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 snapToObjects="1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b="1" dirty="0" smtClean="0"/>
              <a:t>Съюз</a:t>
            </a:r>
            <a:r>
              <a:rPr lang="bg-BG" b="1" dirty="0"/>
              <a:t>и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87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err="1">
                <a:latin typeface="Times New Roman" charset="0"/>
                <a:ea typeface="Times New Roman" charset="0"/>
                <a:cs typeface="Times New Roman" charset="0"/>
              </a:rPr>
              <a:t>Съюзът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част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речта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която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свързва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синтактични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единици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Той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показва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синтактичните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смисловите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отношения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рамките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словосъчетанието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изречението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Съюзите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свързват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еднородните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части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простото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изречение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простите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изречения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състава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сложното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Могат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разделят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прости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(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образувани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една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дума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сложни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(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образувани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повече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една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дума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),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също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съчинителни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(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свързват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еднородни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части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простото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прости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изречения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състава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сложното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подчинителни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(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свързват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главното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подчиненото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изречение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).</a:t>
            </a:r>
          </a:p>
          <a:p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Съществува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стилистична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фигура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която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основава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многократната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употреба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един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същ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съюз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нарича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полисиндетон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(„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многосъюзие</a:t>
            </a: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“).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97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solidFill>
                  <a:srgbClr val="0070C0"/>
                </a:solidFill>
              </a:rPr>
              <a:t>Прости</a:t>
            </a:r>
            <a:r>
              <a:rPr lang="tr-TR" b="1" dirty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съюзи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>
                <a:latin typeface="Times New Roman" charset="0"/>
                <a:ea typeface="Times New Roman" charset="0"/>
                <a:cs typeface="Times New Roman" charset="0"/>
              </a:rPr>
              <a:t>Простите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съюзи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съединителни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разделителни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противоположни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разнородни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.</a:t>
            </a:r>
          </a:p>
          <a:p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Съединителни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съюзи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 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 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па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др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Разделителни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съюзи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„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“, „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или-или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“, „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дали-или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“, „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ту-ту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“, „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хем-хем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“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др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Противоположни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„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“, „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ала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“, „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ама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“, „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“, „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обаче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“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други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Съществуват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сложни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изречения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свързани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няколко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съюза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различен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вид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–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разнородни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изречения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бъде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разнородно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едно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сложно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изречение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трябва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бъде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съставено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най-малко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три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прости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изречения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които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свързани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различни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съюзи</a:t>
            </a: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9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solidFill>
                  <a:srgbClr val="0070C0"/>
                </a:solidFill>
              </a:rPr>
              <a:t>Сложни</a:t>
            </a:r>
            <a:r>
              <a:rPr lang="tr-TR" b="1" dirty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съюзи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>
                <a:latin typeface="Times New Roman" charset="0"/>
                <a:ea typeface="Times New Roman" charset="0"/>
                <a:cs typeface="Times New Roman" charset="0"/>
              </a:rPr>
              <a:t>Сложните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(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съставни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съюзи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представляват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съчетания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три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прости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съюза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предлози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съюзи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наречия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съюзи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частици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съюзи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предлог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съществително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име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прост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съюз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напр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.: 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пък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ако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въпреки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че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така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че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само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само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тъй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като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дори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случай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че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при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условие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че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поради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това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че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нищо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че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др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Запетая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пише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само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пред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целия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сложен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съюз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между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отделните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му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съставки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Това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правило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има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две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изключения</a:t>
            </a: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347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съчетанията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предлог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съществително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име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съюз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ако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съществителното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също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част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главното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изречение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сложният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съюз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разделя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запетая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Напр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 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Ще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дойда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, 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при</a:t>
            </a:r>
            <a:r>
              <a:rPr lang="tr-TR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условие</a:t>
            </a:r>
            <a:r>
              <a:rPr lang="tr-TR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че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ме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поканят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 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Казах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че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ще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дойда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само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при</a:t>
            </a:r>
            <a:r>
              <a:rPr lang="tr-TR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условие</a:t>
            </a:r>
            <a:r>
              <a:rPr lang="tr-TR" b="1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че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ме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поканят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Друг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пример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 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случай</a:t>
            </a:r>
            <a:r>
              <a:rPr lang="tr-TR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че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видим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приятен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път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!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 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Нищо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лошо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няма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стане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освен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случай</a:t>
            </a:r>
            <a:r>
              <a:rPr lang="tr-TR" b="1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че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решиш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ме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слушаш</a:t>
            </a:r>
            <a:r>
              <a:rPr lang="tr-TR" i="1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42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Елементите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образуващи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някои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посочените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сложни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съюзи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напр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 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само</a:t>
            </a:r>
            <a:r>
              <a:rPr lang="tr-TR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че</a:t>
            </a:r>
            <a:r>
              <a:rPr lang="tr-TR" b="1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така</a:t>
            </a:r>
            <a:r>
              <a:rPr lang="tr-TR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че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могат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бъдат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употребени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като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самостоятелни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думи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–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съседство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състава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различни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изречения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тогава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между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тях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пише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запетая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Напр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редицата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думи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разбрах</a:t>
            </a:r>
            <a:r>
              <a:rPr lang="tr-TR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само</a:t>
            </a:r>
            <a:r>
              <a:rPr lang="tr-TR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че</a:t>
            </a:r>
            <a:r>
              <a:rPr lang="tr-TR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това</a:t>
            </a:r>
            <a:r>
              <a:rPr lang="tr-TR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tr-TR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е</a:t>
            </a:r>
            <a:r>
              <a:rPr lang="tr-TR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b="1" i="1" dirty="0" err="1">
                <a:latin typeface="Times New Roman" charset="0"/>
                <a:ea typeface="Times New Roman" charset="0"/>
                <a:cs typeface="Times New Roman" charset="0"/>
              </a:rPr>
              <a:t>вярно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може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образуват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две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различни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изречения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–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различен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смисъл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респ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различна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пунктуация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 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Разбра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ли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какво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ти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казах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?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– 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Разбрах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само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че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това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вярно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!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 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Какво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разбра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обяснението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?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– 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Разбрах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само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че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това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е</a:t>
            </a:r>
            <a:r>
              <a:rPr lang="tr-TR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i="1" dirty="0" err="1">
                <a:latin typeface="Times New Roman" charset="0"/>
                <a:ea typeface="Times New Roman" charset="0"/>
                <a:cs typeface="Times New Roman" charset="0"/>
              </a:rPr>
              <a:t>вярно</a:t>
            </a:r>
            <a:r>
              <a:rPr lang="tr-TR" i="1" dirty="0" smtClean="0">
                <a:latin typeface="Times New Roman" charset="0"/>
                <a:ea typeface="Times New Roman" charset="0"/>
                <a:cs typeface="Times New Roman" charset="0"/>
              </a:rPr>
              <a:t>...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82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>
                <a:solidFill>
                  <a:srgbClr val="0070C0"/>
                </a:solidFill>
              </a:rPr>
              <a:t>Съчинителни </a:t>
            </a:r>
            <a:r>
              <a:rPr lang="bg-BG" b="1" dirty="0" smtClean="0">
                <a:solidFill>
                  <a:srgbClr val="0070C0"/>
                </a:solidFill>
              </a:rPr>
              <a:t>съюзи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та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пък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ама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ами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ала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обаче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камо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ли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само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че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така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също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стига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само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 smtClean="0">
                <a:latin typeface="Times New Roman" charset="0"/>
                <a:ea typeface="Times New Roman" charset="0"/>
                <a:cs typeface="Times New Roman" charset="0"/>
              </a:rPr>
              <a:t>д</a:t>
            </a:r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както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само-но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само-а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че-а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не-но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ли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нали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дали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ту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ту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нито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нито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я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я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било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било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хем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хем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кое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кое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950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>
                <a:solidFill>
                  <a:srgbClr val="0070C0"/>
                </a:solidFill>
              </a:rPr>
              <a:t>Подчинителни съюзи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че, да, който, какъвто, чийто, когато, докато, щом, където, както, като, за да, без да, защото, понеже, затова (че), ако, колкото, при условие че, освен че, така че, само, да, макар че, въпреки че, сякаш и много други съюзи…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3666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8</TotalTime>
  <Words>188</Words>
  <Application>Microsoft Macintosh PowerPoint</Application>
  <PresentationFormat>Geniş Ekran</PresentationFormat>
  <Paragraphs>16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Gill Sans MT</vt:lpstr>
      <vt:lpstr>Times New Roman</vt:lpstr>
      <vt:lpstr>Arial</vt:lpstr>
      <vt:lpstr>Galeri</vt:lpstr>
      <vt:lpstr>Съюзи</vt:lpstr>
      <vt:lpstr>PowerPoint Sunusu</vt:lpstr>
      <vt:lpstr>Прости съюзи</vt:lpstr>
      <vt:lpstr>Сложни съюзи</vt:lpstr>
      <vt:lpstr>PowerPoint Sunusu</vt:lpstr>
      <vt:lpstr>PowerPoint Sunusu</vt:lpstr>
      <vt:lpstr>Съчинителни съюзи</vt:lpstr>
      <vt:lpstr>Подчинителни съюзи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Съюзи</dc:title>
  <dc:creator>sadık hacı</dc:creator>
  <cp:lastModifiedBy>sadık hacı</cp:lastModifiedBy>
  <cp:revision>1</cp:revision>
  <dcterms:created xsi:type="dcterms:W3CDTF">2018-02-18T21:02:08Z</dcterms:created>
  <dcterms:modified xsi:type="dcterms:W3CDTF">2018-02-18T21:10:22Z</dcterms:modified>
</cp:coreProperties>
</file>