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309" r:id="rId2"/>
    <p:sldId id="381" r:id="rId3"/>
    <p:sldId id="377" r:id="rId4"/>
    <p:sldId id="406" r:id="rId5"/>
    <p:sldId id="407" r:id="rId6"/>
    <p:sldId id="382" r:id="rId7"/>
    <p:sldId id="383" r:id="rId8"/>
    <p:sldId id="384" r:id="rId9"/>
    <p:sldId id="385" r:id="rId10"/>
    <p:sldId id="408" r:id="rId11"/>
    <p:sldId id="387" r:id="rId12"/>
    <p:sldId id="388" r:id="rId13"/>
    <p:sldId id="378" r:id="rId14"/>
    <p:sldId id="379" r:id="rId15"/>
    <p:sldId id="380" r:id="rId16"/>
    <p:sldId id="397" r:id="rId17"/>
    <p:sldId id="401" r:id="rId18"/>
    <p:sldId id="409" r:id="rId19"/>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173" autoAdjust="0"/>
    <p:restoredTop sz="94660"/>
  </p:normalViewPr>
  <p:slideViewPr>
    <p:cSldViewPr>
      <p:cViewPr varScale="1">
        <p:scale>
          <a:sx n="83" d="100"/>
          <a:sy n="83" d="100"/>
        </p:scale>
        <p:origin x="1608" y="67"/>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p:cNvSpPr>
            <a:spLocks noGrp="1"/>
          </p:cNvSpPr>
          <p:nvPr>
            <p:ph type="ctrTitle"/>
          </p:nvPr>
        </p:nvSpPr>
        <p:spPr>
          <a:xfrm>
            <a:off x="685800" y="2130425"/>
            <a:ext cx="7772400" cy="1470025"/>
          </a:xfrm>
        </p:spPr>
        <p:txBody>
          <a:bodyPr/>
          <a:lstStyle/>
          <a:p>
            <a:r>
              <a:rPr lang="tr-TR" smtClean="0"/>
              <a:t>Asıl başlık stili için tıklatın</a:t>
            </a:r>
            <a:endParaRPr lang="en-US"/>
          </a:p>
        </p:txBody>
      </p:sp>
      <p:sp>
        <p:nvSpPr>
          <p:cNvPr id="3" name="Alt Başlık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a:p>
        </p:txBody>
      </p:sp>
      <p:sp>
        <p:nvSpPr>
          <p:cNvPr id="4" name="Veri Yer Tutucusu 3"/>
          <p:cNvSpPr>
            <a:spLocks noGrp="1"/>
          </p:cNvSpPr>
          <p:nvPr>
            <p:ph type="dt" sz="half" idx="10"/>
          </p:nvPr>
        </p:nvSpPr>
        <p:spPr/>
        <p:txBody>
          <a:bodyPr/>
          <a:lstStyle/>
          <a:p>
            <a:fld id="{78CB4FA2-8726-4D26-89D2-19EF43D893F1}" type="datetimeFigureOut">
              <a:rPr lang="en-US" smtClean="0"/>
              <a:t>5/6/2020</a:t>
            </a:fld>
            <a:endParaRPr lang="en-US"/>
          </a:p>
        </p:txBody>
      </p:sp>
      <p:sp>
        <p:nvSpPr>
          <p:cNvPr id="5" name="Altbilgi Yer Tutucusu 4"/>
          <p:cNvSpPr>
            <a:spLocks noGrp="1"/>
          </p:cNvSpPr>
          <p:nvPr>
            <p:ph type="ftr" sz="quarter" idx="11"/>
          </p:nvPr>
        </p:nvSpPr>
        <p:spPr/>
        <p:txBody>
          <a:bodyPr/>
          <a:lstStyle/>
          <a:p>
            <a:endParaRPr lang="en-US"/>
          </a:p>
        </p:txBody>
      </p:sp>
      <p:sp>
        <p:nvSpPr>
          <p:cNvPr id="6" name="Slayt Numarası Yer Tutucusu 5"/>
          <p:cNvSpPr>
            <a:spLocks noGrp="1"/>
          </p:cNvSpPr>
          <p:nvPr>
            <p:ph type="sldNum" sz="quarter" idx="12"/>
          </p:nvPr>
        </p:nvSpPr>
        <p:spPr/>
        <p:txBody>
          <a:bodyPr/>
          <a:lstStyle/>
          <a:p>
            <a:fld id="{FCA9A7FF-4BD6-41FF-92B7-8C668263C7A0}" type="slidenum">
              <a:rPr lang="en-US" smtClean="0"/>
              <a:t>‹#›</a:t>
            </a:fld>
            <a:endParaRPr lang="en-US"/>
          </a:p>
        </p:txBody>
      </p:sp>
      <p:pic>
        <p:nvPicPr>
          <p:cNvPr id="1027" name="Picture 3"/>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61964589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en-US"/>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Veri Yer Tutucusu 3"/>
          <p:cNvSpPr>
            <a:spLocks noGrp="1"/>
          </p:cNvSpPr>
          <p:nvPr>
            <p:ph type="dt" sz="half" idx="10"/>
          </p:nvPr>
        </p:nvSpPr>
        <p:spPr/>
        <p:txBody>
          <a:bodyPr/>
          <a:lstStyle/>
          <a:p>
            <a:fld id="{78CB4FA2-8726-4D26-89D2-19EF43D893F1}" type="datetimeFigureOut">
              <a:rPr lang="en-US" smtClean="0"/>
              <a:t>5/6/2020</a:t>
            </a:fld>
            <a:endParaRPr lang="en-US"/>
          </a:p>
        </p:txBody>
      </p:sp>
      <p:sp>
        <p:nvSpPr>
          <p:cNvPr id="5" name="Altbilgi Yer Tutucusu 4"/>
          <p:cNvSpPr>
            <a:spLocks noGrp="1"/>
          </p:cNvSpPr>
          <p:nvPr>
            <p:ph type="ftr" sz="quarter" idx="11"/>
          </p:nvPr>
        </p:nvSpPr>
        <p:spPr/>
        <p:txBody>
          <a:bodyPr/>
          <a:lstStyle/>
          <a:p>
            <a:endParaRPr lang="en-US"/>
          </a:p>
        </p:txBody>
      </p:sp>
      <p:sp>
        <p:nvSpPr>
          <p:cNvPr id="6" name="Slayt Numarası Yer Tutucusu 5"/>
          <p:cNvSpPr>
            <a:spLocks noGrp="1"/>
          </p:cNvSpPr>
          <p:nvPr>
            <p:ph type="sldNum" sz="quarter" idx="12"/>
          </p:nvPr>
        </p:nvSpPr>
        <p:spPr/>
        <p:txBody>
          <a:bodyPr/>
          <a:lstStyle/>
          <a:p>
            <a:fld id="{FCA9A7FF-4BD6-41FF-92B7-8C668263C7A0}" type="slidenum">
              <a:rPr lang="en-US" smtClean="0"/>
              <a:t>‹#›</a:t>
            </a:fld>
            <a:endParaRPr lang="en-US"/>
          </a:p>
        </p:txBody>
      </p:sp>
    </p:spTree>
    <p:extLst>
      <p:ext uri="{BB962C8B-B14F-4D97-AF65-F5344CB8AC3E}">
        <p14:creationId xmlns:p14="http://schemas.microsoft.com/office/powerpoint/2010/main" val="2111368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6629400" y="274638"/>
            <a:ext cx="2057400" cy="5851525"/>
          </a:xfrm>
        </p:spPr>
        <p:txBody>
          <a:bodyPr vert="eaVert"/>
          <a:lstStyle/>
          <a:p>
            <a:r>
              <a:rPr lang="tr-TR" smtClean="0"/>
              <a:t>Asıl başlık stili için tıklatın</a:t>
            </a:r>
            <a:endParaRPr lang="en-US"/>
          </a:p>
        </p:txBody>
      </p:sp>
      <p:sp>
        <p:nvSpPr>
          <p:cNvPr id="3" name="Dikey Metin Yer Tutucusu 2"/>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Veri Yer Tutucusu 3"/>
          <p:cNvSpPr>
            <a:spLocks noGrp="1"/>
          </p:cNvSpPr>
          <p:nvPr>
            <p:ph type="dt" sz="half" idx="10"/>
          </p:nvPr>
        </p:nvSpPr>
        <p:spPr/>
        <p:txBody>
          <a:bodyPr/>
          <a:lstStyle/>
          <a:p>
            <a:fld id="{78CB4FA2-8726-4D26-89D2-19EF43D893F1}" type="datetimeFigureOut">
              <a:rPr lang="en-US" smtClean="0"/>
              <a:t>5/6/2020</a:t>
            </a:fld>
            <a:endParaRPr lang="en-US"/>
          </a:p>
        </p:txBody>
      </p:sp>
      <p:sp>
        <p:nvSpPr>
          <p:cNvPr id="5" name="Altbilgi Yer Tutucusu 4"/>
          <p:cNvSpPr>
            <a:spLocks noGrp="1"/>
          </p:cNvSpPr>
          <p:nvPr>
            <p:ph type="ftr" sz="quarter" idx="11"/>
          </p:nvPr>
        </p:nvSpPr>
        <p:spPr/>
        <p:txBody>
          <a:bodyPr/>
          <a:lstStyle/>
          <a:p>
            <a:endParaRPr lang="en-US"/>
          </a:p>
        </p:txBody>
      </p:sp>
      <p:sp>
        <p:nvSpPr>
          <p:cNvPr id="6" name="Slayt Numarası Yer Tutucusu 5"/>
          <p:cNvSpPr>
            <a:spLocks noGrp="1"/>
          </p:cNvSpPr>
          <p:nvPr>
            <p:ph type="sldNum" sz="quarter" idx="12"/>
          </p:nvPr>
        </p:nvSpPr>
        <p:spPr/>
        <p:txBody>
          <a:bodyPr/>
          <a:lstStyle/>
          <a:p>
            <a:fld id="{FCA9A7FF-4BD6-41FF-92B7-8C668263C7A0}" type="slidenum">
              <a:rPr lang="en-US" smtClean="0"/>
              <a:t>‹#›</a:t>
            </a:fld>
            <a:endParaRPr lang="en-US"/>
          </a:p>
        </p:txBody>
      </p:sp>
    </p:spTree>
    <p:extLst>
      <p:ext uri="{BB962C8B-B14F-4D97-AF65-F5344CB8AC3E}">
        <p14:creationId xmlns:p14="http://schemas.microsoft.com/office/powerpoint/2010/main" val="3248662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en-US"/>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Veri Yer Tutucusu 3"/>
          <p:cNvSpPr>
            <a:spLocks noGrp="1"/>
          </p:cNvSpPr>
          <p:nvPr>
            <p:ph type="dt" sz="half" idx="10"/>
          </p:nvPr>
        </p:nvSpPr>
        <p:spPr/>
        <p:txBody>
          <a:bodyPr/>
          <a:lstStyle/>
          <a:p>
            <a:fld id="{78CB4FA2-8726-4D26-89D2-19EF43D893F1}" type="datetimeFigureOut">
              <a:rPr lang="en-US" smtClean="0"/>
              <a:t>5/6/2020</a:t>
            </a:fld>
            <a:endParaRPr lang="en-US"/>
          </a:p>
        </p:txBody>
      </p:sp>
      <p:sp>
        <p:nvSpPr>
          <p:cNvPr id="5" name="Altbilgi Yer Tutucusu 4"/>
          <p:cNvSpPr>
            <a:spLocks noGrp="1"/>
          </p:cNvSpPr>
          <p:nvPr>
            <p:ph type="ftr" sz="quarter" idx="11"/>
          </p:nvPr>
        </p:nvSpPr>
        <p:spPr/>
        <p:txBody>
          <a:bodyPr/>
          <a:lstStyle/>
          <a:p>
            <a:endParaRPr lang="en-US"/>
          </a:p>
        </p:txBody>
      </p:sp>
      <p:sp>
        <p:nvSpPr>
          <p:cNvPr id="6" name="Slayt Numarası Yer Tutucusu 5"/>
          <p:cNvSpPr>
            <a:spLocks noGrp="1"/>
          </p:cNvSpPr>
          <p:nvPr>
            <p:ph type="sldNum" sz="quarter" idx="12"/>
          </p:nvPr>
        </p:nvSpPr>
        <p:spPr/>
        <p:txBody>
          <a:bodyPr/>
          <a:lstStyle/>
          <a:p>
            <a:fld id="{FCA9A7FF-4BD6-41FF-92B7-8C668263C7A0}" type="slidenum">
              <a:rPr lang="en-US" smtClean="0"/>
              <a:t>‹#›</a:t>
            </a:fld>
            <a:endParaRPr lang="en-US"/>
          </a:p>
        </p:txBody>
      </p:sp>
    </p:spTree>
    <p:extLst>
      <p:ext uri="{BB962C8B-B14F-4D97-AF65-F5344CB8AC3E}">
        <p14:creationId xmlns:p14="http://schemas.microsoft.com/office/powerpoint/2010/main" val="10763347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Başlık 1"/>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en-US"/>
          </a:p>
        </p:txBody>
      </p:sp>
      <p:sp>
        <p:nvSpPr>
          <p:cNvPr id="3" name="Metin Yer Tutucusu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78CB4FA2-8726-4D26-89D2-19EF43D893F1}" type="datetimeFigureOut">
              <a:rPr lang="en-US" smtClean="0"/>
              <a:t>5/6/2020</a:t>
            </a:fld>
            <a:endParaRPr lang="en-US"/>
          </a:p>
        </p:txBody>
      </p:sp>
      <p:sp>
        <p:nvSpPr>
          <p:cNvPr id="5" name="Altbilgi Yer Tutucusu 4"/>
          <p:cNvSpPr>
            <a:spLocks noGrp="1"/>
          </p:cNvSpPr>
          <p:nvPr>
            <p:ph type="ftr" sz="quarter" idx="11"/>
          </p:nvPr>
        </p:nvSpPr>
        <p:spPr/>
        <p:txBody>
          <a:bodyPr/>
          <a:lstStyle/>
          <a:p>
            <a:endParaRPr lang="en-US"/>
          </a:p>
        </p:txBody>
      </p:sp>
      <p:sp>
        <p:nvSpPr>
          <p:cNvPr id="6" name="Slayt Numarası Yer Tutucusu 5"/>
          <p:cNvSpPr>
            <a:spLocks noGrp="1"/>
          </p:cNvSpPr>
          <p:nvPr>
            <p:ph type="sldNum" sz="quarter" idx="12"/>
          </p:nvPr>
        </p:nvSpPr>
        <p:spPr/>
        <p:txBody>
          <a:bodyPr/>
          <a:lstStyle/>
          <a:p>
            <a:fld id="{FCA9A7FF-4BD6-41FF-92B7-8C668263C7A0}" type="slidenum">
              <a:rPr lang="en-US" smtClean="0"/>
              <a:t>‹#›</a:t>
            </a:fld>
            <a:endParaRPr lang="en-US"/>
          </a:p>
        </p:txBody>
      </p:sp>
    </p:spTree>
    <p:extLst>
      <p:ext uri="{BB962C8B-B14F-4D97-AF65-F5344CB8AC3E}">
        <p14:creationId xmlns:p14="http://schemas.microsoft.com/office/powerpoint/2010/main" val="24815784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en-US"/>
          </a:p>
        </p:txBody>
      </p:sp>
      <p:sp>
        <p:nvSpPr>
          <p:cNvPr id="3" name="İçerik Yer Tutucus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İçerik Yer Tutucus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Veri Yer Tutucusu 4"/>
          <p:cNvSpPr>
            <a:spLocks noGrp="1"/>
          </p:cNvSpPr>
          <p:nvPr>
            <p:ph type="dt" sz="half" idx="10"/>
          </p:nvPr>
        </p:nvSpPr>
        <p:spPr/>
        <p:txBody>
          <a:bodyPr/>
          <a:lstStyle/>
          <a:p>
            <a:fld id="{78CB4FA2-8726-4D26-89D2-19EF43D893F1}" type="datetimeFigureOut">
              <a:rPr lang="en-US" smtClean="0"/>
              <a:t>5/6/2020</a:t>
            </a:fld>
            <a:endParaRPr lang="en-US"/>
          </a:p>
        </p:txBody>
      </p:sp>
      <p:sp>
        <p:nvSpPr>
          <p:cNvPr id="6" name="Altbilgi Yer Tutucusu 5"/>
          <p:cNvSpPr>
            <a:spLocks noGrp="1"/>
          </p:cNvSpPr>
          <p:nvPr>
            <p:ph type="ftr" sz="quarter" idx="11"/>
          </p:nvPr>
        </p:nvSpPr>
        <p:spPr/>
        <p:txBody>
          <a:bodyPr/>
          <a:lstStyle/>
          <a:p>
            <a:endParaRPr lang="en-US"/>
          </a:p>
        </p:txBody>
      </p:sp>
      <p:sp>
        <p:nvSpPr>
          <p:cNvPr id="7" name="Slayt Numarası Yer Tutucusu 6"/>
          <p:cNvSpPr>
            <a:spLocks noGrp="1"/>
          </p:cNvSpPr>
          <p:nvPr>
            <p:ph type="sldNum" sz="quarter" idx="12"/>
          </p:nvPr>
        </p:nvSpPr>
        <p:spPr/>
        <p:txBody>
          <a:bodyPr/>
          <a:lstStyle/>
          <a:p>
            <a:fld id="{FCA9A7FF-4BD6-41FF-92B7-8C668263C7A0}" type="slidenum">
              <a:rPr lang="en-US" smtClean="0"/>
              <a:t>‹#›</a:t>
            </a:fld>
            <a:endParaRPr lang="en-US"/>
          </a:p>
        </p:txBody>
      </p:sp>
    </p:spTree>
    <p:extLst>
      <p:ext uri="{BB962C8B-B14F-4D97-AF65-F5344CB8AC3E}">
        <p14:creationId xmlns:p14="http://schemas.microsoft.com/office/powerpoint/2010/main" val="1378480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lvl1pPr>
              <a:defRPr/>
            </a:lvl1pPr>
          </a:lstStyle>
          <a:p>
            <a:r>
              <a:rPr lang="tr-TR" smtClean="0"/>
              <a:t>Asıl başlık stili için tıklatın</a:t>
            </a:r>
            <a:endParaRPr lang="en-US"/>
          </a:p>
        </p:txBody>
      </p:sp>
      <p:sp>
        <p:nvSpPr>
          <p:cNvPr id="3" name="Metin Yer Tutucusu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Metin Yer Tutucusu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7" name="Veri Yer Tutucusu 6"/>
          <p:cNvSpPr>
            <a:spLocks noGrp="1"/>
          </p:cNvSpPr>
          <p:nvPr>
            <p:ph type="dt" sz="half" idx="10"/>
          </p:nvPr>
        </p:nvSpPr>
        <p:spPr/>
        <p:txBody>
          <a:bodyPr/>
          <a:lstStyle/>
          <a:p>
            <a:fld id="{78CB4FA2-8726-4D26-89D2-19EF43D893F1}" type="datetimeFigureOut">
              <a:rPr lang="en-US" smtClean="0"/>
              <a:t>5/6/2020</a:t>
            </a:fld>
            <a:endParaRPr lang="en-US"/>
          </a:p>
        </p:txBody>
      </p:sp>
      <p:sp>
        <p:nvSpPr>
          <p:cNvPr id="8" name="Altbilgi Yer Tutucusu 7"/>
          <p:cNvSpPr>
            <a:spLocks noGrp="1"/>
          </p:cNvSpPr>
          <p:nvPr>
            <p:ph type="ftr" sz="quarter" idx="11"/>
          </p:nvPr>
        </p:nvSpPr>
        <p:spPr/>
        <p:txBody>
          <a:bodyPr/>
          <a:lstStyle/>
          <a:p>
            <a:endParaRPr lang="en-US"/>
          </a:p>
        </p:txBody>
      </p:sp>
      <p:sp>
        <p:nvSpPr>
          <p:cNvPr id="9" name="Slayt Numarası Yer Tutucusu 8"/>
          <p:cNvSpPr>
            <a:spLocks noGrp="1"/>
          </p:cNvSpPr>
          <p:nvPr>
            <p:ph type="sldNum" sz="quarter" idx="12"/>
          </p:nvPr>
        </p:nvSpPr>
        <p:spPr/>
        <p:txBody>
          <a:bodyPr/>
          <a:lstStyle/>
          <a:p>
            <a:fld id="{FCA9A7FF-4BD6-41FF-92B7-8C668263C7A0}" type="slidenum">
              <a:rPr lang="en-US" smtClean="0"/>
              <a:t>‹#›</a:t>
            </a:fld>
            <a:endParaRPr lang="en-US"/>
          </a:p>
        </p:txBody>
      </p:sp>
    </p:spTree>
    <p:extLst>
      <p:ext uri="{BB962C8B-B14F-4D97-AF65-F5344CB8AC3E}">
        <p14:creationId xmlns:p14="http://schemas.microsoft.com/office/powerpoint/2010/main" val="1001137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en-US"/>
          </a:p>
        </p:txBody>
      </p:sp>
      <p:sp>
        <p:nvSpPr>
          <p:cNvPr id="3" name="Veri Yer Tutucusu 2"/>
          <p:cNvSpPr>
            <a:spLocks noGrp="1"/>
          </p:cNvSpPr>
          <p:nvPr>
            <p:ph type="dt" sz="half" idx="10"/>
          </p:nvPr>
        </p:nvSpPr>
        <p:spPr/>
        <p:txBody>
          <a:bodyPr/>
          <a:lstStyle/>
          <a:p>
            <a:fld id="{78CB4FA2-8726-4D26-89D2-19EF43D893F1}" type="datetimeFigureOut">
              <a:rPr lang="en-US" smtClean="0"/>
              <a:t>5/6/2020</a:t>
            </a:fld>
            <a:endParaRPr lang="en-US"/>
          </a:p>
        </p:txBody>
      </p:sp>
      <p:sp>
        <p:nvSpPr>
          <p:cNvPr id="4" name="Altbilgi Yer Tutucusu 3"/>
          <p:cNvSpPr>
            <a:spLocks noGrp="1"/>
          </p:cNvSpPr>
          <p:nvPr>
            <p:ph type="ftr" sz="quarter" idx="11"/>
          </p:nvPr>
        </p:nvSpPr>
        <p:spPr/>
        <p:txBody>
          <a:bodyPr/>
          <a:lstStyle/>
          <a:p>
            <a:endParaRPr lang="en-US"/>
          </a:p>
        </p:txBody>
      </p:sp>
      <p:sp>
        <p:nvSpPr>
          <p:cNvPr id="5" name="Slayt Numarası Yer Tutucusu 4"/>
          <p:cNvSpPr>
            <a:spLocks noGrp="1"/>
          </p:cNvSpPr>
          <p:nvPr>
            <p:ph type="sldNum" sz="quarter" idx="12"/>
          </p:nvPr>
        </p:nvSpPr>
        <p:spPr/>
        <p:txBody>
          <a:bodyPr/>
          <a:lstStyle/>
          <a:p>
            <a:fld id="{FCA9A7FF-4BD6-41FF-92B7-8C668263C7A0}" type="slidenum">
              <a:rPr lang="en-US" smtClean="0"/>
              <a:t>‹#›</a:t>
            </a:fld>
            <a:endParaRPr lang="en-US"/>
          </a:p>
        </p:txBody>
      </p:sp>
    </p:spTree>
    <p:extLst>
      <p:ext uri="{BB962C8B-B14F-4D97-AF65-F5344CB8AC3E}">
        <p14:creationId xmlns:p14="http://schemas.microsoft.com/office/powerpoint/2010/main" val="8190719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78CB4FA2-8726-4D26-89D2-19EF43D893F1}" type="datetimeFigureOut">
              <a:rPr lang="en-US" smtClean="0"/>
              <a:t>5/6/2020</a:t>
            </a:fld>
            <a:endParaRPr lang="en-US"/>
          </a:p>
        </p:txBody>
      </p:sp>
      <p:sp>
        <p:nvSpPr>
          <p:cNvPr id="3" name="Altbilgi Yer Tutucusu 2"/>
          <p:cNvSpPr>
            <a:spLocks noGrp="1"/>
          </p:cNvSpPr>
          <p:nvPr>
            <p:ph type="ftr" sz="quarter" idx="11"/>
          </p:nvPr>
        </p:nvSpPr>
        <p:spPr/>
        <p:txBody>
          <a:bodyPr/>
          <a:lstStyle/>
          <a:p>
            <a:endParaRPr lang="en-US"/>
          </a:p>
        </p:txBody>
      </p:sp>
      <p:sp>
        <p:nvSpPr>
          <p:cNvPr id="4" name="Slayt Numarası Yer Tutucusu 3"/>
          <p:cNvSpPr>
            <a:spLocks noGrp="1"/>
          </p:cNvSpPr>
          <p:nvPr>
            <p:ph type="sldNum" sz="quarter" idx="12"/>
          </p:nvPr>
        </p:nvSpPr>
        <p:spPr/>
        <p:txBody>
          <a:bodyPr/>
          <a:lstStyle/>
          <a:p>
            <a:fld id="{FCA9A7FF-4BD6-41FF-92B7-8C668263C7A0}" type="slidenum">
              <a:rPr lang="en-US" smtClean="0"/>
              <a:t>‹#›</a:t>
            </a:fld>
            <a:endParaRPr lang="en-US"/>
          </a:p>
        </p:txBody>
      </p:sp>
    </p:spTree>
    <p:extLst>
      <p:ext uri="{BB962C8B-B14F-4D97-AF65-F5344CB8AC3E}">
        <p14:creationId xmlns:p14="http://schemas.microsoft.com/office/powerpoint/2010/main" val="146880424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en-US"/>
          </a:p>
        </p:txBody>
      </p:sp>
      <p:sp>
        <p:nvSpPr>
          <p:cNvPr id="3" name="İçerik Yer Tutucus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Metin Yer Tutucusu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78CB4FA2-8726-4D26-89D2-19EF43D893F1}" type="datetimeFigureOut">
              <a:rPr lang="en-US" smtClean="0"/>
              <a:t>5/6/2020</a:t>
            </a:fld>
            <a:endParaRPr lang="en-US"/>
          </a:p>
        </p:txBody>
      </p:sp>
      <p:sp>
        <p:nvSpPr>
          <p:cNvPr id="6" name="Altbilgi Yer Tutucusu 5"/>
          <p:cNvSpPr>
            <a:spLocks noGrp="1"/>
          </p:cNvSpPr>
          <p:nvPr>
            <p:ph type="ftr" sz="quarter" idx="11"/>
          </p:nvPr>
        </p:nvSpPr>
        <p:spPr/>
        <p:txBody>
          <a:bodyPr/>
          <a:lstStyle/>
          <a:p>
            <a:endParaRPr lang="en-US"/>
          </a:p>
        </p:txBody>
      </p:sp>
      <p:sp>
        <p:nvSpPr>
          <p:cNvPr id="7" name="Slayt Numarası Yer Tutucusu 6"/>
          <p:cNvSpPr>
            <a:spLocks noGrp="1"/>
          </p:cNvSpPr>
          <p:nvPr>
            <p:ph type="sldNum" sz="quarter" idx="12"/>
          </p:nvPr>
        </p:nvSpPr>
        <p:spPr/>
        <p:txBody>
          <a:bodyPr/>
          <a:lstStyle/>
          <a:p>
            <a:fld id="{FCA9A7FF-4BD6-41FF-92B7-8C668263C7A0}" type="slidenum">
              <a:rPr lang="en-US" smtClean="0"/>
              <a:t>‹#›</a:t>
            </a:fld>
            <a:endParaRPr lang="en-US"/>
          </a:p>
        </p:txBody>
      </p:sp>
    </p:spTree>
    <p:extLst>
      <p:ext uri="{BB962C8B-B14F-4D97-AF65-F5344CB8AC3E}">
        <p14:creationId xmlns:p14="http://schemas.microsoft.com/office/powerpoint/2010/main" val="16088899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en-US"/>
          </a:p>
        </p:txBody>
      </p:sp>
      <p:sp>
        <p:nvSpPr>
          <p:cNvPr id="3" name="Resim Yer Tutucusu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Metin Yer Tutucusu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78CB4FA2-8726-4D26-89D2-19EF43D893F1}" type="datetimeFigureOut">
              <a:rPr lang="en-US" smtClean="0"/>
              <a:t>5/6/2020</a:t>
            </a:fld>
            <a:endParaRPr lang="en-US"/>
          </a:p>
        </p:txBody>
      </p:sp>
      <p:sp>
        <p:nvSpPr>
          <p:cNvPr id="6" name="Altbilgi Yer Tutucusu 5"/>
          <p:cNvSpPr>
            <a:spLocks noGrp="1"/>
          </p:cNvSpPr>
          <p:nvPr>
            <p:ph type="ftr" sz="quarter" idx="11"/>
          </p:nvPr>
        </p:nvSpPr>
        <p:spPr/>
        <p:txBody>
          <a:bodyPr/>
          <a:lstStyle/>
          <a:p>
            <a:endParaRPr lang="en-US"/>
          </a:p>
        </p:txBody>
      </p:sp>
      <p:sp>
        <p:nvSpPr>
          <p:cNvPr id="7" name="Slayt Numarası Yer Tutucusu 6"/>
          <p:cNvSpPr>
            <a:spLocks noGrp="1"/>
          </p:cNvSpPr>
          <p:nvPr>
            <p:ph type="sldNum" sz="quarter" idx="12"/>
          </p:nvPr>
        </p:nvSpPr>
        <p:spPr/>
        <p:txBody>
          <a:bodyPr/>
          <a:lstStyle/>
          <a:p>
            <a:fld id="{FCA9A7FF-4BD6-41FF-92B7-8C668263C7A0}" type="slidenum">
              <a:rPr lang="en-US" smtClean="0"/>
              <a:t>‹#›</a:t>
            </a:fld>
            <a:endParaRPr lang="en-US"/>
          </a:p>
        </p:txBody>
      </p:sp>
    </p:spTree>
    <p:extLst>
      <p:ext uri="{BB962C8B-B14F-4D97-AF65-F5344CB8AC3E}">
        <p14:creationId xmlns:p14="http://schemas.microsoft.com/office/powerpoint/2010/main" val="10577698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en-US"/>
          </a:p>
        </p:txBody>
      </p:sp>
      <p:sp>
        <p:nvSpPr>
          <p:cNvPr id="3" name="Metin Yer Tutucusu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Veri Yer Tutucusu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8CB4FA2-8726-4D26-89D2-19EF43D893F1}" type="datetimeFigureOut">
              <a:rPr lang="en-US" smtClean="0"/>
              <a:t>5/6/2020</a:t>
            </a:fld>
            <a:endParaRPr lang="en-US"/>
          </a:p>
        </p:txBody>
      </p:sp>
      <p:sp>
        <p:nvSpPr>
          <p:cNvPr id="5" name="Altbilgi Yer Tutucusu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ayt Numarası Yer Tutucusu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CA9A7FF-4BD6-41FF-92B7-8C668263C7A0}" type="slidenum">
              <a:rPr lang="en-US" smtClean="0"/>
              <a:t>‹#›</a:t>
            </a:fld>
            <a:endParaRPr lang="en-US"/>
          </a:p>
        </p:txBody>
      </p:sp>
      <p:pic>
        <p:nvPicPr>
          <p:cNvPr id="7" name="Picture 3"/>
          <p:cNvPicPr>
            <a:picLocks noChangeAspect="1" noChangeArrowheads="1"/>
          </p:cNvPicPr>
          <p:nvPr userDrawn="1"/>
        </p:nvPicPr>
        <p:blipFill>
          <a:blip r:embed="rId13">
            <a:extLst>
              <a:ext uri="{28A0092B-C50C-407E-A947-70E740481C1C}">
                <a14:useLocalDpi xmlns:a14="http://schemas.microsoft.com/office/drawing/2010/main" val="0"/>
              </a:ext>
            </a:extLst>
          </a:blip>
          <a:srcRect/>
          <a:stretch>
            <a:fillRect/>
          </a:stretch>
        </p:blipFill>
        <p:spPr bwMode="auto">
          <a:xfrm>
            <a:off x="0" y="0"/>
            <a:ext cx="9144000" cy="685800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34766956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hyperlink" Target="https://www.ieltsadvantage.com/2015/03/31/paraphrase-ielts/" TargetMode="Externa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hyperlink" Target="https://www.ieltsadvantage.com/2015/03/31/paraphrase-ielts/" TargetMode="Externa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hyperlink" Target="https://ieltsliz.com/how-to-paraphrase-in-ielts/" TargetMode="Externa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 Id="rId4" Type="http://schemas.openxmlformats.org/officeDocument/2006/relationships/hyperlink" Target="https://ieltsfocus.com/2017/05/25/ielts-paraphrasing-lesson-practice/" TargetMode="External"/></Relationships>
</file>

<file path=ppt/slides/_rels/slide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hyperlink" Target="https://www.ieltsadvantage.com/2015/03/31/paraphrase-ielts/" TargetMode="Externa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hyperlink" Target="https://www.ieltsadvantage.com/2015/03/31/paraphrase-ielts/" TargetMode="Externa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39552" y="2492896"/>
            <a:ext cx="8149860" cy="523220"/>
          </a:xfrm>
          <a:prstGeom prst="rect">
            <a:avLst/>
          </a:prstGeom>
        </p:spPr>
        <p:txBody>
          <a:bodyPr wrap="none">
            <a:spAutoFit/>
          </a:bodyPr>
          <a:lstStyle/>
          <a:p>
            <a:r>
              <a:rPr lang="tr-TR" sz="2800" b="1" dirty="0" smtClean="0">
                <a:solidFill>
                  <a:srgbClr val="FF0000"/>
                </a:solidFill>
              </a:rPr>
              <a:t>WRITING: AN </a:t>
            </a:r>
            <a:r>
              <a:rPr lang="tr-TR" sz="2800" b="1" dirty="0" smtClean="0">
                <a:solidFill>
                  <a:srgbClr val="FF0000"/>
                </a:solidFill>
              </a:rPr>
              <a:t>ARGUMENTATIVE </a:t>
            </a:r>
            <a:r>
              <a:rPr lang="tr-TR" sz="2800" b="1" dirty="0" smtClean="0">
                <a:solidFill>
                  <a:srgbClr val="FF0000"/>
                </a:solidFill>
              </a:rPr>
              <a:t>(DISCUSSION) ESSAY</a:t>
            </a:r>
            <a:endParaRPr lang="tr-TR" sz="2800" dirty="0">
              <a:solidFill>
                <a:srgbClr val="FF0000"/>
              </a:solidFill>
            </a:endParaRPr>
          </a:p>
        </p:txBody>
      </p:sp>
    </p:spTree>
    <p:extLst>
      <p:ext uri="{BB962C8B-B14F-4D97-AF65-F5344CB8AC3E}">
        <p14:creationId xmlns:p14="http://schemas.microsoft.com/office/powerpoint/2010/main" val="269152176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83568" y="620688"/>
            <a:ext cx="2120773" cy="523220"/>
          </a:xfrm>
          <a:prstGeom prst="rect">
            <a:avLst/>
          </a:prstGeom>
        </p:spPr>
        <p:txBody>
          <a:bodyPr wrap="none">
            <a:spAutoFit/>
          </a:bodyPr>
          <a:lstStyle/>
          <a:p>
            <a:r>
              <a:rPr lang="tr-TR" sz="2800" b="1" dirty="0">
                <a:solidFill>
                  <a:srgbClr val="FF0000"/>
                </a:solidFill>
              </a:rPr>
              <a:t>Paraphrasing</a:t>
            </a:r>
          </a:p>
        </p:txBody>
      </p:sp>
      <p:sp>
        <p:nvSpPr>
          <p:cNvPr id="3" name="Rectangle 2"/>
          <p:cNvSpPr/>
          <p:nvPr/>
        </p:nvSpPr>
        <p:spPr>
          <a:xfrm>
            <a:off x="395536" y="2587753"/>
            <a:ext cx="8819884" cy="400110"/>
          </a:xfrm>
          <a:prstGeom prst="rect">
            <a:avLst/>
          </a:prstGeom>
        </p:spPr>
        <p:txBody>
          <a:bodyPr wrap="square">
            <a:spAutoFit/>
          </a:bodyPr>
          <a:lstStyle/>
          <a:p>
            <a:r>
              <a:rPr lang="tr-TR" sz="2000" dirty="0"/>
              <a:t> Learning </a:t>
            </a:r>
            <a:r>
              <a:rPr lang="tr-TR" sz="2000" dirty="0" err="1"/>
              <a:t>to</a:t>
            </a:r>
            <a:r>
              <a:rPr lang="tr-TR" sz="2000" dirty="0"/>
              <a:t> </a:t>
            </a:r>
            <a:r>
              <a:rPr lang="tr-TR" sz="2000" dirty="0" err="1"/>
              <a:t>manage</a:t>
            </a:r>
            <a:r>
              <a:rPr lang="tr-TR" sz="2000" dirty="0"/>
              <a:t> </a:t>
            </a:r>
            <a:r>
              <a:rPr lang="tr-TR" sz="2000" dirty="0" err="1"/>
              <a:t>money</a:t>
            </a:r>
            <a:r>
              <a:rPr lang="tr-TR" sz="2000" dirty="0"/>
              <a:t> is </a:t>
            </a:r>
            <a:r>
              <a:rPr lang="tr-TR" sz="2000" dirty="0" err="1"/>
              <a:t>one</a:t>
            </a:r>
            <a:r>
              <a:rPr lang="tr-TR" sz="2000" dirty="0"/>
              <a:t> of </a:t>
            </a:r>
            <a:r>
              <a:rPr lang="tr-TR" sz="2000" dirty="0" err="1"/>
              <a:t>the</a:t>
            </a:r>
            <a:r>
              <a:rPr lang="tr-TR" sz="2000" dirty="0"/>
              <a:t> </a:t>
            </a:r>
            <a:r>
              <a:rPr lang="tr-TR" sz="2000" dirty="0" err="1"/>
              <a:t>key</a:t>
            </a:r>
            <a:r>
              <a:rPr lang="tr-TR" sz="2000" dirty="0"/>
              <a:t> </a:t>
            </a:r>
            <a:r>
              <a:rPr lang="tr-TR" sz="2000" dirty="0" err="1"/>
              <a:t>aspects</a:t>
            </a:r>
            <a:r>
              <a:rPr lang="tr-TR" sz="2000" dirty="0"/>
              <a:t> </a:t>
            </a:r>
            <a:r>
              <a:rPr lang="tr-TR" sz="2000" dirty="0" err="1"/>
              <a:t>to</a:t>
            </a:r>
            <a:r>
              <a:rPr lang="tr-TR" sz="2000" dirty="0"/>
              <a:t> </a:t>
            </a:r>
            <a:r>
              <a:rPr lang="tr-TR" sz="2000" dirty="0" err="1"/>
              <a:t>adult</a:t>
            </a:r>
            <a:r>
              <a:rPr lang="tr-TR" sz="2000" dirty="0"/>
              <a:t> life.</a:t>
            </a:r>
            <a:endParaRPr lang="tr-TR" sz="2000" dirty="0"/>
          </a:p>
        </p:txBody>
      </p:sp>
      <p:sp>
        <p:nvSpPr>
          <p:cNvPr id="4" name="Dikdörtgen 3"/>
          <p:cNvSpPr/>
          <p:nvPr/>
        </p:nvSpPr>
        <p:spPr>
          <a:xfrm>
            <a:off x="2339752" y="5301208"/>
            <a:ext cx="8064896" cy="369332"/>
          </a:xfrm>
          <a:prstGeom prst="rect">
            <a:avLst/>
          </a:prstGeom>
        </p:spPr>
        <p:txBody>
          <a:bodyPr wrap="square">
            <a:spAutoFit/>
          </a:bodyPr>
          <a:lstStyle/>
          <a:p>
            <a:r>
              <a:rPr lang="tr-TR" dirty="0" smtClean="0">
                <a:hlinkClick r:id="rId2"/>
              </a:rPr>
              <a:t>Source: https</a:t>
            </a:r>
            <a:r>
              <a:rPr lang="tr-TR" dirty="0">
                <a:hlinkClick r:id="rId2"/>
              </a:rPr>
              <a:t>://www.ieltsadvantage.com/2015/03/31/paraphrase-ielts/</a:t>
            </a:r>
            <a:endParaRPr lang="en-US" dirty="0"/>
          </a:p>
        </p:txBody>
      </p:sp>
      <p:sp>
        <p:nvSpPr>
          <p:cNvPr id="5" name="Rectangle 3"/>
          <p:cNvSpPr/>
          <p:nvPr/>
        </p:nvSpPr>
        <p:spPr>
          <a:xfrm>
            <a:off x="747472" y="1665384"/>
            <a:ext cx="1561646" cy="400110"/>
          </a:xfrm>
          <a:prstGeom prst="rect">
            <a:avLst/>
          </a:prstGeom>
        </p:spPr>
        <p:txBody>
          <a:bodyPr wrap="none">
            <a:spAutoFit/>
          </a:bodyPr>
          <a:lstStyle/>
          <a:p>
            <a:r>
              <a:rPr lang="tr-TR" sz="2000" b="1" dirty="0" err="1" smtClean="0"/>
              <a:t>For</a:t>
            </a:r>
            <a:r>
              <a:rPr lang="tr-TR" sz="2000" b="1" dirty="0" smtClean="0"/>
              <a:t> </a:t>
            </a:r>
            <a:r>
              <a:rPr lang="tr-TR" sz="2000" b="1" dirty="0" err="1" smtClean="0"/>
              <a:t>example</a:t>
            </a:r>
            <a:r>
              <a:rPr lang="tr-TR" sz="2000" b="1" dirty="0" smtClean="0"/>
              <a:t>:</a:t>
            </a:r>
            <a:endParaRPr lang="tr-TR" sz="2000" b="1" dirty="0"/>
          </a:p>
        </p:txBody>
      </p:sp>
      <p:sp>
        <p:nvSpPr>
          <p:cNvPr id="6" name="Rectangle 3"/>
          <p:cNvSpPr/>
          <p:nvPr/>
        </p:nvSpPr>
        <p:spPr>
          <a:xfrm>
            <a:off x="371313" y="3257198"/>
            <a:ext cx="8450887" cy="400110"/>
          </a:xfrm>
          <a:prstGeom prst="rect">
            <a:avLst/>
          </a:prstGeom>
        </p:spPr>
        <p:txBody>
          <a:bodyPr wrap="square">
            <a:spAutoFit/>
          </a:bodyPr>
          <a:lstStyle/>
          <a:p>
            <a:r>
              <a:rPr lang="tr-TR" sz="2000" dirty="0"/>
              <a:t> Learning </a:t>
            </a:r>
            <a:r>
              <a:rPr lang="tr-TR" sz="2000" dirty="0" err="1"/>
              <a:t>to</a:t>
            </a:r>
            <a:r>
              <a:rPr lang="tr-TR" sz="2000" dirty="0"/>
              <a:t> </a:t>
            </a:r>
            <a:r>
              <a:rPr lang="tr-TR" sz="2000" dirty="0" err="1"/>
              <a:t>manage</a:t>
            </a:r>
            <a:r>
              <a:rPr lang="tr-TR" sz="2000" dirty="0"/>
              <a:t> </a:t>
            </a:r>
            <a:r>
              <a:rPr lang="tr-TR" sz="2000" dirty="0" err="1"/>
              <a:t>money</a:t>
            </a:r>
            <a:r>
              <a:rPr lang="tr-TR" sz="2000" dirty="0"/>
              <a:t> is </a:t>
            </a:r>
            <a:r>
              <a:rPr lang="tr-TR" sz="2000" dirty="0" err="1"/>
              <a:t>one</a:t>
            </a:r>
            <a:r>
              <a:rPr lang="tr-TR" sz="2000" dirty="0"/>
              <a:t> of </a:t>
            </a:r>
            <a:r>
              <a:rPr lang="tr-TR" sz="2000" dirty="0" err="1"/>
              <a:t>the</a:t>
            </a:r>
            <a:r>
              <a:rPr lang="tr-TR" sz="2000" dirty="0"/>
              <a:t> </a:t>
            </a:r>
            <a:r>
              <a:rPr lang="tr-TR" sz="2000" dirty="0" err="1"/>
              <a:t>aspects</a:t>
            </a:r>
            <a:r>
              <a:rPr lang="tr-TR" sz="2000" dirty="0"/>
              <a:t> </a:t>
            </a:r>
            <a:r>
              <a:rPr lang="tr-TR" sz="2000" dirty="0" err="1"/>
              <a:t>to</a:t>
            </a:r>
            <a:r>
              <a:rPr lang="tr-TR" sz="2000" dirty="0"/>
              <a:t> </a:t>
            </a:r>
            <a:r>
              <a:rPr lang="tr-TR" sz="2000" dirty="0" err="1"/>
              <a:t>adult</a:t>
            </a:r>
            <a:r>
              <a:rPr lang="tr-TR" sz="2000" dirty="0"/>
              <a:t> life </a:t>
            </a:r>
            <a:r>
              <a:rPr lang="tr-TR" sz="2000" dirty="0" err="1"/>
              <a:t>that</a:t>
            </a:r>
            <a:r>
              <a:rPr lang="tr-TR" sz="2000" dirty="0"/>
              <a:t> is </a:t>
            </a:r>
            <a:r>
              <a:rPr lang="tr-TR" sz="2000" dirty="0" err="1"/>
              <a:t>key</a:t>
            </a:r>
            <a:r>
              <a:rPr lang="tr-TR" sz="2000" dirty="0"/>
              <a:t>.</a:t>
            </a:r>
            <a:endParaRPr lang="tr-TR" sz="2000" dirty="0"/>
          </a:p>
        </p:txBody>
      </p:sp>
    </p:spTree>
    <p:extLst>
      <p:ext uri="{BB962C8B-B14F-4D97-AF65-F5344CB8AC3E}">
        <p14:creationId xmlns:p14="http://schemas.microsoft.com/office/powerpoint/2010/main" val="139086498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1124744" y="3400214"/>
            <a:ext cx="7542584" cy="646331"/>
          </a:xfrm>
          <a:prstGeom prst="rect">
            <a:avLst/>
          </a:prstGeom>
        </p:spPr>
        <p:txBody>
          <a:bodyPr wrap="square">
            <a:spAutoFit/>
          </a:bodyPr>
          <a:lstStyle/>
          <a:p>
            <a:r>
              <a:rPr lang="tr-TR" dirty="0" smtClean="0"/>
              <a:t>The </a:t>
            </a:r>
            <a:r>
              <a:rPr lang="tr-TR" dirty="0"/>
              <a:t>property developers invested $20 million in </a:t>
            </a:r>
            <a:r>
              <a:rPr lang="tr-TR" dirty="0" err="1"/>
              <a:t>the</a:t>
            </a:r>
            <a:r>
              <a:rPr lang="tr-TR" dirty="0"/>
              <a:t> development of </a:t>
            </a:r>
            <a:r>
              <a:rPr lang="tr-TR" dirty="0" err="1"/>
              <a:t>the</a:t>
            </a:r>
            <a:r>
              <a:rPr lang="tr-TR" dirty="0"/>
              <a:t> shopping centre</a:t>
            </a:r>
            <a:r>
              <a:rPr lang="tr-TR" b="1" dirty="0"/>
              <a:t>.</a:t>
            </a:r>
            <a:endParaRPr lang="tr-TR" dirty="0"/>
          </a:p>
        </p:txBody>
      </p:sp>
      <p:sp>
        <p:nvSpPr>
          <p:cNvPr id="4" name="Rectangle 3"/>
          <p:cNvSpPr/>
          <p:nvPr/>
        </p:nvSpPr>
        <p:spPr>
          <a:xfrm>
            <a:off x="1082971" y="4350726"/>
            <a:ext cx="7776864" cy="369332"/>
          </a:xfrm>
          <a:prstGeom prst="rect">
            <a:avLst/>
          </a:prstGeom>
        </p:spPr>
        <p:txBody>
          <a:bodyPr wrap="square">
            <a:spAutoFit/>
          </a:bodyPr>
          <a:lstStyle/>
          <a:p>
            <a:r>
              <a:rPr lang="tr-TR" dirty="0"/>
              <a:t> $20 million was invested in </a:t>
            </a:r>
            <a:r>
              <a:rPr lang="tr-TR" dirty="0" err="1"/>
              <a:t>the</a:t>
            </a:r>
            <a:r>
              <a:rPr lang="tr-TR" dirty="0"/>
              <a:t> development of shopping centres.</a:t>
            </a:r>
          </a:p>
        </p:txBody>
      </p:sp>
      <p:sp>
        <p:nvSpPr>
          <p:cNvPr id="5" name="Rectangle 1"/>
          <p:cNvSpPr/>
          <p:nvPr/>
        </p:nvSpPr>
        <p:spPr>
          <a:xfrm>
            <a:off x="733475" y="529630"/>
            <a:ext cx="1567801" cy="400110"/>
          </a:xfrm>
          <a:prstGeom prst="rect">
            <a:avLst/>
          </a:prstGeom>
        </p:spPr>
        <p:txBody>
          <a:bodyPr wrap="none">
            <a:spAutoFit/>
          </a:bodyPr>
          <a:lstStyle/>
          <a:p>
            <a:r>
              <a:rPr lang="tr-TR" sz="2000" b="1" dirty="0">
                <a:solidFill>
                  <a:srgbClr val="FF0000"/>
                </a:solidFill>
              </a:rPr>
              <a:t>Paraphrasing</a:t>
            </a:r>
          </a:p>
        </p:txBody>
      </p:sp>
      <p:sp>
        <p:nvSpPr>
          <p:cNvPr id="6" name="Rectangle 2"/>
          <p:cNvSpPr/>
          <p:nvPr/>
        </p:nvSpPr>
        <p:spPr>
          <a:xfrm>
            <a:off x="899592" y="1217938"/>
            <a:ext cx="7992888" cy="369332"/>
          </a:xfrm>
          <a:prstGeom prst="rect">
            <a:avLst/>
          </a:prstGeom>
        </p:spPr>
        <p:txBody>
          <a:bodyPr wrap="square">
            <a:spAutoFit/>
          </a:bodyPr>
          <a:lstStyle/>
          <a:p>
            <a:r>
              <a:rPr lang="tr-TR" b="1" dirty="0" err="1"/>
              <a:t>Method</a:t>
            </a:r>
            <a:r>
              <a:rPr lang="tr-TR" b="1" dirty="0"/>
              <a:t> </a:t>
            </a:r>
            <a:r>
              <a:rPr lang="tr-TR" b="1" dirty="0"/>
              <a:t>3</a:t>
            </a:r>
            <a:r>
              <a:rPr lang="tr-TR" b="1" dirty="0" smtClean="0"/>
              <a:t>: </a:t>
            </a:r>
            <a:r>
              <a:rPr lang="tr-TR" b="1" dirty="0" err="1" smtClean="0"/>
              <a:t>Changing</a:t>
            </a:r>
            <a:r>
              <a:rPr lang="tr-TR" b="1" dirty="0" smtClean="0"/>
              <a:t> </a:t>
            </a:r>
            <a:r>
              <a:rPr lang="tr-TR" b="1" dirty="0" err="1" smtClean="0"/>
              <a:t>from</a:t>
            </a:r>
            <a:r>
              <a:rPr lang="tr-TR" b="1" dirty="0" smtClean="0"/>
              <a:t> Active </a:t>
            </a:r>
            <a:r>
              <a:rPr lang="tr-TR" b="1" dirty="0" err="1" smtClean="0"/>
              <a:t>to</a:t>
            </a:r>
            <a:r>
              <a:rPr lang="tr-TR" b="1" dirty="0" smtClean="0"/>
              <a:t> </a:t>
            </a:r>
            <a:r>
              <a:rPr lang="tr-TR" b="1" dirty="0" err="1" smtClean="0"/>
              <a:t>Passive</a:t>
            </a:r>
            <a:endParaRPr lang="tr-TR" dirty="0"/>
          </a:p>
        </p:txBody>
      </p:sp>
      <p:sp>
        <p:nvSpPr>
          <p:cNvPr id="7" name="Rectangle 2"/>
          <p:cNvSpPr/>
          <p:nvPr/>
        </p:nvSpPr>
        <p:spPr>
          <a:xfrm>
            <a:off x="971600" y="1891421"/>
            <a:ext cx="7848872" cy="646331"/>
          </a:xfrm>
          <a:prstGeom prst="rect">
            <a:avLst/>
          </a:prstGeom>
        </p:spPr>
        <p:txBody>
          <a:bodyPr wrap="square">
            <a:spAutoFit/>
          </a:bodyPr>
          <a:lstStyle/>
          <a:p>
            <a:r>
              <a:rPr lang="tr-TR" dirty="0" err="1" smtClean="0"/>
              <a:t>You</a:t>
            </a:r>
            <a:r>
              <a:rPr lang="tr-TR" dirty="0" smtClean="0"/>
              <a:t> can change </a:t>
            </a:r>
            <a:r>
              <a:rPr lang="tr-TR" dirty="0" err="1" smtClean="0"/>
              <a:t>the</a:t>
            </a:r>
            <a:r>
              <a:rPr lang="tr-TR" dirty="0" smtClean="0"/>
              <a:t> </a:t>
            </a:r>
            <a:r>
              <a:rPr lang="tr-TR" dirty="0" err="1" smtClean="0"/>
              <a:t>sentence</a:t>
            </a:r>
            <a:r>
              <a:rPr lang="tr-TR" dirty="0" smtClean="0"/>
              <a:t> </a:t>
            </a:r>
            <a:r>
              <a:rPr lang="tr-TR" dirty="0" err="1" smtClean="0"/>
              <a:t>from</a:t>
            </a:r>
            <a:r>
              <a:rPr lang="tr-TR" dirty="0" smtClean="0"/>
              <a:t> </a:t>
            </a:r>
            <a:r>
              <a:rPr lang="tr-TR" dirty="0" err="1" smtClean="0"/>
              <a:t>active</a:t>
            </a:r>
            <a:r>
              <a:rPr lang="tr-TR" dirty="0" smtClean="0"/>
              <a:t> </a:t>
            </a:r>
            <a:r>
              <a:rPr lang="tr-TR" dirty="0" err="1" smtClean="0"/>
              <a:t>to</a:t>
            </a:r>
            <a:r>
              <a:rPr lang="tr-TR" dirty="0" smtClean="0"/>
              <a:t> </a:t>
            </a:r>
            <a:r>
              <a:rPr lang="tr-TR" dirty="0" err="1" smtClean="0"/>
              <a:t>passive</a:t>
            </a:r>
            <a:r>
              <a:rPr lang="tr-TR" dirty="0" smtClean="0"/>
              <a:t>. </a:t>
            </a:r>
            <a:r>
              <a:rPr lang="tr-TR" dirty="0" err="1" smtClean="0"/>
              <a:t>Don’t</a:t>
            </a:r>
            <a:r>
              <a:rPr lang="tr-TR" dirty="0" smtClean="0"/>
              <a:t> </a:t>
            </a:r>
            <a:r>
              <a:rPr lang="tr-TR" dirty="0"/>
              <a:t>change it if you are not 100% sure it is grammatically correct. </a:t>
            </a:r>
          </a:p>
        </p:txBody>
      </p:sp>
      <p:sp>
        <p:nvSpPr>
          <p:cNvPr id="8" name="Dikdörtgen 7"/>
          <p:cNvSpPr/>
          <p:nvPr/>
        </p:nvSpPr>
        <p:spPr>
          <a:xfrm>
            <a:off x="2339752" y="5301208"/>
            <a:ext cx="8064896" cy="369332"/>
          </a:xfrm>
          <a:prstGeom prst="rect">
            <a:avLst/>
          </a:prstGeom>
        </p:spPr>
        <p:txBody>
          <a:bodyPr wrap="square">
            <a:spAutoFit/>
          </a:bodyPr>
          <a:lstStyle/>
          <a:p>
            <a:r>
              <a:rPr lang="tr-TR" dirty="0" smtClean="0">
                <a:hlinkClick r:id="rId2"/>
              </a:rPr>
              <a:t>Source: https</a:t>
            </a:r>
            <a:r>
              <a:rPr lang="tr-TR" dirty="0">
                <a:hlinkClick r:id="rId2"/>
              </a:rPr>
              <a:t>://www.ieltsadvantage.com/2015/03/31/paraphrase-ielts/</a:t>
            </a:r>
            <a:endParaRPr lang="en-US" dirty="0"/>
          </a:p>
        </p:txBody>
      </p:sp>
      <p:sp>
        <p:nvSpPr>
          <p:cNvPr id="9" name="Rectangle 3"/>
          <p:cNvSpPr/>
          <p:nvPr/>
        </p:nvSpPr>
        <p:spPr>
          <a:xfrm>
            <a:off x="1187624" y="2784332"/>
            <a:ext cx="1396985" cy="369332"/>
          </a:xfrm>
          <a:prstGeom prst="rect">
            <a:avLst/>
          </a:prstGeom>
        </p:spPr>
        <p:txBody>
          <a:bodyPr wrap="none">
            <a:spAutoFit/>
          </a:bodyPr>
          <a:lstStyle/>
          <a:p>
            <a:r>
              <a:rPr lang="tr-TR" i="1" dirty="0" err="1" smtClean="0"/>
              <a:t>For</a:t>
            </a:r>
            <a:r>
              <a:rPr lang="tr-TR" i="1" dirty="0" smtClean="0"/>
              <a:t> </a:t>
            </a:r>
            <a:r>
              <a:rPr lang="tr-TR" i="1" dirty="0" err="1" smtClean="0"/>
              <a:t>example</a:t>
            </a:r>
            <a:r>
              <a:rPr lang="tr-TR" i="1" dirty="0" smtClean="0"/>
              <a:t>:</a:t>
            </a:r>
            <a:endParaRPr lang="tr-TR" i="1" dirty="0"/>
          </a:p>
        </p:txBody>
      </p:sp>
    </p:spTree>
    <p:extLst>
      <p:ext uri="{BB962C8B-B14F-4D97-AF65-F5344CB8AC3E}">
        <p14:creationId xmlns:p14="http://schemas.microsoft.com/office/powerpoint/2010/main" val="303271173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699792" y="2480062"/>
            <a:ext cx="3911455" cy="523220"/>
          </a:xfrm>
          <a:prstGeom prst="rect">
            <a:avLst/>
          </a:prstGeom>
        </p:spPr>
        <p:txBody>
          <a:bodyPr wrap="none">
            <a:spAutoFit/>
          </a:bodyPr>
          <a:lstStyle/>
          <a:p>
            <a:r>
              <a:rPr lang="tr-TR" sz="2800" b="1" dirty="0" smtClean="0">
                <a:solidFill>
                  <a:srgbClr val="FF0000"/>
                </a:solidFill>
              </a:rPr>
              <a:t>Exercise for Paraphrasing</a:t>
            </a:r>
            <a:endParaRPr lang="tr-TR" sz="2800" dirty="0">
              <a:solidFill>
                <a:srgbClr val="FF0000"/>
              </a:solidFill>
            </a:endParaRPr>
          </a:p>
        </p:txBody>
      </p:sp>
    </p:spTree>
    <p:extLst>
      <p:ext uri="{BB962C8B-B14F-4D97-AF65-F5344CB8AC3E}">
        <p14:creationId xmlns:p14="http://schemas.microsoft.com/office/powerpoint/2010/main" val="419675384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p:nvPr/>
        </p:nvSpPr>
        <p:spPr>
          <a:xfrm>
            <a:off x="539552" y="897569"/>
            <a:ext cx="8208912" cy="646331"/>
          </a:xfrm>
          <a:prstGeom prst="rect">
            <a:avLst/>
          </a:prstGeom>
        </p:spPr>
        <p:txBody>
          <a:bodyPr wrap="square">
            <a:spAutoFit/>
          </a:bodyPr>
          <a:lstStyle/>
          <a:p>
            <a:r>
              <a:rPr lang="tr-TR" dirty="0" smtClean="0"/>
              <a:t>The </a:t>
            </a:r>
            <a:r>
              <a:rPr lang="tr-TR" dirty="0" err="1" smtClean="0"/>
              <a:t>reasons</a:t>
            </a:r>
            <a:r>
              <a:rPr lang="tr-TR" dirty="0" smtClean="0"/>
              <a:t> </a:t>
            </a:r>
            <a:r>
              <a:rPr lang="tr-TR" dirty="0" err="1" smtClean="0"/>
              <a:t>for</a:t>
            </a:r>
            <a:r>
              <a:rPr lang="tr-TR" dirty="0" smtClean="0"/>
              <a:t> </a:t>
            </a:r>
            <a:r>
              <a:rPr lang="tr-TR" dirty="0" err="1" smtClean="0"/>
              <a:t>increasing</a:t>
            </a:r>
            <a:r>
              <a:rPr lang="tr-TR" dirty="0" smtClean="0"/>
              <a:t> </a:t>
            </a:r>
            <a:r>
              <a:rPr lang="tr-TR" dirty="0" err="1" smtClean="0"/>
              <a:t>levels</a:t>
            </a:r>
            <a:r>
              <a:rPr lang="tr-TR" dirty="0" smtClean="0"/>
              <a:t> of </a:t>
            </a:r>
            <a:r>
              <a:rPr lang="tr-TR" dirty="0" err="1" smtClean="0"/>
              <a:t>pollution</a:t>
            </a:r>
            <a:r>
              <a:rPr lang="tr-TR" dirty="0" smtClean="0"/>
              <a:t> </a:t>
            </a:r>
            <a:r>
              <a:rPr lang="tr-TR" dirty="0" err="1" smtClean="0"/>
              <a:t>are</a:t>
            </a:r>
            <a:r>
              <a:rPr lang="tr-TR" dirty="0" smtClean="0"/>
              <a:t> </a:t>
            </a:r>
            <a:r>
              <a:rPr lang="tr-TR" dirty="0" err="1" smtClean="0"/>
              <a:t>the</a:t>
            </a:r>
            <a:r>
              <a:rPr lang="tr-TR" dirty="0" smtClean="0"/>
              <a:t> </a:t>
            </a:r>
            <a:r>
              <a:rPr lang="tr-TR" dirty="0" err="1" smtClean="0"/>
              <a:t>development</a:t>
            </a:r>
            <a:r>
              <a:rPr lang="tr-TR" dirty="0" smtClean="0"/>
              <a:t> of </a:t>
            </a:r>
            <a:r>
              <a:rPr lang="tr-TR" dirty="0" err="1" smtClean="0"/>
              <a:t>industry</a:t>
            </a:r>
            <a:r>
              <a:rPr lang="tr-TR" dirty="0" smtClean="0"/>
              <a:t> </a:t>
            </a:r>
            <a:r>
              <a:rPr lang="tr-TR" dirty="0" err="1" smtClean="0"/>
              <a:t>and</a:t>
            </a:r>
            <a:r>
              <a:rPr lang="tr-TR" dirty="0" smtClean="0"/>
              <a:t> </a:t>
            </a:r>
            <a:r>
              <a:rPr lang="tr-TR" dirty="0" err="1" smtClean="0"/>
              <a:t>air</a:t>
            </a:r>
            <a:r>
              <a:rPr lang="tr-TR" dirty="0" smtClean="0"/>
              <a:t> </a:t>
            </a:r>
            <a:r>
              <a:rPr lang="tr-TR" dirty="0" err="1" smtClean="0"/>
              <a:t>travel</a:t>
            </a:r>
            <a:r>
              <a:rPr lang="tr-TR" dirty="0" smtClean="0"/>
              <a:t>.</a:t>
            </a:r>
            <a:endParaRPr lang="tr-TR" dirty="0"/>
          </a:p>
        </p:txBody>
      </p:sp>
      <p:sp>
        <p:nvSpPr>
          <p:cNvPr id="3" name="Dikdörtgen 2"/>
          <p:cNvSpPr/>
          <p:nvPr/>
        </p:nvSpPr>
        <p:spPr>
          <a:xfrm>
            <a:off x="2735288" y="5301208"/>
            <a:ext cx="6408712" cy="369332"/>
          </a:xfrm>
          <a:prstGeom prst="rect">
            <a:avLst/>
          </a:prstGeom>
        </p:spPr>
        <p:txBody>
          <a:bodyPr wrap="square">
            <a:spAutoFit/>
          </a:bodyPr>
          <a:lstStyle/>
          <a:p>
            <a:pPr algn="r"/>
            <a:r>
              <a:rPr lang="tr-TR" dirty="0" smtClean="0">
                <a:hlinkClick r:id="rId2"/>
              </a:rPr>
              <a:t>Source: https</a:t>
            </a:r>
            <a:r>
              <a:rPr lang="tr-TR" dirty="0">
                <a:hlinkClick r:id="rId2"/>
              </a:rPr>
              <a:t>://ieltsliz.com/how-to-paraphrase-in-ielts/</a:t>
            </a:r>
            <a:endParaRPr lang="en-US" dirty="0"/>
          </a:p>
        </p:txBody>
      </p:sp>
      <p:sp>
        <p:nvSpPr>
          <p:cNvPr id="4" name="Rectangle 2"/>
          <p:cNvSpPr/>
          <p:nvPr/>
        </p:nvSpPr>
        <p:spPr>
          <a:xfrm>
            <a:off x="539552" y="1864103"/>
            <a:ext cx="8208912" cy="646331"/>
          </a:xfrm>
          <a:prstGeom prst="rect">
            <a:avLst/>
          </a:prstGeom>
        </p:spPr>
        <p:txBody>
          <a:bodyPr wrap="square">
            <a:spAutoFit/>
          </a:bodyPr>
          <a:lstStyle/>
          <a:p>
            <a:r>
              <a:rPr lang="tr-TR" dirty="0" smtClean="0"/>
              <a:t>The </a:t>
            </a:r>
            <a:r>
              <a:rPr lang="tr-TR" dirty="0" err="1" smtClean="0"/>
              <a:t>causes</a:t>
            </a:r>
            <a:r>
              <a:rPr lang="tr-TR" dirty="0" smtClean="0"/>
              <a:t> of </a:t>
            </a:r>
            <a:r>
              <a:rPr lang="tr-TR" dirty="0" err="1" smtClean="0"/>
              <a:t>rising</a:t>
            </a:r>
            <a:r>
              <a:rPr lang="tr-TR" dirty="0" smtClean="0"/>
              <a:t> </a:t>
            </a:r>
            <a:r>
              <a:rPr lang="tr-TR" dirty="0" err="1" smtClean="0"/>
              <a:t>levels</a:t>
            </a:r>
            <a:r>
              <a:rPr lang="tr-TR" dirty="0" smtClean="0"/>
              <a:t> of </a:t>
            </a:r>
            <a:r>
              <a:rPr lang="tr-TR" dirty="0" err="1" smtClean="0"/>
              <a:t>pollution</a:t>
            </a:r>
            <a:r>
              <a:rPr lang="tr-TR" dirty="0" smtClean="0"/>
              <a:t> </a:t>
            </a:r>
            <a:r>
              <a:rPr lang="tr-TR" dirty="0" err="1" smtClean="0"/>
              <a:t>are</a:t>
            </a:r>
            <a:r>
              <a:rPr lang="tr-TR" dirty="0" smtClean="0"/>
              <a:t> </a:t>
            </a:r>
            <a:r>
              <a:rPr lang="tr-TR" dirty="0" err="1" smtClean="0"/>
              <a:t>the</a:t>
            </a:r>
            <a:r>
              <a:rPr lang="tr-TR" dirty="0" smtClean="0"/>
              <a:t> </a:t>
            </a:r>
            <a:r>
              <a:rPr lang="tr-TR" dirty="0" err="1" smtClean="0"/>
              <a:t>growth</a:t>
            </a:r>
            <a:r>
              <a:rPr lang="tr-TR" dirty="0" smtClean="0"/>
              <a:t> </a:t>
            </a:r>
            <a:r>
              <a:rPr lang="tr-TR" dirty="0" err="1" smtClean="0"/>
              <a:t>and</a:t>
            </a:r>
            <a:r>
              <a:rPr lang="tr-TR" dirty="0" smtClean="0"/>
              <a:t> </a:t>
            </a:r>
            <a:r>
              <a:rPr lang="tr-TR" dirty="0" err="1" smtClean="0"/>
              <a:t>expansion</a:t>
            </a:r>
            <a:r>
              <a:rPr lang="tr-TR" dirty="0" smtClean="0"/>
              <a:t> of </a:t>
            </a:r>
            <a:r>
              <a:rPr lang="tr-TR" dirty="0" err="1" smtClean="0"/>
              <a:t>industry</a:t>
            </a:r>
            <a:r>
              <a:rPr lang="tr-TR" dirty="0" smtClean="0"/>
              <a:t> as </a:t>
            </a:r>
            <a:r>
              <a:rPr lang="tr-TR" dirty="0" err="1" smtClean="0"/>
              <a:t>well</a:t>
            </a:r>
            <a:r>
              <a:rPr lang="tr-TR" dirty="0" smtClean="0"/>
              <a:t> as </a:t>
            </a:r>
            <a:r>
              <a:rPr lang="tr-TR" dirty="0" err="1" smtClean="0"/>
              <a:t>the</a:t>
            </a:r>
            <a:r>
              <a:rPr lang="tr-TR" dirty="0" smtClean="0"/>
              <a:t> </a:t>
            </a:r>
            <a:r>
              <a:rPr lang="tr-TR" dirty="0" err="1" smtClean="0"/>
              <a:t>number</a:t>
            </a:r>
            <a:r>
              <a:rPr lang="tr-TR" dirty="0" smtClean="0"/>
              <a:t> of </a:t>
            </a:r>
            <a:r>
              <a:rPr lang="tr-TR" dirty="0" err="1" smtClean="0"/>
              <a:t>people</a:t>
            </a:r>
            <a:r>
              <a:rPr lang="tr-TR" dirty="0" smtClean="0"/>
              <a:t> </a:t>
            </a:r>
            <a:r>
              <a:rPr lang="tr-TR" dirty="0" err="1" smtClean="0"/>
              <a:t>travelling</a:t>
            </a:r>
            <a:r>
              <a:rPr lang="tr-TR" dirty="0" smtClean="0"/>
              <a:t> </a:t>
            </a:r>
            <a:r>
              <a:rPr lang="tr-TR" dirty="0" err="1" smtClean="0"/>
              <a:t>by</a:t>
            </a:r>
            <a:r>
              <a:rPr lang="tr-TR" dirty="0" smtClean="0"/>
              <a:t> </a:t>
            </a:r>
            <a:r>
              <a:rPr lang="tr-TR" dirty="0" err="1" smtClean="0"/>
              <a:t>air</a:t>
            </a:r>
            <a:r>
              <a:rPr lang="tr-TR" dirty="0" smtClean="0"/>
              <a:t>. </a:t>
            </a:r>
            <a:endParaRPr lang="tr-TR" dirty="0"/>
          </a:p>
        </p:txBody>
      </p:sp>
      <p:sp>
        <p:nvSpPr>
          <p:cNvPr id="5" name="Rectangle 2"/>
          <p:cNvSpPr/>
          <p:nvPr/>
        </p:nvSpPr>
        <p:spPr>
          <a:xfrm>
            <a:off x="681025" y="2797267"/>
            <a:ext cx="1979712" cy="369332"/>
          </a:xfrm>
          <a:prstGeom prst="rect">
            <a:avLst/>
          </a:prstGeom>
        </p:spPr>
        <p:txBody>
          <a:bodyPr wrap="square">
            <a:spAutoFit/>
          </a:bodyPr>
          <a:lstStyle/>
          <a:p>
            <a:r>
              <a:rPr lang="tr-TR" dirty="0" err="1" smtClean="0"/>
              <a:t>Cause</a:t>
            </a:r>
            <a:r>
              <a:rPr lang="tr-TR" dirty="0"/>
              <a:t> </a:t>
            </a:r>
            <a:r>
              <a:rPr lang="tr-TR" dirty="0" smtClean="0">
                <a:sym typeface="Wingdings" panose="05000000000000000000" pitchFamily="2" charset="2"/>
              </a:rPr>
              <a:t> </a:t>
            </a:r>
            <a:r>
              <a:rPr lang="tr-TR" dirty="0" err="1" smtClean="0">
                <a:sym typeface="Wingdings" panose="05000000000000000000" pitchFamily="2" charset="2"/>
              </a:rPr>
              <a:t>Reason</a:t>
            </a:r>
            <a:r>
              <a:rPr lang="tr-TR" dirty="0" smtClean="0"/>
              <a:t> </a:t>
            </a:r>
            <a:endParaRPr lang="tr-TR" dirty="0"/>
          </a:p>
        </p:txBody>
      </p:sp>
      <p:sp>
        <p:nvSpPr>
          <p:cNvPr id="6" name="Rectangle 2"/>
          <p:cNvSpPr/>
          <p:nvPr/>
        </p:nvSpPr>
        <p:spPr>
          <a:xfrm>
            <a:off x="659066" y="3257270"/>
            <a:ext cx="3787111" cy="369332"/>
          </a:xfrm>
          <a:prstGeom prst="rect">
            <a:avLst/>
          </a:prstGeom>
        </p:spPr>
        <p:txBody>
          <a:bodyPr wrap="square">
            <a:spAutoFit/>
          </a:bodyPr>
          <a:lstStyle/>
          <a:p>
            <a:r>
              <a:rPr lang="tr-TR" dirty="0" err="1"/>
              <a:t>I</a:t>
            </a:r>
            <a:r>
              <a:rPr lang="tr-TR" dirty="0" err="1" smtClean="0"/>
              <a:t>ncreasing</a:t>
            </a:r>
            <a:r>
              <a:rPr lang="tr-TR" dirty="0" smtClean="0"/>
              <a:t> </a:t>
            </a:r>
            <a:r>
              <a:rPr lang="tr-TR" dirty="0" smtClean="0">
                <a:sym typeface="Wingdings" panose="05000000000000000000" pitchFamily="2" charset="2"/>
              </a:rPr>
              <a:t> </a:t>
            </a:r>
            <a:r>
              <a:rPr lang="tr-TR" dirty="0" err="1" smtClean="0">
                <a:sym typeface="Wingdings" panose="05000000000000000000" pitchFamily="2" charset="2"/>
              </a:rPr>
              <a:t>Rising</a:t>
            </a:r>
            <a:r>
              <a:rPr lang="tr-TR" dirty="0" smtClean="0"/>
              <a:t> </a:t>
            </a:r>
            <a:endParaRPr lang="tr-TR" dirty="0"/>
          </a:p>
        </p:txBody>
      </p:sp>
      <p:sp>
        <p:nvSpPr>
          <p:cNvPr id="7" name="Rectangle 2"/>
          <p:cNvSpPr/>
          <p:nvPr/>
        </p:nvSpPr>
        <p:spPr>
          <a:xfrm>
            <a:off x="659066" y="3717273"/>
            <a:ext cx="5778246" cy="369332"/>
          </a:xfrm>
          <a:prstGeom prst="rect">
            <a:avLst/>
          </a:prstGeom>
        </p:spPr>
        <p:txBody>
          <a:bodyPr wrap="square">
            <a:spAutoFit/>
          </a:bodyPr>
          <a:lstStyle/>
          <a:p>
            <a:r>
              <a:rPr lang="tr-TR" dirty="0" smtClean="0"/>
              <a:t>The </a:t>
            </a:r>
            <a:r>
              <a:rPr lang="tr-TR" dirty="0" err="1" smtClean="0"/>
              <a:t>development</a:t>
            </a:r>
            <a:r>
              <a:rPr lang="tr-TR" dirty="0" smtClean="0"/>
              <a:t> of </a:t>
            </a:r>
            <a:r>
              <a:rPr lang="tr-TR" dirty="0" smtClean="0">
                <a:sym typeface="Wingdings" panose="05000000000000000000" pitchFamily="2" charset="2"/>
              </a:rPr>
              <a:t> The </a:t>
            </a:r>
            <a:r>
              <a:rPr lang="tr-TR" dirty="0" err="1" smtClean="0">
                <a:sym typeface="Wingdings" panose="05000000000000000000" pitchFamily="2" charset="2"/>
              </a:rPr>
              <a:t>growth</a:t>
            </a:r>
            <a:r>
              <a:rPr lang="tr-TR" dirty="0" smtClean="0">
                <a:sym typeface="Wingdings" panose="05000000000000000000" pitchFamily="2" charset="2"/>
              </a:rPr>
              <a:t> </a:t>
            </a:r>
            <a:r>
              <a:rPr lang="tr-TR" dirty="0" err="1" smtClean="0">
                <a:sym typeface="Wingdings" panose="05000000000000000000" pitchFamily="2" charset="2"/>
              </a:rPr>
              <a:t>and</a:t>
            </a:r>
            <a:r>
              <a:rPr lang="tr-TR" dirty="0" smtClean="0">
                <a:sym typeface="Wingdings" panose="05000000000000000000" pitchFamily="2" charset="2"/>
              </a:rPr>
              <a:t> </a:t>
            </a:r>
            <a:r>
              <a:rPr lang="tr-TR" dirty="0" err="1" smtClean="0">
                <a:sym typeface="Wingdings" panose="05000000000000000000" pitchFamily="2" charset="2"/>
              </a:rPr>
              <a:t>expansion</a:t>
            </a:r>
            <a:r>
              <a:rPr lang="tr-TR" dirty="0" smtClean="0">
                <a:sym typeface="Wingdings" panose="05000000000000000000" pitchFamily="2" charset="2"/>
              </a:rPr>
              <a:t> of</a:t>
            </a:r>
            <a:r>
              <a:rPr lang="tr-TR" dirty="0" smtClean="0"/>
              <a:t> </a:t>
            </a:r>
            <a:endParaRPr lang="tr-TR" dirty="0"/>
          </a:p>
        </p:txBody>
      </p:sp>
      <p:sp>
        <p:nvSpPr>
          <p:cNvPr id="8" name="Rectangle 2"/>
          <p:cNvSpPr/>
          <p:nvPr/>
        </p:nvSpPr>
        <p:spPr>
          <a:xfrm>
            <a:off x="651077" y="4152733"/>
            <a:ext cx="5778246" cy="369332"/>
          </a:xfrm>
          <a:prstGeom prst="rect">
            <a:avLst/>
          </a:prstGeom>
        </p:spPr>
        <p:txBody>
          <a:bodyPr wrap="square">
            <a:spAutoFit/>
          </a:bodyPr>
          <a:lstStyle/>
          <a:p>
            <a:r>
              <a:rPr lang="tr-TR" dirty="0" err="1"/>
              <a:t>A</a:t>
            </a:r>
            <a:r>
              <a:rPr lang="tr-TR" dirty="0" err="1" smtClean="0"/>
              <a:t>nd</a:t>
            </a:r>
            <a:r>
              <a:rPr lang="tr-TR" dirty="0" smtClean="0">
                <a:sym typeface="Wingdings" panose="05000000000000000000" pitchFamily="2" charset="2"/>
              </a:rPr>
              <a:t> As </a:t>
            </a:r>
            <a:r>
              <a:rPr lang="tr-TR" dirty="0" err="1" smtClean="0">
                <a:sym typeface="Wingdings" panose="05000000000000000000" pitchFamily="2" charset="2"/>
              </a:rPr>
              <a:t>well</a:t>
            </a:r>
            <a:r>
              <a:rPr lang="tr-TR" dirty="0" smtClean="0">
                <a:sym typeface="Wingdings" panose="05000000000000000000" pitchFamily="2" charset="2"/>
              </a:rPr>
              <a:t> as</a:t>
            </a:r>
            <a:endParaRPr lang="tr-TR" dirty="0"/>
          </a:p>
        </p:txBody>
      </p:sp>
      <p:sp>
        <p:nvSpPr>
          <p:cNvPr id="9" name="Rectangle 2"/>
          <p:cNvSpPr/>
          <p:nvPr/>
        </p:nvSpPr>
        <p:spPr>
          <a:xfrm>
            <a:off x="651077" y="4542304"/>
            <a:ext cx="5778246" cy="369332"/>
          </a:xfrm>
          <a:prstGeom prst="rect">
            <a:avLst/>
          </a:prstGeom>
        </p:spPr>
        <p:txBody>
          <a:bodyPr wrap="square">
            <a:spAutoFit/>
          </a:bodyPr>
          <a:lstStyle/>
          <a:p>
            <a:r>
              <a:rPr lang="tr-TR" dirty="0" err="1" smtClean="0"/>
              <a:t>Air</a:t>
            </a:r>
            <a:r>
              <a:rPr lang="tr-TR" dirty="0" smtClean="0"/>
              <a:t> </a:t>
            </a:r>
            <a:r>
              <a:rPr lang="tr-TR" dirty="0" err="1" smtClean="0"/>
              <a:t>travel</a:t>
            </a:r>
            <a:r>
              <a:rPr lang="tr-TR" dirty="0" smtClean="0">
                <a:sym typeface="Wingdings" panose="05000000000000000000" pitchFamily="2" charset="2"/>
              </a:rPr>
              <a:t> </a:t>
            </a:r>
            <a:r>
              <a:rPr lang="tr-TR" dirty="0" err="1" smtClean="0">
                <a:sym typeface="Wingdings" panose="05000000000000000000" pitchFamily="2" charset="2"/>
              </a:rPr>
              <a:t>Travelling</a:t>
            </a:r>
            <a:r>
              <a:rPr lang="tr-TR" dirty="0" smtClean="0">
                <a:sym typeface="Wingdings" panose="05000000000000000000" pitchFamily="2" charset="2"/>
              </a:rPr>
              <a:t> </a:t>
            </a:r>
            <a:r>
              <a:rPr lang="tr-TR" dirty="0" err="1" smtClean="0">
                <a:sym typeface="Wingdings" panose="05000000000000000000" pitchFamily="2" charset="2"/>
              </a:rPr>
              <a:t>by</a:t>
            </a:r>
            <a:r>
              <a:rPr lang="tr-TR" dirty="0" smtClean="0">
                <a:sym typeface="Wingdings" panose="05000000000000000000" pitchFamily="2" charset="2"/>
              </a:rPr>
              <a:t> </a:t>
            </a:r>
            <a:r>
              <a:rPr lang="tr-TR" dirty="0" err="1" smtClean="0">
                <a:sym typeface="Wingdings" panose="05000000000000000000" pitchFamily="2" charset="2"/>
              </a:rPr>
              <a:t>air</a:t>
            </a:r>
            <a:endParaRPr lang="tr-TR" dirty="0"/>
          </a:p>
        </p:txBody>
      </p:sp>
    </p:spTree>
    <p:extLst>
      <p:ext uri="{BB962C8B-B14F-4D97-AF65-F5344CB8AC3E}">
        <p14:creationId xmlns:p14="http://schemas.microsoft.com/office/powerpoint/2010/main" val="393527710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Resim 1"/>
          <p:cNvPicPr>
            <a:picLocks noChangeAspect="1"/>
          </p:cNvPicPr>
          <p:nvPr/>
        </p:nvPicPr>
        <p:blipFill>
          <a:blip r:embed="rId2"/>
          <a:stretch>
            <a:fillRect/>
          </a:stretch>
        </p:blipFill>
        <p:spPr>
          <a:xfrm>
            <a:off x="395536" y="548680"/>
            <a:ext cx="8558664" cy="1872208"/>
          </a:xfrm>
          <a:prstGeom prst="rect">
            <a:avLst/>
          </a:prstGeom>
        </p:spPr>
      </p:pic>
      <p:pic>
        <p:nvPicPr>
          <p:cNvPr id="3" name="Resim 2"/>
          <p:cNvPicPr>
            <a:picLocks noChangeAspect="1"/>
          </p:cNvPicPr>
          <p:nvPr/>
        </p:nvPicPr>
        <p:blipFill>
          <a:blip r:embed="rId3"/>
          <a:stretch>
            <a:fillRect/>
          </a:stretch>
        </p:blipFill>
        <p:spPr>
          <a:xfrm>
            <a:off x="899592" y="2420888"/>
            <a:ext cx="7326982" cy="2158129"/>
          </a:xfrm>
          <a:prstGeom prst="rect">
            <a:avLst/>
          </a:prstGeom>
        </p:spPr>
      </p:pic>
      <p:sp>
        <p:nvSpPr>
          <p:cNvPr id="4" name="Dikdörtgen 3"/>
          <p:cNvSpPr/>
          <p:nvPr/>
        </p:nvSpPr>
        <p:spPr>
          <a:xfrm>
            <a:off x="1763688" y="5373216"/>
            <a:ext cx="9217024" cy="369332"/>
          </a:xfrm>
          <a:prstGeom prst="rect">
            <a:avLst/>
          </a:prstGeom>
        </p:spPr>
        <p:txBody>
          <a:bodyPr wrap="square">
            <a:spAutoFit/>
          </a:bodyPr>
          <a:lstStyle/>
          <a:p>
            <a:r>
              <a:rPr lang="tr-TR" dirty="0" smtClean="0">
                <a:hlinkClick r:id="rId4"/>
              </a:rPr>
              <a:t>Source: https</a:t>
            </a:r>
            <a:r>
              <a:rPr lang="tr-TR" dirty="0">
                <a:hlinkClick r:id="rId4"/>
              </a:rPr>
              <a:t>://</a:t>
            </a:r>
            <a:r>
              <a:rPr lang="tr-TR" dirty="0" smtClean="0">
                <a:hlinkClick r:id="rId4"/>
              </a:rPr>
              <a:t>ieltsfocus.com/2017/05/25/ielts-paraphrasing-lesson-practice/</a:t>
            </a:r>
            <a:endParaRPr lang="en-US" dirty="0"/>
          </a:p>
        </p:txBody>
      </p:sp>
    </p:spTree>
    <p:extLst>
      <p:ext uri="{BB962C8B-B14F-4D97-AF65-F5344CB8AC3E}">
        <p14:creationId xmlns:p14="http://schemas.microsoft.com/office/powerpoint/2010/main" val="312492638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Resim 1"/>
          <p:cNvPicPr>
            <a:picLocks noChangeAspect="1"/>
          </p:cNvPicPr>
          <p:nvPr/>
        </p:nvPicPr>
        <p:blipFill>
          <a:blip r:embed="rId2"/>
          <a:stretch>
            <a:fillRect/>
          </a:stretch>
        </p:blipFill>
        <p:spPr>
          <a:xfrm>
            <a:off x="539552" y="2636912"/>
            <a:ext cx="7992888" cy="2151370"/>
          </a:xfrm>
          <a:prstGeom prst="rect">
            <a:avLst/>
          </a:prstGeom>
        </p:spPr>
      </p:pic>
      <p:pic>
        <p:nvPicPr>
          <p:cNvPr id="3" name="Resim 2"/>
          <p:cNvPicPr>
            <a:picLocks noChangeAspect="1"/>
          </p:cNvPicPr>
          <p:nvPr/>
        </p:nvPicPr>
        <p:blipFill>
          <a:blip r:embed="rId3"/>
          <a:stretch>
            <a:fillRect/>
          </a:stretch>
        </p:blipFill>
        <p:spPr>
          <a:xfrm>
            <a:off x="328672" y="332656"/>
            <a:ext cx="8558664" cy="1872208"/>
          </a:xfrm>
          <a:prstGeom prst="rect">
            <a:avLst/>
          </a:prstGeom>
        </p:spPr>
      </p:pic>
    </p:spTree>
    <p:extLst>
      <p:ext uri="{BB962C8B-B14F-4D97-AF65-F5344CB8AC3E}">
        <p14:creationId xmlns:p14="http://schemas.microsoft.com/office/powerpoint/2010/main" val="427024354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Dikdörtgen 2"/>
          <p:cNvSpPr/>
          <p:nvPr/>
        </p:nvSpPr>
        <p:spPr>
          <a:xfrm>
            <a:off x="683568" y="1340768"/>
            <a:ext cx="3168352" cy="461665"/>
          </a:xfrm>
          <a:prstGeom prst="rect">
            <a:avLst/>
          </a:prstGeom>
        </p:spPr>
        <p:txBody>
          <a:bodyPr wrap="square">
            <a:spAutoFit/>
          </a:bodyPr>
          <a:lstStyle/>
          <a:p>
            <a:r>
              <a:rPr lang="tr-TR" sz="2400" b="1" dirty="0" err="1" smtClean="0">
                <a:latin typeface="Arial" panose="020B0604020202020204" pitchFamily="34" charset="0"/>
              </a:rPr>
              <a:t>Important</a:t>
            </a:r>
            <a:r>
              <a:rPr lang="tr-TR" sz="2400" b="1" dirty="0" smtClean="0">
                <a:latin typeface="Arial" panose="020B0604020202020204" pitchFamily="34" charset="0"/>
              </a:rPr>
              <a:t> </a:t>
            </a:r>
            <a:r>
              <a:rPr lang="tr-TR" sz="2400" b="1" dirty="0" err="1" smtClean="0">
                <a:latin typeface="Arial" panose="020B0604020202020204" pitchFamily="34" charset="0"/>
              </a:rPr>
              <a:t>Points</a:t>
            </a:r>
            <a:r>
              <a:rPr lang="tr-TR" sz="2400" b="1" dirty="0" smtClean="0">
                <a:latin typeface="Arial" panose="020B0604020202020204" pitchFamily="34" charset="0"/>
              </a:rPr>
              <a:t>:</a:t>
            </a:r>
            <a:endParaRPr lang="tr-TR" sz="2400" b="1" dirty="0"/>
          </a:p>
        </p:txBody>
      </p:sp>
      <p:sp>
        <p:nvSpPr>
          <p:cNvPr id="4" name="Dikdörtgen 3"/>
          <p:cNvSpPr/>
          <p:nvPr/>
        </p:nvSpPr>
        <p:spPr>
          <a:xfrm>
            <a:off x="899592" y="2204864"/>
            <a:ext cx="5112568" cy="369332"/>
          </a:xfrm>
          <a:prstGeom prst="rect">
            <a:avLst/>
          </a:prstGeom>
        </p:spPr>
        <p:txBody>
          <a:bodyPr wrap="square">
            <a:spAutoFit/>
          </a:bodyPr>
          <a:lstStyle/>
          <a:p>
            <a:r>
              <a:rPr lang="tr-TR" dirty="0" smtClean="0">
                <a:latin typeface="Arial" panose="020B0604020202020204" pitchFamily="34" charset="0"/>
              </a:rPr>
              <a:t>1. </a:t>
            </a:r>
            <a:r>
              <a:rPr lang="tr-TR" dirty="0" err="1" smtClean="0">
                <a:latin typeface="Arial" panose="020B0604020202020204" pitchFamily="34" charset="0"/>
              </a:rPr>
              <a:t>Paraphrase</a:t>
            </a:r>
            <a:r>
              <a:rPr lang="tr-TR" dirty="0" smtClean="0">
                <a:latin typeface="Arial" panose="020B0604020202020204" pitchFamily="34" charset="0"/>
              </a:rPr>
              <a:t> </a:t>
            </a:r>
            <a:r>
              <a:rPr lang="tr-TR" dirty="0" err="1" smtClean="0">
                <a:latin typeface="Arial" panose="020B0604020202020204" pitchFamily="34" charset="0"/>
              </a:rPr>
              <a:t>the</a:t>
            </a:r>
            <a:r>
              <a:rPr lang="tr-TR" dirty="0" smtClean="0">
                <a:latin typeface="Arial" panose="020B0604020202020204" pitchFamily="34" charset="0"/>
              </a:rPr>
              <a:t> </a:t>
            </a:r>
            <a:r>
              <a:rPr lang="tr-TR" dirty="0" err="1" smtClean="0">
                <a:latin typeface="Arial" panose="020B0604020202020204" pitchFamily="34" charset="0"/>
              </a:rPr>
              <a:t>question</a:t>
            </a:r>
            <a:endParaRPr lang="tr-TR" dirty="0"/>
          </a:p>
        </p:txBody>
      </p:sp>
      <p:sp>
        <p:nvSpPr>
          <p:cNvPr id="5" name="Dikdörtgen 4"/>
          <p:cNvSpPr/>
          <p:nvPr/>
        </p:nvSpPr>
        <p:spPr>
          <a:xfrm>
            <a:off x="899592" y="2791961"/>
            <a:ext cx="5112568" cy="369332"/>
          </a:xfrm>
          <a:prstGeom prst="rect">
            <a:avLst/>
          </a:prstGeom>
        </p:spPr>
        <p:txBody>
          <a:bodyPr wrap="square">
            <a:spAutoFit/>
          </a:bodyPr>
          <a:lstStyle/>
          <a:p>
            <a:r>
              <a:rPr lang="tr-TR" dirty="0" smtClean="0">
                <a:latin typeface="Arial" panose="020B0604020202020204" pitchFamily="34" charset="0"/>
              </a:rPr>
              <a:t>2. </a:t>
            </a:r>
            <a:r>
              <a:rPr lang="tr-TR" dirty="0" err="1" smtClean="0">
                <a:latin typeface="Arial" panose="020B0604020202020204" pitchFamily="34" charset="0"/>
              </a:rPr>
              <a:t>Thesis</a:t>
            </a:r>
            <a:r>
              <a:rPr lang="tr-TR" dirty="0" smtClean="0">
                <a:latin typeface="Arial" panose="020B0604020202020204" pitchFamily="34" charset="0"/>
              </a:rPr>
              <a:t> Statement</a:t>
            </a:r>
            <a:endParaRPr lang="tr-TR" dirty="0"/>
          </a:p>
        </p:txBody>
      </p:sp>
      <p:sp>
        <p:nvSpPr>
          <p:cNvPr id="6" name="Dikdörtgen 5"/>
          <p:cNvSpPr/>
          <p:nvPr/>
        </p:nvSpPr>
        <p:spPr>
          <a:xfrm>
            <a:off x="899592" y="3645024"/>
            <a:ext cx="7632848" cy="646331"/>
          </a:xfrm>
          <a:prstGeom prst="rect">
            <a:avLst/>
          </a:prstGeom>
        </p:spPr>
        <p:txBody>
          <a:bodyPr wrap="square">
            <a:spAutoFit/>
          </a:bodyPr>
          <a:lstStyle/>
          <a:p>
            <a:r>
              <a:rPr lang="tr-TR" dirty="0" smtClean="0">
                <a:latin typeface="Arial" panose="020B0604020202020204" pitchFamily="34" charset="0"/>
              </a:rPr>
              <a:t>A </a:t>
            </a:r>
            <a:r>
              <a:rPr lang="tr-TR" dirty="0" err="1" smtClean="0">
                <a:latin typeface="Arial" panose="020B0604020202020204" pitchFamily="34" charset="0"/>
              </a:rPr>
              <a:t>Thesis</a:t>
            </a:r>
            <a:r>
              <a:rPr lang="tr-TR" dirty="0" smtClean="0">
                <a:latin typeface="Arial" panose="020B0604020202020204" pitchFamily="34" charset="0"/>
              </a:rPr>
              <a:t> Statement </a:t>
            </a:r>
            <a:r>
              <a:rPr lang="tr-TR" dirty="0" err="1" smtClean="0">
                <a:latin typeface="Arial" panose="020B0604020202020204" pitchFamily="34" charset="0"/>
              </a:rPr>
              <a:t>tells</a:t>
            </a:r>
            <a:r>
              <a:rPr lang="tr-TR" dirty="0" smtClean="0">
                <a:latin typeface="Arial" panose="020B0604020202020204" pitchFamily="34" charset="0"/>
              </a:rPr>
              <a:t> </a:t>
            </a:r>
            <a:r>
              <a:rPr lang="tr-TR" dirty="0" err="1" smtClean="0">
                <a:latin typeface="Arial" panose="020B0604020202020204" pitchFamily="34" charset="0"/>
              </a:rPr>
              <a:t>the</a:t>
            </a:r>
            <a:r>
              <a:rPr lang="tr-TR" dirty="0" smtClean="0">
                <a:latin typeface="Arial" panose="020B0604020202020204" pitchFamily="34" charset="0"/>
              </a:rPr>
              <a:t> </a:t>
            </a:r>
            <a:r>
              <a:rPr lang="tr-TR" dirty="0" err="1" smtClean="0">
                <a:latin typeface="Arial" panose="020B0604020202020204" pitchFamily="34" charset="0"/>
              </a:rPr>
              <a:t>reader</a:t>
            </a:r>
            <a:r>
              <a:rPr lang="tr-TR" dirty="0" smtClean="0">
                <a:latin typeface="Arial" panose="020B0604020202020204" pitchFamily="34" charset="0"/>
              </a:rPr>
              <a:t> </a:t>
            </a:r>
            <a:r>
              <a:rPr lang="tr-TR" dirty="0" err="1" smtClean="0">
                <a:latin typeface="Arial" panose="020B0604020202020204" pitchFamily="34" charset="0"/>
              </a:rPr>
              <a:t>what</a:t>
            </a:r>
            <a:r>
              <a:rPr lang="tr-TR" dirty="0" smtClean="0">
                <a:latin typeface="Arial" panose="020B0604020202020204" pitchFamily="34" charset="0"/>
              </a:rPr>
              <a:t> </a:t>
            </a:r>
            <a:r>
              <a:rPr lang="tr-TR" dirty="0" err="1" smtClean="0">
                <a:latin typeface="Arial" panose="020B0604020202020204" pitchFamily="34" charset="0"/>
              </a:rPr>
              <a:t>your</a:t>
            </a:r>
            <a:r>
              <a:rPr lang="tr-TR" dirty="0" smtClean="0">
                <a:latin typeface="Arial" panose="020B0604020202020204" pitchFamily="34" charset="0"/>
              </a:rPr>
              <a:t> </a:t>
            </a:r>
            <a:r>
              <a:rPr lang="tr-TR" dirty="0" err="1" smtClean="0">
                <a:latin typeface="Arial" panose="020B0604020202020204" pitchFamily="34" charset="0"/>
              </a:rPr>
              <a:t>essay</a:t>
            </a:r>
            <a:r>
              <a:rPr lang="tr-TR" dirty="0" smtClean="0">
                <a:latin typeface="Arial" panose="020B0604020202020204" pitchFamily="34" charset="0"/>
              </a:rPr>
              <a:t> is </a:t>
            </a:r>
            <a:r>
              <a:rPr lang="tr-TR" dirty="0" err="1" smtClean="0">
                <a:latin typeface="Arial" panose="020B0604020202020204" pitchFamily="34" charset="0"/>
              </a:rPr>
              <a:t>going</a:t>
            </a:r>
            <a:r>
              <a:rPr lang="tr-TR" dirty="0" smtClean="0">
                <a:latin typeface="Arial" panose="020B0604020202020204" pitchFamily="34" charset="0"/>
              </a:rPr>
              <a:t> </a:t>
            </a:r>
            <a:r>
              <a:rPr lang="tr-TR" dirty="0" err="1" smtClean="0">
                <a:latin typeface="Arial" panose="020B0604020202020204" pitchFamily="34" charset="0"/>
              </a:rPr>
              <a:t>to</a:t>
            </a:r>
            <a:r>
              <a:rPr lang="tr-TR" dirty="0" smtClean="0">
                <a:latin typeface="Arial" panose="020B0604020202020204" pitchFamily="34" charset="0"/>
              </a:rPr>
              <a:t> be </a:t>
            </a:r>
            <a:r>
              <a:rPr lang="tr-TR" dirty="0" err="1" smtClean="0">
                <a:latin typeface="Arial" panose="020B0604020202020204" pitchFamily="34" charset="0"/>
              </a:rPr>
              <a:t>about</a:t>
            </a:r>
            <a:r>
              <a:rPr lang="tr-TR" dirty="0" smtClean="0">
                <a:latin typeface="Arial" panose="020B0604020202020204" pitchFamily="34" charset="0"/>
              </a:rPr>
              <a:t> in </a:t>
            </a:r>
            <a:r>
              <a:rPr lang="tr-TR" dirty="0" err="1" smtClean="0">
                <a:latin typeface="Arial" panose="020B0604020202020204" pitchFamily="34" charset="0"/>
              </a:rPr>
              <a:t>one</a:t>
            </a:r>
            <a:r>
              <a:rPr lang="tr-TR" dirty="0" smtClean="0">
                <a:latin typeface="Arial" panose="020B0604020202020204" pitchFamily="34" charset="0"/>
              </a:rPr>
              <a:t> </a:t>
            </a:r>
            <a:r>
              <a:rPr lang="tr-TR" dirty="0" err="1" smtClean="0">
                <a:latin typeface="Arial" panose="020B0604020202020204" pitchFamily="34" charset="0"/>
              </a:rPr>
              <a:t>or</a:t>
            </a:r>
            <a:r>
              <a:rPr lang="tr-TR" dirty="0" smtClean="0">
                <a:latin typeface="Arial" panose="020B0604020202020204" pitchFamily="34" charset="0"/>
              </a:rPr>
              <a:t> </a:t>
            </a:r>
            <a:r>
              <a:rPr lang="tr-TR" dirty="0" err="1" smtClean="0">
                <a:latin typeface="Arial" panose="020B0604020202020204" pitchFamily="34" charset="0"/>
              </a:rPr>
              <a:t>two</a:t>
            </a:r>
            <a:r>
              <a:rPr lang="tr-TR" dirty="0" smtClean="0">
                <a:latin typeface="Arial" panose="020B0604020202020204" pitchFamily="34" charset="0"/>
              </a:rPr>
              <a:t> </a:t>
            </a:r>
            <a:r>
              <a:rPr lang="tr-TR" dirty="0" err="1" smtClean="0">
                <a:latin typeface="Arial" panose="020B0604020202020204" pitchFamily="34" charset="0"/>
              </a:rPr>
              <a:t>sentences</a:t>
            </a:r>
            <a:r>
              <a:rPr lang="tr-TR" dirty="0" smtClean="0">
                <a:latin typeface="Arial" panose="020B0604020202020204" pitchFamily="34" charset="0"/>
              </a:rPr>
              <a:t>. </a:t>
            </a:r>
            <a:endParaRPr lang="tr-TR" dirty="0"/>
          </a:p>
        </p:txBody>
      </p:sp>
    </p:spTree>
    <p:extLst>
      <p:ext uri="{BB962C8B-B14F-4D97-AF65-F5344CB8AC3E}">
        <p14:creationId xmlns:p14="http://schemas.microsoft.com/office/powerpoint/2010/main" val="345750777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Dikdörtgen 2"/>
          <p:cNvSpPr/>
          <p:nvPr/>
        </p:nvSpPr>
        <p:spPr>
          <a:xfrm>
            <a:off x="683568" y="1340768"/>
            <a:ext cx="3168352" cy="461665"/>
          </a:xfrm>
          <a:prstGeom prst="rect">
            <a:avLst/>
          </a:prstGeom>
        </p:spPr>
        <p:txBody>
          <a:bodyPr wrap="square">
            <a:spAutoFit/>
          </a:bodyPr>
          <a:lstStyle/>
          <a:p>
            <a:r>
              <a:rPr lang="tr-TR" sz="2400" b="1" dirty="0" err="1" smtClean="0">
                <a:latin typeface="Arial" panose="020B0604020202020204" pitchFamily="34" charset="0"/>
              </a:rPr>
              <a:t>Important</a:t>
            </a:r>
            <a:r>
              <a:rPr lang="tr-TR" sz="2400" b="1" dirty="0" smtClean="0">
                <a:latin typeface="Arial" panose="020B0604020202020204" pitchFamily="34" charset="0"/>
              </a:rPr>
              <a:t> </a:t>
            </a:r>
            <a:r>
              <a:rPr lang="tr-TR" sz="2400" b="1" dirty="0" err="1" smtClean="0">
                <a:latin typeface="Arial" panose="020B0604020202020204" pitchFamily="34" charset="0"/>
              </a:rPr>
              <a:t>Points</a:t>
            </a:r>
            <a:r>
              <a:rPr lang="tr-TR" sz="2400" b="1" dirty="0" smtClean="0">
                <a:latin typeface="Arial" panose="020B0604020202020204" pitchFamily="34" charset="0"/>
              </a:rPr>
              <a:t>:</a:t>
            </a:r>
            <a:endParaRPr lang="tr-TR" sz="2400" b="1" dirty="0"/>
          </a:p>
        </p:txBody>
      </p:sp>
      <p:sp>
        <p:nvSpPr>
          <p:cNvPr id="4" name="Dikdörtgen 3"/>
          <p:cNvSpPr/>
          <p:nvPr/>
        </p:nvSpPr>
        <p:spPr>
          <a:xfrm>
            <a:off x="899592" y="2204864"/>
            <a:ext cx="5112568" cy="369332"/>
          </a:xfrm>
          <a:prstGeom prst="rect">
            <a:avLst/>
          </a:prstGeom>
        </p:spPr>
        <p:txBody>
          <a:bodyPr wrap="square">
            <a:spAutoFit/>
          </a:bodyPr>
          <a:lstStyle/>
          <a:p>
            <a:r>
              <a:rPr lang="tr-TR" dirty="0" smtClean="0"/>
              <a:t>1. </a:t>
            </a:r>
            <a:r>
              <a:rPr lang="tr-TR" dirty="0" err="1" smtClean="0"/>
              <a:t>Paraphrase</a:t>
            </a:r>
            <a:r>
              <a:rPr lang="tr-TR" dirty="0" smtClean="0"/>
              <a:t> </a:t>
            </a:r>
            <a:r>
              <a:rPr lang="tr-TR" dirty="0" err="1" smtClean="0"/>
              <a:t>the</a:t>
            </a:r>
            <a:r>
              <a:rPr lang="tr-TR" dirty="0" smtClean="0"/>
              <a:t> </a:t>
            </a:r>
            <a:r>
              <a:rPr lang="tr-TR" dirty="0" err="1" smtClean="0"/>
              <a:t>question</a:t>
            </a:r>
            <a:endParaRPr lang="tr-TR" dirty="0"/>
          </a:p>
        </p:txBody>
      </p:sp>
      <p:sp>
        <p:nvSpPr>
          <p:cNvPr id="5" name="Dikdörtgen 4"/>
          <p:cNvSpPr/>
          <p:nvPr/>
        </p:nvSpPr>
        <p:spPr>
          <a:xfrm>
            <a:off x="899592" y="2791961"/>
            <a:ext cx="5112568" cy="369332"/>
          </a:xfrm>
          <a:prstGeom prst="rect">
            <a:avLst/>
          </a:prstGeom>
        </p:spPr>
        <p:txBody>
          <a:bodyPr wrap="square">
            <a:spAutoFit/>
          </a:bodyPr>
          <a:lstStyle/>
          <a:p>
            <a:r>
              <a:rPr lang="tr-TR" dirty="0" smtClean="0"/>
              <a:t>2. </a:t>
            </a:r>
            <a:r>
              <a:rPr lang="tr-TR" dirty="0" err="1" smtClean="0"/>
              <a:t>Thesis</a:t>
            </a:r>
            <a:r>
              <a:rPr lang="tr-TR" dirty="0" smtClean="0"/>
              <a:t> Statement</a:t>
            </a:r>
            <a:endParaRPr lang="tr-TR" dirty="0"/>
          </a:p>
        </p:txBody>
      </p:sp>
      <p:sp>
        <p:nvSpPr>
          <p:cNvPr id="7" name="Dikdörtgen 6"/>
          <p:cNvSpPr/>
          <p:nvPr/>
        </p:nvSpPr>
        <p:spPr>
          <a:xfrm>
            <a:off x="899592" y="3379058"/>
            <a:ext cx="5112568" cy="369332"/>
          </a:xfrm>
          <a:prstGeom prst="rect">
            <a:avLst/>
          </a:prstGeom>
        </p:spPr>
        <p:txBody>
          <a:bodyPr wrap="square">
            <a:spAutoFit/>
          </a:bodyPr>
          <a:lstStyle/>
          <a:p>
            <a:r>
              <a:rPr lang="tr-TR" dirty="0" smtClean="0"/>
              <a:t>3. </a:t>
            </a:r>
            <a:r>
              <a:rPr lang="tr-TR" dirty="0" err="1" smtClean="0"/>
              <a:t>Support</a:t>
            </a:r>
            <a:r>
              <a:rPr lang="tr-TR" dirty="0" smtClean="0"/>
              <a:t> </a:t>
            </a:r>
            <a:r>
              <a:rPr lang="tr-TR" dirty="0" err="1" smtClean="0"/>
              <a:t>Your</a:t>
            </a:r>
            <a:r>
              <a:rPr lang="tr-TR" dirty="0" smtClean="0"/>
              <a:t> </a:t>
            </a:r>
            <a:r>
              <a:rPr lang="tr-TR" dirty="0" err="1" smtClean="0"/>
              <a:t>Opinion</a:t>
            </a:r>
            <a:endParaRPr lang="tr-TR" dirty="0"/>
          </a:p>
        </p:txBody>
      </p:sp>
      <p:sp>
        <p:nvSpPr>
          <p:cNvPr id="8" name="Dikdörtgen 7"/>
          <p:cNvSpPr/>
          <p:nvPr/>
        </p:nvSpPr>
        <p:spPr>
          <a:xfrm>
            <a:off x="899592" y="3966155"/>
            <a:ext cx="5112568" cy="369332"/>
          </a:xfrm>
          <a:prstGeom prst="rect">
            <a:avLst/>
          </a:prstGeom>
        </p:spPr>
        <p:txBody>
          <a:bodyPr wrap="square">
            <a:spAutoFit/>
          </a:bodyPr>
          <a:lstStyle/>
          <a:p>
            <a:r>
              <a:rPr lang="tr-TR" dirty="0" smtClean="0"/>
              <a:t>4. </a:t>
            </a:r>
            <a:r>
              <a:rPr lang="tr-TR" dirty="0" err="1" smtClean="0"/>
              <a:t>Summarize</a:t>
            </a:r>
            <a:endParaRPr lang="tr-TR" dirty="0"/>
          </a:p>
        </p:txBody>
      </p:sp>
    </p:spTree>
    <p:extLst>
      <p:ext uri="{BB962C8B-B14F-4D97-AF65-F5344CB8AC3E}">
        <p14:creationId xmlns:p14="http://schemas.microsoft.com/office/powerpoint/2010/main" val="291741589"/>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Dikdörtgen 2"/>
          <p:cNvSpPr/>
          <p:nvPr/>
        </p:nvSpPr>
        <p:spPr>
          <a:xfrm>
            <a:off x="755576" y="764704"/>
            <a:ext cx="7200800" cy="461665"/>
          </a:xfrm>
          <a:prstGeom prst="rect">
            <a:avLst/>
          </a:prstGeom>
        </p:spPr>
        <p:txBody>
          <a:bodyPr wrap="square">
            <a:spAutoFit/>
          </a:bodyPr>
          <a:lstStyle/>
          <a:p>
            <a:r>
              <a:rPr lang="tr-TR" sz="2400" b="1" dirty="0" err="1" smtClean="0">
                <a:solidFill>
                  <a:srgbClr val="FF0000"/>
                </a:solidFill>
              </a:rPr>
              <a:t>Exercise</a:t>
            </a:r>
            <a:r>
              <a:rPr lang="tr-TR" sz="2400" b="1" dirty="0" smtClean="0">
                <a:solidFill>
                  <a:srgbClr val="FF0000"/>
                </a:solidFill>
              </a:rPr>
              <a:t>: </a:t>
            </a:r>
            <a:r>
              <a:rPr lang="tr-TR" sz="2400" b="1" dirty="0" err="1" smtClean="0">
                <a:solidFill>
                  <a:srgbClr val="FF0000"/>
                </a:solidFill>
              </a:rPr>
              <a:t>Analyzing</a:t>
            </a:r>
            <a:r>
              <a:rPr lang="tr-TR" sz="2400" b="1" dirty="0" smtClean="0">
                <a:solidFill>
                  <a:srgbClr val="FF0000"/>
                </a:solidFill>
              </a:rPr>
              <a:t> </a:t>
            </a:r>
            <a:r>
              <a:rPr lang="tr-TR" sz="2400" b="1" dirty="0" err="1" smtClean="0">
                <a:solidFill>
                  <a:srgbClr val="FF0000"/>
                </a:solidFill>
              </a:rPr>
              <a:t>Argumentative</a:t>
            </a:r>
            <a:r>
              <a:rPr lang="tr-TR" sz="2400" b="1" dirty="0" smtClean="0">
                <a:solidFill>
                  <a:srgbClr val="FF0000"/>
                </a:solidFill>
              </a:rPr>
              <a:t> </a:t>
            </a:r>
            <a:r>
              <a:rPr lang="tr-TR" sz="2400" b="1" dirty="0" err="1" smtClean="0">
                <a:solidFill>
                  <a:srgbClr val="FF0000"/>
                </a:solidFill>
              </a:rPr>
              <a:t>Essay</a:t>
            </a:r>
            <a:endParaRPr lang="tr-TR" sz="2400" b="1" dirty="0">
              <a:solidFill>
                <a:srgbClr val="FF0000"/>
              </a:solidFill>
            </a:endParaRPr>
          </a:p>
        </p:txBody>
      </p:sp>
      <p:sp>
        <p:nvSpPr>
          <p:cNvPr id="4" name="Dikdörtgen 3"/>
          <p:cNvSpPr/>
          <p:nvPr/>
        </p:nvSpPr>
        <p:spPr>
          <a:xfrm>
            <a:off x="780767" y="1556792"/>
            <a:ext cx="5112568" cy="369332"/>
          </a:xfrm>
          <a:prstGeom prst="rect">
            <a:avLst/>
          </a:prstGeom>
        </p:spPr>
        <p:txBody>
          <a:bodyPr wrap="square">
            <a:spAutoFit/>
          </a:bodyPr>
          <a:lstStyle/>
          <a:p>
            <a:r>
              <a:rPr lang="tr-TR" dirty="0" smtClean="0"/>
              <a:t>Source: </a:t>
            </a:r>
            <a:endParaRPr lang="tr-TR" dirty="0"/>
          </a:p>
        </p:txBody>
      </p:sp>
      <p:sp>
        <p:nvSpPr>
          <p:cNvPr id="9" name="Dikdörtgen 8"/>
          <p:cNvSpPr/>
          <p:nvPr/>
        </p:nvSpPr>
        <p:spPr>
          <a:xfrm>
            <a:off x="780767" y="2131903"/>
            <a:ext cx="8255729" cy="369332"/>
          </a:xfrm>
          <a:prstGeom prst="rect">
            <a:avLst/>
          </a:prstGeom>
        </p:spPr>
        <p:txBody>
          <a:bodyPr wrap="square">
            <a:spAutoFit/>
          </a:bodyPr>
          <a:lstStyle/>
          <a:p>
            <a:r>
              <a:rPr lang="tr-TR" dirty="0" err="1" smtClean="0"/>
              <a:t>Cox</a:t>
            </a:r>
            <a:r>
              <a:rPr lang="tr-TR" dirty="0" smtClean="0"/>
              <a:t>, K. (2004). English </a:t>
            </a:r>
            <a:r>
              <a:rPr lang="tr-TR" dirty="0" err="1" smtClean="0"/>
              <a:t>for</a:t>
            </a:r>
            <a:r>
              <a:rPr lang="tr-TR" dirty="0" smtClean="0"/>
              <a:t> </a:t>
            </a:r>
            <a:r>
              <a:rPr lang="tr-TR" dirty="0" err="1" smtClean="0"/>
              <a:t>Academic</a:t>
            </a:r>
            <a:r>
              <a:rPr lang="tr-TR" dirty="0" smtClean="0"/>
              <a:t> </a:t>
            </a:r>
            <a:r>
              <a:rPr lang="tr-TR" dirty="0" err="1" smtClean="0"/>
              <a:t>Purposes</a:t>
            </a:r>
            <a:r>
              <a:rPr lang="tr-TR" dirty="0" smtClean="0"/>
              <a:t>. </a:t>
            </a:r>
            <a:r>
              <a:rPr lang="tr-TR" dirty="0" err="1" smtClean="0"/>
              <a:t>Australia</a:t>
            </a:r>
            <a:r>
              <a:rPr lang="tr-TR" dirty="0" smtClean="0"/>
              <a:t>: </a:t>
            </a:r>
            <a:r>
              <a:rPr lang="tr-TR" dirty="0" err="1" smtClean="0"/>
              <a:t>Pearson</a:t>
            </a:r>
            <a:r>
              <a:rPr lang="tr-TR" dirty="0" smtClean="0"/>
              <a:t>, Cambridge </a:t>
            </a:r>
            <a:r>
              <a:rPr lang="tr-TR" dirty="0" err="1" smtClean="0"/>
              <a:t>Press</a:t>
            </a:r>
            <a:r>
              <a:rPr lang="tr-TR" dirty="0" smtClean="0"/>
              <a:t>.</a:t>
            </a:r>
            <a:endParaRPr lang="en-US" dirty="0"/>
          </a:p>
        </p:txBody>
      </p:sp>
      <p:sp>
        <p:nvSpPr>
          <p:cNvPr id="10" name="Dikdörtgen 9"/>
          <p:cNvSpPr/>
          <p:nvPr/>
        </p:nvSpPr>
        <p:spPr>
          <a:xfrm>
            <a:off x="725348" y="2972425"/>
            <a:ext cx="7200800" cy="461665"/>
          </a:xfrm>
          <a:prstGeom prst="rect">
            <a:avLst/>
          </a:prstGeom>
        </p:spPr>
        <p:txBody>
          <a:bodyPr wrap="square">
            <a:spAutoFit/>
          </a:bodyPr>
          <a:lstStyle/>
          <a:p>
            <a:r>
              <a:rPr lang="tr-TR" sz="2400" b="1" dirty="0" err="1" smtClean="0">
                <a:solidFill>
                  <a:srgbClr val="FF0000"/>
                </a:solidFill>
              </a:rPr>
              <a:t>Exercise</a:t>
            </a:r>
            <a:r>
              <a:rPr lang="tr-TR" sz="2400" b="1" dirty="0" smtClean="0">
                <a:solidFill>
                  <a:srgbClr val="FF0000"/>
                </a:solidFill>
              </a:rPr>
              <a:t>: </a:t>
            </a:r>
            <a:r>
              <a:rPr lang="tr-TR" sz="2400" b="1" dirty="0" err="1" smtClean="0">
                <a:solidFill>
                  <a:srgbClr val="FF0000"/>
                </a:solidFill>
              </a:rPr>
              <a:t>Writing</a:t>
            </a:r>
            <a:r>
              <a:rPr lang="tr-TR" sz="2400" b="1" dirty="0" smtClean="0">
                <a:solidFill>
                  <a:srgbClr val="FF0000"/>
                </a:solidFill>
              </a:rPr>
              <a:t> </a:t>
            </a:r>
            <a:r>
              <a:rPr lang="tr-TR" sz="2400" b="1" dirty="0" err="1" smtClean="0">
                <a:solidFill>
                  <a:srgbClr val="FF0000"/>
                </a:solidFill>
              </a:rPr>
              <a:t>Argumentative</a:t>
            </a:r>
            <a:r>
              <a:rPr lang="tr-TR" sz="2400" b="1" dirty="0" smtClean="0">
                <a:solidFill>
                  <a:srgbClr val="FF0000"/>
                </a:solidFill>
              </a:rPr>
              <a:t> </a:t>
            </a:r>
            <a:r>
              <a:rPr lang="tr-TR" sz="2400" b="1" dirty="0" err="1" smtClean="0">
                <a:solidFill>
                  <a:srgbClr val="FF0000"/>
                </a:solidFill>
              </a:rPr>
              <a:t>Essay</a:t>
            </a:r>
            <a:endParaRPr lang="tr-TR" sz="2400" b="1" dirty="0">
              <a:solidFill>
                <a:srgbClr val="FF0000"/>
              </a:solidFill>
            </a:endParaRPr>
          </a:p>
        </p:txBody>
      </p:sp>
      <p:sp>
        <p:nvSpPr>
          <p:cNvPr id="11" name="Dikdörtgen 10"/>
          <p:cNvSpPr/>
          <p:nvPr/>
        </p:nvSpPr>
        <p:spPr>
          <a:xfrm>
            <a:off x="755576" y="3720614"/>
            <a:ext cx="8255729" cy="923330"/>
          </a:xfrm>
          <a:prstGeom prst="rect">
            <a:avLst/>
          </a:prstGeom>
        </p:spPr>
        <p:txBody>
          <a:bodyPr wrap="square">
            <a:spAutoFit/>
          </a:bodyPr>
          <a:lstStyle/>
          <a:p>
            <a:r>
              <a:rPr lang="tr-TR" dirty="0" smtClean="0"/>
              <a:t>«</a:t>
            </a:r>
            <a:r>
              <a:rPr lang="tr-TR" dirty="0" err="1" smtClean="0"/>
              <a:t>Some</a:t>
            </a:r>
            <a:r>
              <a:rPr lang="tr-TR" dirty="0" smtClean="0"/>
              <a:t> </a:t>
            </a:r>
            <a:r>
              <a:rPr lang="tr-TR" dirty="0" err="1" smtClean="0"/>
              <a:t>people</a:t>
            </a:r>
            <a:r>
              <a:rPr lang="tr-TR" dirty="0" smtClean="0"/>
              <a:t> </a:t>
            </a:r>
            <a:r>
              <a:rPr lang="tr-TR" dirty="0" err="1" smtClean="0"/>
              <a:t>think</a:t>
            </a:r>
            <a:r>
              <a:rPr lang="tr-TR" dirty="0" smtClean="0"/>
              <a:t> internet in a </a:t>
            </a:r>
            <a:r>
              <a:rPr lang="tr-TR" dirty="0" err="1" smtClean="0"/>
              <a:t>positive</a:t>
            </a:r>
            <a:r>
              <a:rPr lang="tr-TR" dirty="0" smtClean="0"/>
              <a:t> </a:t>
            </a:r>
            <a:r>
              <a:rPr lang="tr-TR" dirty="0" err="1" smtClean="0"/>
              <a:t>way</a:t>
            </a:r>
            <a:r>
              <a:rPr lang="tr-TR" dirty="0" smtClean="0"/>
              <a:t> </a:t>
            </a:r>
            <a:r>
              <a:rPr lang="tr-TR" dirty="0" err="1" smtClean="0"/>
              <a:t>and</a:t>
            </a:r>
            <a:r>
              <a:rPr lang="tr-TR" dirty="0" smtClean="0"/>
              <a:t> </a:t>
            </a:r>
            <a:r>
              <a:rPr lang="tr-TR" dirty="0" err="1" smtClean="0"/>
              <a:t>advocate</a:t>
            </a:r>
            <a:r>
              <a:rPr lang="tr-TR" dirty="0" smtClean="0"/>
              <a:t> internet has </a:t>
            </a:r>
            <a:r>
              <a:rPr lang="tr-TR" dirty="0" err="1" smtClean="0"/>
              <a:t>brought</a:t>
            </a:r>
            <a:r>
              <a:rPr lang="tr-TR" dirty="0" smtClean="0"/>
              <a:t> </a:t>
            </a:r>
            <a:r>
              <a:rPr lang="tr-TR" dirty="0" err="1" smtClean="0"/>
              <a:t>people</a:t>
            </a:r>
            <a:r>
              <a:rPr lang="tr-TR" dirty="0" smtClean="0"/>
              <a:t> </a:t>
            </a:r>
            <a:r>
              <a:rPr lang="tr-TR" dirty="0" err="1" smtClean="0"/>
              <a:t>closer</a:t>
            </a:r>
            <a:r>
              <a:rPr lang="tr-TR" dirty="0"/>
              <a:t> </a:t>
            </a:r>
            <a:r>
              <a:rPr lang="tr-TR" dirty="0" err="1" smtClean="0"/>
              <a:t>while</a:t>
            </a:r>
            <a:r>
              <a:rPr lang="tr-TR" dirty="0" smtClean="0"/>
              <a:t> </a:t>
            </a:r>
            <a:r>
              <a:rPr lang="tr-TR" dirty="0" err="1" smtClean="0"/>
              <a:t>others</a:t>
            </a:r>
            <a:r>
              <a:rPr lang="tr-TR" dirty="0" smtClean="0"/>
              <a:t> </a:t>
            </a:r>
            <a:r>
              <a:rPr lang="tr-TR" dirty="0" err="1" smtClean="0"/>
              <a:t>think</a:t>
            </a:r>
            <a:r>
              <a:rPr lang="tr-TR" dirty="0" smtClean="0"/>
              <a:t> it </a:t>
            </a:r>
            <a:r>
              <a:rPr lang="tr-TR" dirty="0" err="1" smtClean="0"/>
              <a:t>causes</a:t>
            </a:r>
            <a:r>
              <a:rPr lang="tr-TR" dirty="0" smtClean="0"/>
              <a:t> </a:t>
            </a:r>
            <a:r>
              <a:rPr lang="tr-TR" dirty="0" err="1" smtClean="0"/>
              <a:t>individualization</a:t>
            </a:r>
            <a:r>
              <a:rPr lang="tr-TR" dirty="0" smtClean="0"/>
              <a:t> </a:t>
            </a:r>
            <a:r>
              <a:rPr lang="tr-TR" dirty="0" err="1" smtClean="0"/>
              <a:t>and</a:t>
            </a:r>
            <a:r>
              <a:rPr lang="tr-TR" dirty="0" smtClean="0"/>
              <a:t> </a:t>
            </a:r>
            <a:r>
              <a:rPr lang="tr-TR" dirty="0" err="1" smtClean="0"/>
              <a:t>isolation</a:t>
            </a:r>
            <a:r>
              <a:rPr lang="tr-TR" dirty="0" smtClean="0"/>
              <a:t>. </a:t>
            </a:r>
            <a:r>
              <a:rPr lang="tr-TR" dirty="0" err="1" smtClean="0"/>
              <a:t>Discuss</a:t>
            </a:r>
            <a:r>
              <a:rPr lang="tr-TR" dirty="0" smtClean="0"/>
              <a:t> </a:t>
            </a:r>
            <a:r>
              <a:rPr lang="tr-TR" dirty="0" err="1" smtClean="0"/>
              <a:t>both</a:t>
            </a:r>
            <a:r>
              <a:rPr lang="tr-TR" dirty="0" smtClean="0"/>
              <a:t> </a:t>
            </a:r>
            <a:r>
              <a:rPr lang="tr-TR" dirty="0" err="1" smtClean="0"/>
              <a:t>sides</a:t>
            </a:r>
            <a:r>
              <a:rPr lang="tr-TR" dirty="0" smtClean="0"/>
              <a:t> </a:t>
            </a:r>
            <a:r>
              <a:rPr lang="tr-TR" dirty="0" err="1" smtClean="0"/>
              <a:t>and</a:t>
            </a:r>
            <a:r>
              <a:rPr lang="tr-TR" dirty="0" smtClean="0"/>
              <a:t> </a:t>
            </a:r>
            <a:r>
              <a:rPr lang="tr-TR" dirty="0" err="1" smtClean="0"/>
              <a:t>give</a:t>
            </a:r>
            <a:r>
              <a:rPr lang="tr-TR" dirty="0" smtClean="0"/>
              <a:t> </a:t>
            </a:r>
            <a:r>
              <a:rPr lang="tr-TR" dirty="0" err="1" smtClean="0"/>
              <a:t>your</a:t>
            </a:r>
            <a:r>
              <a:rPr lang="tr-TR" dirty="0" smtClean="0"/>
              <a:t> </a:t>
            </a:r>
            <a:r>
              <a:rPr lang="tr-TR" dirty="0" err="1" smtClean="0"/>
              <a:t>opinion</a:t>
            </a:r>
            <a:r>
              <a:rPr lang="tr-TR" dirty="0" smtClean="0"/>
              <a:t>. </a:t>
            </a:r>
            <a:endParaRPr lang="en-US" dirty="0"/>
          </a:p>
        </p:txBody>
      </p:sp>
    </p:spTree>
    <p:extLst>
      <p:ext uri="{BB962C8B-B14F-4D97-AF65-F5344CB8AC3E}">
        <p14:creationId xmlns:p14="http://schemas.microsoft.com/office/powerpoint/2010/main" val="251384988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Dikdörtgen 2"/>
          <p:cNvSpPr/>
          <p:nvPr/>
        </p:nvSpPr>
        <p:spPr>
          <a:xfrm>
            <a:off x="755576" y="1052736"/>
            <a:ext cx="4896544" cy="461665"/>
          </a:xfrm>
          <a:prstGeom prst="rect">
            <a:avLst/>
          </a:prstGeom>
        </p:spPr>
        <p:txBody>
          <a:bodyPr wrap="square">
            <a:spAutoFit/>
          </a:bodyPr>
          <a:lstStyle/>
          <a:p>
            <a:r>
              <a:rPr lang="tr-TR" sz="2400" b="1" dirty="0" err="1" smtClean="0">
                <a:solidFill>
                  <a:srgbClr val="FF0000"/>
                </a:solidFill>
                <a:latin typeface="Arial" panose="020B0604020202020204" pitchFamily="34" charset="0"/>
              </a:rPr>
              <a:t>Some</a:t>
            </a:r>
            <a:r>
              <a:rPr lang="tr-TR" sz="2400" b="1" dirty="0" smtClean="0">
                <a:solidFill>
                  <a:srgbClr val="FF0000"/>
                </a:solidFill>
                <a:latin typeface="Arial" panose="020B0604020202020204" pitchFamily="34" charset="0"/>
              </a:rPr>
              <a:t> </a:t>
            </a:r>
            <a:r>
              <a:rPr lang="tr-TR" sz="2400" b="1" dirty="0" err="1" smtClean="0">
                <a:solidFill>
                  <a:srgbClr val="FF0000"/>
                </a:solidFill>
                <a:latin typeface="Arial" panose="020B0604020202020204" pitchFamily="34" charset="0"/>
              </a:rPr>
              <a:t>Types</a:t>
            </a:r>
            <a:r>
              <a:rPr lang="tr-TR" sz="2400" b="1" dirty="0" smtClean="0">
                <a:solidFill>
                  <a:srgbClr val="FF0000"/>
                </a:solidFill>
                <a:latin typeface="Arial" panose="020B0604020202020204" pitchFamily="34" charset="0"/>
              </a:rPr>
              <a:t> </a:t>
            </a:r>
            <a:r>
              <a:rPr lang="tr-TR" sz="2400" b="1" dirty="0" smtClean="0">
                <a:solidFill>
                  <a:srgbClr val="FF0000"/>
                </a:solidFill>
                <a:latin typeface="Arial" panose="020B0604020202020204" pitchFamily="34" charset="0"/>
              </a:rPr>
              <a:t>of </a:t>
            </a:r>
            <a:r>
              <a:rPr lang="tr-TR" sz="2400" b="1" dirty="0" err="1" smtClean="0">
                <a:solidFill>
                  <a:srgbClr val="FF0000"/>
                </a:solidFill>
                <a:latin typeface="Arial" panose="020B0604020202020204" pitchFamily="34" charset="0"/>
              </a:rPr>
              <a:t>Essays</a:t>
            </a:r>
            <a:endParaRPr lang="tr-TR" sz="2400" b="1" dirty="0">
              <a:solidFill>
                <a:srgbClr val="FF0000"/>
              </a:solidFill>
            </a:endParaRPr>
          </a:p>
        </p:txBody>
      </p:sp>
      <p:sp>
        <p:nvSpPr>
          <p:cNvPr id="4" name="Dikdörtgen 3"/>
          <p:cNvSpPr/>
          <p:nvPr/>
        </p:nvSpPr>
        <p:spPr>
          <a:xfrm>
            <a:off x="899592" y="1849775"/>
            <a:ext cx="2592288" cy="369332"/>
          </a:xfrm>
          <a:prstGeom prst="rect">
            <a:avLst/>
          </a:prstGeom>
        </p:spPr>
        <p:txBody>
          <a:bodyPr wrap="square">
            <a:spAutoFit/>
          </a:bodyPr>
          <a:lstStyle/>
          <a:p>
            <a:r>
              <a:rPr lang="tr-TR" dirty="0" smtClean="0">
                <a:latin typeface="Arial" panose="020B0604020202020204" pitchFamily="34" charset="0"/>
              </a:rPr>
              <a:t>- </a:t>
            </a:r>
            <a:r>
              <a:rPr lang="tr-TR" dirty="0" err="1" smtClean="0">
                <a:latin typeface="Arial" panose="020B0604020202020204" pitchFamily="34" charset="0"/>
              </a:rPr>
              <a:t>Opinion</a:t>
            </a:r>
            <a:r>
              <a:rPr lang="tr-TR" dirty="0" smtClean="0">
                <a:latin typeface="Arial" panose="020B0604020202020204" pitchFamily="34" charset="0"/>
              </a:rPr>
              <a:t> </a:t>
            </a:r>
            <a:r>
              <a:rPr lang="tr-TR" dirty="0" err="1" smtClean="0">
                <a:latin typeface="Arial" panose="020B0604020202020204" pitchFamily="34" charset="0"/>
              </a:rPr>
              <a:t>Essay</a:t>
            </a:r>
            <a:endParaRPr lang="tr-TR" dirty="0"/>
          </a:p>
        </p:txBody>
      </p:sp>
      <p:sp>
        <p:nvSpPr>
          <p:cNvPr id="5" name="Dikdörtgen 4"/>
          <p:cNvSpPr/>
          <p:nvPr/>
        </p:nvSpPr>
        <p:spPr>
          <a:xfrm>
            <a:off x="899592" y="3813629"/>
            <a:ext cx="4392488" cy="369332"/>
          </a:xfrm>
          <a:prstGeom prst="rect">
            <a:avLst/>
          </a:prstGeom>
        </p:spPr>
        <p:txBody>
          <a:bodyPr wrap="square">
            <a:spAutoFit/>
          </a:bodyPr>
          <a:lstStyle/>
          <a:p>
            <a:r>
              <a:rPr lang="tr-TR" dirty="0" smtClean="0">
                <a:latin typeface="Arial" panose="020B0604020202020204" pitchFamily="34" charset="0"/>
              </a:rPr>
              <a:t>- </a:t>
            </a:r>
            <a:r>
              <a:rPr lang="tr-TR" dirty="0" err="1" smtClean="0">
                <a:latin typeface="Arial" panose="020B0604020202020204" pitchFamily="34" charset="0"/>
              </a:rPr>
              <a:t>Argumentative</a:t>
            </a:r>
            <a:r>
              <a:rPr lang="tr-TR" dirty="0" smtClean="0">
                <a:latin typeface="Arial" panose="020B0604020202020204" pitchFamily="34" charset="0"/>
              </a:rPr>
              <a:t> </a:t>
            </a:r>
            <a:r>
              <a:rPr lang="tr-TR" dirty="0" smtClean="0">
                <a:latin typeface="Arial" panose="020B0604020202020204" pitchFamily="34" charset="0"/>
              </a:rPr>
              <a:t>(</a:t>
            </a:r>
            <a:r>
              <a:rPr lang="tr-TR" dirty="0" err="1" smtClean="0">
                <a:latin typeface="Arial" panose="020B0604020202020204" pitchFamily="34" charset="0"/>
              </a:rPr>
              <a:t>Discussion</a:t>
            </a:r>
            <a:r>
              <a:rPr lang="tr-TR" dirty="0" smtClean="0">
                <a:latin typeface="Arial" panose="020B0604020202020204" pitchFamily="34" charset="0"/>
              </a:rPr>
              <a:t>) </a:t>
            </a:r>
            <a:r>
              <a:rPr lang="tr-TR" dirty="0" err="1" smtClean="0">
                <a:latin typeface="Arial" panose="020B0604020202020204" pitchFamily="34" charset="0"/>
              </a:rPr>
              <a:t>Essay</a:t>
            </a:r>
            <a:endParaRPr lang="tr-TR" dirty="0"/>
          </a:p>
        </p:txBody>
      </p:sp>
      <p:sp>
        <p:nvSpPr>
          <p:cNvPr id="6" name="Dikdörtgen 5"/>
          <p:cNvSpPr/>
          <p:nvPr/>
        </p:nvSpPr>
        <p:spPr>
          <a:xfrm>
            <a:off x="902900" y="2504393"/>
            <a:ext cx="4392488" cy="369332"/>
          </a:xfrm>
          <a:prstGeom prst="rect">
            <a:avLst/>
          </a:prstGeom>
        </p:spPr>
        <p:txBody>
          <a:bodyPr wrap="square">
            <a:spAutoFit/>
          </a:bodyPr>
          <a:lstStyle/>
          <a:p>
            <a:r>
              <a:rPr lang="tr-TR" dirty="0" smtClean="0">
                <a:latin typeface="Arial" panose="020B0604020202020204" pitchFamily="34" charset="0"/>
              </a:rPr>
              <a:t>- Advantage – </a:t>
            </a:r>
            <a:r>
              <a:rPr lang="tr-TR" dirty="0" err="1" smtClean="0">
                <a:latin typeface="Arial" panose="020B0604020202020204" pitchFamily="34" charset="0"/>
              </a:rPr>
              <a:t>Disadvantage</a:t>
            </a:r>
            <a:r>
              <a:rPr lang="tr-TR" dirty="0" smtClean="0">
                <a:latin typeface="Arial" panose="020B0604020202020204" pitchFamily="34" charset="0"/>
              </a:rPr>
              <a:t> </a:t>
            </a:r>
            <a:r>
              <a:rPr lang="tr-TR" dirty="0" err="1" smtClean="0">
                <a:latin typeface="Arial" panose="020B0604020202020204" pitchFamily="34" charset="0"/>
              </a:rPr>
              <a:t>Essay</a:t>
            </a:r>
            <a:endParaRPr lang="tr-TR" dirty="0"/>
          </a:p>
        </p:txBody>
      </p:sp>
      <p:sp>
        <p:nvSpPr>
          <p:cNvPr id="7" name="Dikdörtgen 6"/>
          <p:cNvSpPr/>
          <p:nvPr/>
        </p:nvSpPr>
        <p:spPr>
          <a:xfrm>
            <a:off x="902900" y="3159011"/>
            <a:ext cx="4392488" cy="369332"/>
          </a:xfrm>
          <a:prstGeom prst="rect">
            <a:avLst/>
          </a:prstGeom>
        </p:spPr>
        <p:txBody>
          <a:bodyPr wrap="square">
            <a:spAutoFit/>
          </a:bodyPr>
          <a:lstStyle/>
          <a:p>
            <a:r>
              <a:rPr lang="tr-TR" dirty="0" smtClean="0">
                <a:latin typeface="Arial" panose="020B0604020202020204" pitchFamily="34" charset="0"/>
              </a:rPr>
              <a:t>- </a:t>
            </a:r>
            <a:r>
              <a:rPr lang="tr-TR" dirty="0" err="1" smtClean="0">
                <a:latin typeface="Arial" panose="020B0604020202020204" pitchFamily="34" charset="0"/>
              </a:rPr>
              <a:t>Compare</a:t>
            </a:r>
            <a:r>
              <a:rPr lang="tr-TR" dirty="0" smtClean="0">
                <a:latin typeface="Arial" panose="020B0604020202020204" pitchFamily="34" charset="0"/>
              </a:rPr>
              <a:t> </a:t>
            </a:r>
            <a:r>
              <a:rPr lang="tr-TR" dirty="0" err="1" smtClean="0">
                <a:latin typeface="Arial" panose="020B0604020202020204" pitchFamily="34" charset="0"/>
              </a:rPr>
              <a:t>and</a:t>
            </a:r>
            <a:r>
              <a:rPr lang="tr-TR" dirty="0" smtClean="0">
                <a:latin typeface="Arial" panose="020B0604020202020204" pitchFamily="34" charset="0"/>
              </a:rPr>
              <a:t> </a:t>
            </a:r>
            <a:r>
              <a:rPr lang="tr-TR" dirty="0" err="1" smtClean="0">
                <a:latin typeface="Arial" panose="020B0604020202020204" pitchFamily="34" charset="0"/>
              </a:rPr>
              <a:t>Contrast</a:t>
            </a:r>
            <a:r>
              <a:rPr lang="tr-TR" dirty="0" smtClean="0">
                <a:latin typeface="Arial" panose="020B0604020202020204" pitchFamily="34" charset="0"/>
              </a:rPr>
              <a:t> </a:t>
            </a:r>
            <a:r>
              <a:rPr lang="tr-TR" dirty="0" err="1" smtClean="0">
                <a:latin typeface="Arial" panose="020B0604020202020204" pitchFamily="34" charset="0"/>
              </a:rPr>
              <a:t>Essay</a:t>
            </a:r>
            <a:endParaRPr lang="tr-TR" dirty="0"/>
          </a:p>
        </p:txBody>
      </p:sp>
    </p:spTree>
    <p:extLst>
      <p:ext uri="{BB962C8B-B14F-4D97-AF65-F5344CB8AC3E}">
        <p14:creationId xmlns:p14="http://schemas.microsoft.com/office/powerpoint/2010/main" val="58842931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Dikdörtgen 2"/>
          <p:cNvSpPr/>
          <p:nvPr/>
        </p:nvSpPr>
        <p:spPr>
          <a:xfrm>
            <a:off x="539552" y="1988840"/>
            <a:ext cx="8136904" cy="1477328"/>
          </a:xfrm>
          <a:prstGeom prst="rect">
            <a:avLst/>
          </a:prstGeom>
        </p:spPr>
        <p:txBody>
          <a:bodyPr wrap="square">
            <a:spAutoFit/>
          </a:bodyPr>
          <a:lstStyle/>
          <a:p>
            <a:pPr algn="just"/>
            <a:r>
              <a:rPr lang="tr-TR" dirty="0" err="1" smtClean="0"/>
              <a:t>In</a:t>
            </a:r>
            <a:r>
              <a:rPr lang="tr-TR" dirty="0" smtClean="0"/>
              <a:t> </a:t>
            </a:r>
            <a:r>
              <a:rPr lang="tr-TR" dirty="0" err="1" smtClean="0"/>
              <a:t>argumentative</a:t>
            </a:r>
            <a:r>
              <a:rPr lang="tr-TR" dirty="0" smtClean="0"/>
              <a:t> </a:t>
            </a:r>
            <a:r>
              <a:rPr lang="en-US" dirty="0" smtClean="0"/>
              <a:t>essay</a:t>
            </a:r>
            <a:r>
              <a:rPr lang="en-US" dirty="0"/>
              <a:t>, we not only give information but also present an argument with the PROS (supporting ideas) and CONS (opposing ideas) of an argumentative issue. We should clearly take our stand and write as if we are trying to persuade an opposing audience to adopt new beliefs or behavior. The primary objective is to persuade people to change beliefs that many of them do not want to change.</a:t>
            </a:r>
            <a:endParaRPr lang="tr-TR" dirty="0"/>
          </a:p>
        </p:txBody>
      </p:sp>
      <p:sp>
        <p:nvSpPr>
          <p:cNvPr id="2" name="Dikdörtgen 1"/>
          <p:cNvSpPr/>
          <p:nvPr/>
        </p:nvSpPr>
        <p:spPr>
          <a:xfrm>
            <a:off x="5220072" y="5301208"/>
            <a:ext cx="4032448" cy="369332"/>
          </a:xfrm>
          <a:prstGeom prst="rect">
            <a:avLst/>
          </a:prstGeom>
        </p:spPr>
        <p:txBody>
          <a:bodyPr wrap="square">
            <a:spAutoFit/>
          </a:bodyPr>
          <a:lstStyle/>
          <a:p>
            <a:r>
              <a:rPr lang="tr-TR" dirty="0" smtClean="0"/>
              <a:t>Source: http://www.buowl.boun.edu.tr/</a:t>
            </a:r>
            <a:endParaRPr lang="en-US" dirty="0"/>
          </a:p>
        </p:txBody>
      </p:sp>
    </p:spTree>
    <p:extLst>
      <p:ext uri="{BB962C8B-B14F-4D97-AF65-F5344CB8AC3E}">
        <p14:creationId xmlns:p14="http://schemas.microsoft.com/office/powerpoint/2010/main" val="414627038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kdörtgen 3"/>
          <p:cNvSpPr/>
          <p:nvPr/>
        </p:nvSpPr>
        <p:spPr>
          <a:xfrm>
            <a:off x="683568" y="620688"/>
            <a:ext cx="4896544" cy="461665"/>
          </a:xfrm>
          <a:prstGeom prst="rect">
            <a:avLst/>
          </a:prstGeom>
        </p:spPr>
        <p:txBody>
          <a:bodyPr wrap="square">
            <a:spAutoFit/>
          </a:bodyPr>
          <a:lstStyle/>
          <a:p>
            <a:r>
              <a:rPr lang="tr-TR" sz="2400" b="1" dirty="0" err="1" smtClean="0">
                <a:solidFill>
                  <a:srgbClr val="FF0000"/>
                </a:solidFill>
                <a:latin typeface="Arial" panose="020B0604020202020204" pitchFamily="34" charset="0"/>
              </a:rPr>
              <a:t>Stages</a:t>
            </a:r>
            <a:r>
              <a:rPr lang="tr-TR" sz="2400" b="1" dirty="0" smtClean="0">
                <a:solidFill>
                  <a:srgbClr val="FF0000"/>
                </a:solidFill>
                <a:latin typeface="Arial" panose="020B0604020202020204" pitchFamily="34" charset="0"/>
              </a:rPr>
              <a:t> of </a:t>
            </a:r>
            <a:r>
              <a:rPr lang="tr-TR" sz="2400" b="1" dirty="0" err="1" smtClean="0">
                <a:solidFill>
                  <a:srgbClr val="FF0000"/>
                </a:solidFill>
                <a:latin typeface="Arial" panose="020B0604020202020204" pitchFamily="34" charset="0"/>
              </a:rPr>
              <a:t>Argumentat</a:t>
            </a:r>
            <a:r>
              <a:rPr lang="tr-TR" sz="2400" b="1" dirty="0" err="1" smtClean="0">
                <a:solidFill>
                  <a:srgbClr val="FF0000"/>
                </a:solidFill>
                <a:latin typeface="Arial" panose="020B0604020202020204" pitchFamily="34" charset="0"/>
              </a:rPr>
              <a:t>ive</a:t>
            </a:r>
            <a:r>
              <a:rPr lang="tr-TR" sz="2400" b="1" dirty="0" smtClean="0">
                <a:solidFill>
                  <a:srgbClr val="FF0000"/>
                </a:solidFill>
                <a:latin typeface="Arial" panose="020B0604020202020204" pitchFamily="34" charset="0"/>
              </a:rPr>
              <a:t> </a:t>
            </a:r>
            <a:r>
              <a:rPr lang="tr-TR" sz="2400" b="1" dirty="0" err="1" smtClean="0">
                <a:solidFill>
                  <a:srgbClr val="FF0000"/>
                </a:solidFill>
                <a:latin typeface="Arial" panose="020B0604020202020204" pitchFamily="34" charset="0"/>
              </a:rPr>
              <a:t>Essay</a:t>
            </a:r>
            <a:endParaRPr lang="tr-TR" sz="2400" b="1" dirty="0">
              <a:solidFill>
                <a:srgbClr val="FF0000"/>
              </a:solidFill>
            </a:endParaRPr>
          </a:p>
        </p:txBody>
      </p:sp>
      <p:sp>
        <p:nvSpPr>
          <p:cNvPr id="5" name="Dikdörtgen 4"/>
          <p:cNvSpPr/>
          <p:nvPr/>
        </p:nvSpPr>
        <p:spPr>
          <a:xfrm>
            <a:off x="683568" y="1340768"/>
            <a:ext cx="4896544" cy="369332"/>
          </a:xfrm>
          <a:prstGeom prst="rect">
            <a:avLst/>
          </a:prstGeom>
        </p:spPr>
        <p:txBody>
          <a:bodyPr wrap="square">
            <a:spAutoFit/>
          </a:bodyPr>
          <a:lstStyle/>
          <a:p>
            <a:r>
              <a:rPr lang="tr-TR" b="1" dirty="0" err="1" smtClean="0">
                <a:latin typeface="Arial" panose="020B0604020202020204" pitchFamily="34" charset="0"/>
              </a:rPr>
              <a:t>Introduction</a:t>
            </a:r>
            <a:r>
              <a:rPr lang="tr-TR" b="1" dirty="0" smtClean="0">
                <a:latin typeface="Arial" panose="020B0604020202020204" pitchFamily="34" charset="0"/>
              </a:rPr>
              <a:t>: </a:t>
            </a:r>
            <a:endParaRPr lang="tr-TR" b="1" dirty="0"/>
          </a:p>
        </p:txBody>
      </p:sp>
      <p:sp>
        <p:nvSpPr>
          <p:cNvPr id="6" name="Dikdörtgen 5"/>
          <p:cNvSpPr/>
          <p:nvPr/>
        </p:nvSpPr>
        <p:spPr>
          <a:xfrm>
            <a:off x="2267744" y="1338141"/>
            <a:ext cx="4896544" cy="369332"/>
          </a:xfrm>
          <a:prstGeom prst="rect">
            <a:avLst/>
          </a:prstGeom>
        </p:spPr>
        <p:txBody>
          <a:bodyPr wrap="square">
            <a:spAutoFit/>
          </a:bodyPr>
          <a:lstStyle/>
          <a:p>
            <a:r>
              <a:rPr lang="tr-TR" dirty="0" err="1" smtClean="0">
                <a:latin typeface="Arial" panose="020B0604020202020204" pitchFamily="34" charset="0"/>
              </a:rPr>
              <a:t>Gives</a:t>
            </a:r>
            <a:r>
              <a:rPr lang="tr-TR" dirty="0" smtClean="0">
                <a:latin typeface="Arial" panose="020B0604020202020204" pitchFamily="34" charset="0"/>
              </a:rPr>
              <a:t> an </a:t>
            </a:r>
            <a:r>
              <a:rPr lang="tr-TR" dirty="0" err="1" smtClean="0">
                <a:latin typeface="Arial" panose="020B0604020202020204" pitchFamily="34" charset="0"/>
              </a:rPr>
              <a:t>overall</a:t>
            </a:r>
            <a:r>
              <a:rPr lang="tr-TR" dirty="0" smtClean="0">
                <a:latin typeface="Arial" panose="020B0604020202020204" pitchFamily="34" charset="0"/>
              </a:rPr>
              <a:t> </a:t>
            </a:r>
            <a:r>
              <a:rPr lang="tr-TR" dirty="0" err="1" smtClean="0">
                <a:latin typeface="Arial" panose="020B0604020202020204" pitchFamily="34" charset="0"/>
              </a:rPr>
              <a:t>view</a:t>
            </a:r>
            <a:r>
              <a:rPr lang="tr-TR" dirty="0" smtClean="0">
                <a:latin typeface="Arial" panose="020B0604020202020204" pitchFamily="34" charset="0"/>
              </a:rPr>
              <a:t> of </a:t>
            </a:r>
            <a:r>
              <a:rPr lang="tr-TR" dirty="0" err="1" smtClean="0">
                <a:latin typeface="Arial" panose="020B0604020202020204" pitchFamily="34" charset="0"/>
              </a:rPr>
              <a:t>the</a:t>
            </a:r>
            <a:r>
              <a:rPr lang="tr-TR" dirty="0" smtClean="0">
                <a:latin typeface="Arial" panose="020B0604020202020204" pitchFamily="34" charset="0"/>
              </a:rPr>
              <a:t> </a:t>
            </a:r>
            <a:r>
              <a:rPr lang="tr-TR" dirty="0" err="1" smtClean="0">
                <a:latin typeface="Arial" panose="020B0604020202020204" pitchFamily="34" charset="0"/>
              </a:rPr>
              <a:t>essay</a:t>
            </a:r>
            <a:r>
              <a:rPr lang="tr-TR" dirty="0" smtClean="0">
                <a:latin typeface="Arial" panose="020B0604020202020204" pitchFamily="34" charset="0"/>
              </a:rPr>
              <a:t>.</a:t>
            </a:r>
            <a:endParaRPr lang="tr-TR" dirty="0"/>
          </a:p>
        </p:txBody>
      </p:sp>
      <p:sp>
        <p:nvSpPr>
          <p:cNvPr id="7" name="Dikdörtgen 6"/>
          <p:cNvSpPr/>
          <p:nvPr/>
        </p:nvSpPr>
        <p:spPr>
          <a:xfrm>
            <a:off x="899592" y="2148506"/>
            <a:ext cx="8352928" cy="369332"/>
          </a:xfrm>
          <a:prstGeom prst="rect">
            <a:avLst/>
          </a:prstGeom>
        </p:spPr>
        <p:txBody>
          <a:bodyPr wrap="square">
            <a:spAutoFit/>
          </a:bodyPr>
          <a:lstStyle/>
          <a:p>
            <a:r>
              <a:rPr lang="tr-TR" i="1" dirty="0" smtClean="0">
                <a:latin typeface="Arial" panose="020B0604020202020204" pitchFamily="34" charset="0"/>
              </a:rPr>
              <a:t>General </a:t>
            </a:r>
            <a:r>
              <a:rPr lang="tr-TR" i="1" dirty="0" err="1" smtClean="0">
                <a:latin typeface="Arial" panose="020B0604020202020204" pitchFamily="34" charset="0"/>
              </a:rPr>
              <a:t>statement</a:t>
            </a:r>
            <a:r>
              <a:rPr lang="tr-TR" i="1" dirty="0" smtClean="0">
                <a:latin typeface="Arial" panose="020B0604020202020204" pitchFamily="34" charset="0"/>
              </a:rPr>
              <a:t>: </a:t>
            </a:r>
            <a:r>
              <a:rPr lang="tr-TR" dirty="0" err="1" smtClean="0">
                <a:latin typeface="Arial" panose="020B0604020202020204" pitchFamily="34" charset="0"/>
              </a:rPr>
              <a:t>To</a:t>
            </a:r>
            <a:r>
              <a:rPr lang="tr-TR" dirty="0" smtClean="0">
                <a:latin typeface="Arial" panose="020B0604020202020204" pitchFamily="34" charset="0"/>
              </a:rPr>
              <a:t> </a:t>
            </a:r>
            <a:r>
              <a:rPr lang="tr-TR" dirty="0" err="1" smtClean="0">
                <a:latin typeface="Arial" panose="020B0604020202020204" pitchFamily="34" charset="0"/>
              </a:rPr>
              <a:t>introduce</a:t>
            </a:r>
            <a:r>
              <a:rPr lang="tr-TR" dirty="0" smtClean="0">
                <a:latin typeface="Arial" panose="020B0604020202020204" pitchFamily="34" charset="0"/>
              </a:rPr>
              <a:t> </a:t>
            </a:r>
            <a:r>
              <a:rPr lang="tr-TR" dirty="0" err="1" smtClean="0">
                <a:latin typeface="Arial" panose="020B0604020202020204" pitchFamily="34" charset="0"/>
              </a:rPr>
              <a:t>the</a:t>
            </a:r>
            <a:r>
              <a:rPr lang="tr-TR" dirty="0" smtClean="0">
                <a:latin typeface="Arial" panose="020B0604020202020204" pitchFamily="34" charset="0"/>
              </a:rPr>
              <a:t> </a:t>
            </a:r>
            <a:r>
              <a:rPr lang="tr-TR" dirty="0" err="1" smtClean="0">
                <a:latin typeface="Arial" panose="020B0604020202020204" pitchFamily="34" charset="0"/>
              </a:rPr>
              <a:t>reader</a:t>
            </a:r>
            <a:r>
              <a:rPr lang="tr-TR" dirty="0" smtClean="0">
                <a:latin typeface="Arial" panose="020B0604020202020204" pitchFamily="34" charset="0"/>
              </a:rPr>
              <a:t> </a:t>
            </a:r>
            <a:r>
              <a:rPr lang="tr-TR" dirty="0" err="1" smtClean="0">
                <a:latin typeface="Arial" panose="020B0604020202020204" pitchFamily="34" charset="0"/>
              </a:rPr>
              <a:t>to</a:t>
            </a:r>
            <a:r>
              <a:rPr lang="tr-TR" dirty="0" smtClean="0">
                <a:latin typeface="Arial" panose="020B0604020202020204" pitchFamily="34" charset="0"/>
              </a:rPr>
              <a:t> </a:t>
            </a:r>
            <a:r>
              <a:rPr lang="tr-TR" dirty="0" err="1" smtClean="0">
                <a:latin typeface="Arial" panose="020B0604020202020204" pitchFamily="34" charset="0"/>
              </a:rPr>
              <a:t>the</a:t>
            </a:r>
            <a:r>
              <a:rPr lang="tr-TR" dirty="0" smtClean="0">
                <a:latin typeface="Arial" panose="020B0604020202020204" pitchFamily="34" charset="0"/>
              </a:rPr>
              <a:t> </a:t>
            </a:r>
            <a:r>
              <a:rPr lang="tr-TR" dirty="0" err="1" smtClean="0">
                <a:latin typeface="Arial" panose="020B0604020202020204" pitchFamily="34" charset="0"/>
              </a:rPr>
              <a:t>subject</a:t>
            </a:r>
            <a:r>
              <a:rPr lang="tr-TR" dirty="0" smtClean="0">
                <a:latin typeface="Arial" panose="020B0604020202020204" pitchFamily="34" charset="0"/>
              </a:rPr>
              <a:t> of </a:t>
            </a:r>
            <a:r>
              <a:rPr lang="tr-TR" dirty="0" err="1" smtClean="0">
                <a:latin typeface="Arial" panose="020B0604020202020204" pitchFamily="34" charset="0"/>
              </a:rPr>
              <a:t>the</a:t>
            </a:r>
            <a:r>
              <a:rPr lang="tr-TR" dirty="0" smtClean="0">
                <a:latin typeface="Arial" panose="020B0604020202020204" pitchFamily="34" charset="0"/>
              </a:rPr>
              <a:t> </a:t>
            </a:r>
            <a:r>
              <a:rPr lang="tr-TR" dirty="0" err="1" smtClean="0">
                <a:latin typeface="Arial" panose="020B0604020202020204" pitchFamily="34" charset="0"/>
              </a:rPr>
              <a:t>essay</a:t>
            </a:r>
            <a:r>
              <a:rPr lang="tr-TR" dirty="0" smtClean="0">
                <a:latin typeface="Arial" panose="020B0604020202020204" pitchFamily="34" charset="0"/>
              </a:rPr>
              <a:t>. </a:t>
            </a:r>
            <a:endParaRPr lang="tr-TR" dirty="0"/>
          </a:p>
        </p:txBody>
      </p:sp>
      <p:sp>
        <p:nvSpPr>
          <p:cNvPr id="8" name="Dikdörtgen 7"/>
          <p:cNvSpPr/>
          <p:nvPr/>
        </p:nvSpPr>
        <p:spPr>
          <a:xfrm>
            <a:off x="899592" y="2687392"/>
            <a:ext cx="8352928" cy="369332"/>
          </a:xfrm>
          <a:prstGeom prst="rect">
            <a:avLst/>
          </a:prstGeom>
        </p:spPr>
        <p:txBody>
          <a:bodyPr wrap="square">
            <a:spAutoFit/>
          </a:bodyPr>
          <a:lstStyle/>
          <a:p>
            <a:r>
              <a:rPr lang="tr-TR" i="1" dirty="0" err="1" smtClean="0">
                <a:latin typeface="Arial" panose="020B0604020202020204" pitchFamily="34" charset="0"/>
              </a:rPr>
              <a:t>Definitions</a:t>
            </a:r>
            <a:r>
              <a:rPr lang="tr-TR" i="1" dirty="0" smtClean="0">
                <a:latin typeface="Arial" panose="020B0604020202020204" pitchFamily="34" charset="0"/>
              </a:rPr>
              <a:t>: </a:t>
            </a:r>
            <a:r>
              <a:rPr lang="tr-TR" dirty="0" err="1" smtClean="0">
                <a:latin typeface="Arial" panose="020B0604020202020204" pitchFamily="34" charset="0"/>
              </a:rPr>
              <a:t>To</a:t>
            </a:r>
            <a:r>
              <a:rPr lang="tr-TR" dirty="0" smtClean="0">
                <a:latin typeface="Arial" panose="020B0604020202020204" pitchFamily="34" charset="0"/>
              </a:rPr>
              <a:t> </a:t>
            </a:r>
            <a:r>
              <a:rPr lang="tr-TR" dirty="0" err="1" smtClean="0">
                <a:latin typeface="Arial" panose="020B0604020202020204" pitchFamily="34" charset="0"/>
              </a:rPr>
              <a:t>explain</a:t>
            </a:r>
            <a:r>
              <a:rPr lang="tr-TR" dirty="0" smtClean="0">
                <a:latin typeface="Arial" panose="020B0604020202020204" pitchFamily="34" charset="0"/>
              </a:rPr>
              <a:t> </a:t>
            </a:r>
            <a:r>
              <a:rPr lang="tr-TR" dirty="0" err="1" smtClean="0">
                <a:latin typeface="Arial" panose="020B0604020202020204" pitchFamily="34" charset="0"/>
              </a:rPr>
              <a:t>any</a:t>
            </a:r>
            <a:r>
              <a:rPr lang="tr-TR" dirty="0" smtClean="0">
                <a:latin typeface="Arial" panose="020B0604020202020204" pitchFamily="34" charset="0"/>
              </a:rPr>
              <a:t> </a:t>
            </a:r>
            <a:r>
              <a:rPr lang="tr-TR" dirty="0" err="1" smtClean="0">
                <a:latin typeface="Arial" panose="020B0604020202020204" pitchFamily="34" charset="0"/>
              </a:rPr>
              <a:t>important</a:t>
            </a:r>
            <a:r>
              <a:rPr lang="tr-TR" dirty="0" smtClean="0">
                <a:latin typeface="Arial" panose="020B0604020202020204" pitchFamily="34" charset="0"/>
              </a:rPr>
              <a:t> </a:t>
            </a:r>
            <a:r>
              <a:rPr lang="tr-TR" dirty="0" err="1" smtClean="0">
                <a:latin typeface="Arial" panose="020B0604020202020204" pitchFamily="34" charset="0"/>
              </a:rPr>
              <a:t>technical</a:t>
            </a:r>
            <a:r>
              <a:rPr lang="tr-TR" dirty="0" smtClean="0">
                <a:latin typeface="Arial" panose="020B0604020202020204" pitchFamily="34" charset="0"/>
              </a:rPr>
              <a:t> </a:t>
            </a:r>
            <a:r>
              <a:rPr lang="tr-TR" dirty="0" err="1" smtClean="0">
                <a:latin typeface="Arial" panose="020B0604020202020204" pitchFamily="34" charset="0"/>
              </a:rPr>
              <a:t>words</a:t>
            </a:r>
            <a:r>
              <a:rPr lang="tr-TR" dirty="0" smtClean="0">
                <a:latin typeface="Arial" panose="020B0604020202020204" pitchFamily="34" charset="0"/>
              </a:rPr>
              <a:t> </a:t>
            </a:r>
            <a:r>
              <a:rPr lang="tr-TR" dirty="0" err="1" smtClean="0">
                <a:latin typeface="Arial" panose="020B0604020202020204" pitchFamily="34" charset="0"/>
              </a:rPr>
              <a:t>to</a:t>
            </a:r>
            <a:r>
              <a:rPr lang="tr-TR" dirty="0" smtClean="0">
                <a:latin typeface="Arial" panose="020B0604020202020204" pitchFamily="34" charset="0"/>
              </a:rPr>
              <a:t> </a:t>
            </a:r>
            <a:r>
              <a:rPr lang="tr-TR" dirty="0" err="1" smtClean="0">
                <a:latin typeface="Arial" panose="020B0604020202020204" pitchFamily="34" charset="0"/>
              </a:rPr>
              <a:t>the</a:t>
            </a:r>
            <a:r>
              <a:rPr lang="tr-TR" dirty="0" smtClean="0">
                <a:latin typeface="Arial" panose="020B0604020202020204" pitchFamily="34" charset="0"/>
              </a:rPr>
              <a:t> </a:t>
            </a:r>
            <a:r>
              <a:rPr lang="tr-TR" dirty="0" err="1" smtClean="0">
                <a:latin typeface="Arial" panose="020B0604020202020204" pitchFamily="34" charset="0"/>
              </a:rPr>
              <a:t>reader</a:t>
            </a:r>
            <a:r>
              <a:rPr lang="tr-TR" dirty="0" smtClean="0">
                <a:latin typeface="Arial" panose="020B0604020202020204" pitchFamily="34" charset="0"/>
              </a:rPr>
              <a:t> . </a:t>
            </a:r>
            <a:endParaRPr lang="tr-TR" dirty="0"/>
          </a:p>
        </p:txBody>
      </p:sp>
      <p:sp>
        <p:nvSpPr>
          <p:cNvPr id="9" name="Dikdörtgen 8"/>
          <p:cNvSpPr/>
          <p:nvPr/>
        </p:nvSpPr>
        <p:spPr>
          <a:xfrm>
            <a:off x="905953" y="3274220"/>
            <a:ext cx="8352928" cy="369332"/>
          </a:xfrm>
          <a:prstGeom prst="rect">
            <a:avLst/>
          </a:prstGeom>
        </p:spPr>
        <p:txBody>
          <a:bodyPr wrap="square">
            <a:spAutoFit/>
          </a:bodyPr>
          <a:lstStyle/>
          <a:p>
            <a:r>
              <a:rPr lang="tr-TR" i="1" dirty="0" err="1" smtClean="0">
                <a:latin typeface="Arial" panose="020B0604020202020204" pitchFamily="34" charset="0"/>
              </a:rPr>
              <a:t>Thesis</a:t>
            </a:r>
            <a:r>
              <a:rPr lang="tr-TR" i="1" dirty="0" smtClean="0">
                <a:latin typeface="Arial" panose="020B0604020202020204" pitchFamily="34" charset="0"/>
              </a:rPr>
              <a:t>: </a:t>
            </a:r>
            <a:r>
              <a:rPr lang="tr-TR" dirty="0" err="1" smtClean="0">
                <a:latin typeface="Arial" panose="020B0604020202020204" pitchFamily="34" charset="0"/>
              </a:rPr>
              <a:t>To</a:t>
            </a:r>
            <a:r>
              <a:rPr lang="tr-TR" dirty="0" smtClean="0">
                <a:latin typeface="Arial" panose="020B0604020202020204" pitchFamily="34" charset="0"/>
              </a:rPr>
              <a:t> </a:t>
            </a:r>
            <a:r>
              <a:rPr lang="tr-TR" dirty="0" err="1" smtClean="0">
                <a:latin typeface="Arial" panose="020B0604020202020204" pitchFamily="34" charset="0"/>
              </a:rPr>
              <a:t>give</a:t>
            </a:r>
            <a:r>
              <a:rPr lang="tr-TR" dirty="0" smtClean="0">
                <a:latin typeface="Arial" panose="020B0604020202020204" pitchFamily="34" charset="0"/>
              </a:rPr>
              <a:t> </a:t>
            </a:r>
            <a:r>
              <a:rPr lang="tr-TR" dirty="0" err="1" smtClean="0">
                <a:latin typeface="Arial" panose="020B0604020202020204" pitchFamily="34" charset="0"/>
              </a:rPr>
              <a:t>the</a:t>
            </a:r>
            <a:r>
              <a:rPr lang="tr-TR" dirty="0" smtClean="0">
                <a:latin typeface="Arial" panose="020B0604020202020204" pitchFamily="34" charset="0"/>
              </a:rPr>
              <a:t> </a:t>
            </a:r>
            <a:r>
              <a:rPr lang="tr-TR" dirty="0" err="1" smtClean="0">
                <a:latin typeface="Arial" panose="020B0604020202020204" pitchFamily="34" charset="0"/>
              </a:rPr>
              <a:t>opinion</a:t>
            </a:r>
            <a:r>
              <a:rPr lang="tr-TR" dirty="0" smtClean="0">
                <a:latin typeface="Arial" panose="020B0604020202020204" pitchFamily="34" charset="0"/>
              </a:rPr>
              <a:t> of </a:t>
            </a:r>
            <a:r>
              <a:rPr lang="tr-TR" dirty="0" err="1" smtClean="0">
                <a:latin typeface="Arial" panose="020B0604020202020204" pitchFamily="34" charset="0"/>
              </a:rPr>
              <a:t>the</a:t>
            </a:r>
            <a:r>
              <a:rPr lang="tr-TR" dirty="0" smtClean="0">
                <a:latin typeface="Arial" panose="020B0604020202020204" pitchFamily="34" charset="0"/>
              </a:rPr>
              <a:t> </a:t>
            </a:r>
            <a:r>
              <a:rPr lang="tr-TR" dirty="0" err="1" smtClean="0">
                <a:latin typeface="Arial" panose="020B0604020202020204" pitchFamily="34" charset="0"/>
              </a:rPr>
              <a:t>writer</a:t>
            </a:r>
            <a:r>
              <a:rPr lang="tr-TR" dirty="0" smtClean="0">
                <a:latin typeface="Arial" panose="020B0604020202020204" pitchFamily="34" charset="0"/>
              </a:rPr>
              <a:t>.</a:t>
            </a:r>
            <a:endParaRPr lang="tr-TR" dirty="0"/>
          </a:p>
        </p:txBody>
      </p:sp>
      <p:sp>
        <p:nvSpPr>
          <p:cNvPr id="10" name="Dikdörtgen 9"/>
          <p:cNvSpPr/>
          <p:nvPr/>
        </p:nvSpPr>
        <p:spPr>
          <a:xfrm>
            <a:off x="916437" y="3861048"/>
            <a:ext cx="6953403" cy="646331"/>
          </a:xfrm>
          <a:prstGeom prst="rect">
            <a:avLst/>
          </a:prstGeom>
        </p:spPr>
        <p:txBody>
          <a:bodyPr wrap="square">
            <a:spAutoFit/>
          </a:bodyPr>
          <a:lstStyle/>
          <a:p>
            <a:r>
              <a:rPr lang="tr-TR" i="1" dirty="0" smtClean="0">
                <a:latin typeface="Arial" panose="020B0604020202020204" pitchFamily="34" charset="0"/>
              </a:rPr>
              <a:t>Preview </a:t>
            </a:r>
            <a:r>
              <a:rPr lang="tr-TR" i="1" dirty="0" err="1" smtClean="0">
                <a:latin typeface="Arial" panose="020B0604020202020204" pitchFamily="34" charset="0"/>
              </a:rPr>
              <a:t>or</a:t>
            </a:r>
            <a:r>
              <a:rPr lang="tr-TR" i="1" dirty="0" smtClean="0">
                <a:latin typeface="Arial" panose="020B0604020202020204" pitchFamily="34" charset="0"/>
              </a:rPr>
              <a:t> </a:t>
            </a:r>
            <a:r>
              <a:rPr lang="tr-TR" i="1" dirty="0" err="1" smtClean="0">
                <a:latin typeface="Arial" panose="020B0604020202020204" pitchFamily="34" charset="0"/>
              </a:rPr>
              <a:t>Essay</a:t>
            </a:r>
            <a:r>
              <a:rPr lang="tr-TR" i="1" dirty="0" smtClean="0">
                <a:latin typeface="Arial" panose="020B0604020202020204" pitchFamily="34" charset="0"/>
              </a:rPr>
              <a:t> </a:t>
            </a:r>
            <a:r>
              <a:rPr lang="tr-TR" i="1" dirty="0" err="1" smtClean="0">
                <a:latin typeface="Arial" panose="020B0604020202020204" pitchFamily="34" charset="0"/>
              </a:rPr>
              <a:t>map</a:t>
            </a:r>
            <a:r>
              <a:rPr lang="tr-TR" i="1" dirty="0" smtClean="0">
                <a:latin typeface="Arial" panose="020B0604020202020204" pitchFamily="34" charset="0"/>
              </a:rPr>
              <a:t>: </a:t>
            </a:r>
            <a:r>
              <a:rPr lang="tr-TR" dirty="0" err="1" smtClean="0">
                <a:latin typeface="Arial" panose="020B0604020202020204" pitchFamily="34" charset="0"/>
              </a:rPr>
              <a:t>To</a:t>
            </a:r>
            <a:r>
              <a:rPr lang="tr-TR" dirty="0" smtClean="0">
                <a:latin typeface="Arial" panose="020B0604020202020204" pitchFamily="34" charset="0"/>
              </a:rPr>
              <a:t> </a:t>
            </a:r>
            <a:r>
              <a:rPr lang="tr-TR" dirty="0" err="1" smtClean="0">
                <a:latin typeface="Arial" panose="020B0604020202020204" pitchFamily="34" charset="0"/>
              </a:rPr>
              <a:t>tell</a:t>
            </a:r>
            <a:r>
              <a:rPr lang="tr-TR" dirty="0" smtClean="0">
                <a:latin typeface="Arial" panose="020B0604020202020204" pitchFamily="34" charset="0"/>
              </a:rPr>
              <a:t> </a:t>
            </a:r>
            <a:r>
              <a:rPr lang="tr-TR" dirty="0" err="1" smtClean="0">
                <a:latin typeface="Arial" panose="020B0604020202020204" pitchFamily="34" charset="0"/>
              </a:rPr>
              <a:t>the</a:t>
            </a:r>
            <a:r>
              <a:rPr lang="tr-TR" dirty="0" smtClean="0">
                <a:latin typeface="Arial" panose="020B0604020202020204" pitchFamily="34" charset="0"/>
              </a:rPr>
              <a:t> </a:t>
            </a:r>
            <a:r>
              <a:rPr lang="tr-TR" dirty="0" err="1" smtClean="0">
                <a:latin typeface="Arial" panose="020B0604020202020204" pitchFamily="34" charset="0"/>
              </a:rPr>
              <a:t>reader</a:t>
            </a:r>
            <a:r>
              <a:rPr lang="tr-TR" dirty="0" smtClean="0">
                <a:latin typeface="Arial" panose="020B0604020202020204" pitchFamily="34" charset="0"/>
              </a:rPr>
              <a:t> </a:t>
            </a:r>
            <a:r>
              <a:rPr lang="tr-TR" dirty="0" err="1" smtClean="0">
                <a:latin typeface="Arial" panose="020B0604020202020204" pitchFamily="34" charset="0"/>
              </a:rPr>
              <a:t>what</a:t>
            </a:r>
            <a:r>
              <a:rPr lang="tr-TR" dirty="0" smtClean="0">
                <a:latin typeface="Arial" panose="020B0604020202020204" pitchFamily="34" charset="0"/>
              </a:rPr>
              <a:t> </a:t>
            </a:r>
            <a:r>
              <a:rPr lang="tr-TR" dirty="0" err="1" smtClean="0">
                <a:latin typeface="Arial" panose="020B0604020202020204" pitchFamily="34" charset="0"/>
              </a:rPr>
              <a:t>parts</a:t>
            </a:r>
            <a:r>
              <a:rPr lang="tr-TR" dirty="0" smtClean="0">
                <a:latin typeface="Arial" panose="020B0604020202020204" pitchFamily="34" charset="0"/>
              </a:rPr>
              <a:t> of </a:t>
            </a:r>
            <a:r>
              <a:rPr lang="tr-TR" dirty="0" err="1" smtClean="0">
                <a:latin typeface="Arial" panose="020B0604020202020204" pitchFamily="34" charset="0"/>
              </a:rPr>
              <a:t>the</a:t>
            </a:r>
            <a:r>
              <a:rPr lang="tr-TR" dirty="0" smtClean="0">
                <a:latin typeface="Arial" panose="020B0604020202020204" pitchFamily="34" charset="0"/>
              </a:rPr>
              <a:t>  </a:t>
            </a:r>
            <a:r>
              <a:rPr lang="tr-TR" dirty="0" err="1" smtClean="0">
                <a:latin typeface="Arial" panose="020B0604020202020204" pitchFamily="34" charset="0"/>
              </a:rPr>
              <a:t>topic</a:t>
            </a:r>
            <a:r>
              <a:rPr lang="tr-TR" dirty="0" smtClean="0">
                <a:latin typeface="Arial" panose="020B0604020202020204" pitchFamily="34" charset="0"/>
              </a:rPr>
              <a:t> </a:t>
            </a:r>
            <a:r>
              <a:rPr lang="tr-TR" dirty="0" err="1" smtClean="0">
                <a:latin typeface="Arial" panose="020B0604020202020204" pitchFamily="34" charset="0"/>
              </a:rPr>
              <a:t>will</a:t>
            </a:r>
            <a:r>
              <a:rPr lang="tr-TR" dirty="0" smtClean="0">
                <a:latin typeface="Arial" panose="020B0604020202020204" pitchFamily="34" charset="0"/>
              </a:rPr>
              <a:t> be </a:t>
            </a:r>
            <a:r>
              <a:rPr lang="tr-TR" dirty="0" err="1" smtClean="0">
                <a:latin typeface="Arial" panose="020B0604020202020204" pitchFamily="34" charset="0"/>
              </a:rPr>
              <a:t>included</a:t>
            </a:r>
            <a:r>
              <a:rPr lang="tr-TR" dirty="0" smtClean="0">
                <a:latin typeface="Arial" panose="020B0604020202020204" pitchFamily="34" charset="0"/>
              </a:rPr>
              <a:t> in </a:t>
            </a:r>
            <a:r>
              <a:rPr lang="tr-TR" dirty="0" err="1" smtClean="0">
                <a:latin typeface="Arial" panose="020B0604020202020204" pitchFamily="34" charset="0"/>
              </a:rPr>
              <a:t>the</a:t>
            </a:r>
            <a:r>
              <a:rPr lang="tr-TR" dirty="0" smtClean="0">
                <a:latin typeface="Arial" panose="020B0604020202020204" pitchFamily="34" charset="0"/>
              </a:rPr>
              <a:t> </a:t>
            </a:r>
            <a:r>
              <a:rPr lang="tr-TR" dirty="0" err="1" smtClean="0">
                <a:latin typeface="Arial" panose="020B0604020202020204" pitchFamily="34" charset="0"/>
              </a:rPr>
              <a:t>essay</a:t>
            </a:r>
            <a:r>
              <a:rPr lang="tr-TR" dirty="0" smtClean="0">
                <a:latin typeface="Arial" panose="020B0604020202020204" pitchFamily="34" charset="0"/>
              </a:rPr>
              <a:t>.</a:t>
            </a:r>
            <a:endParaRPr lang="tr-TR" dirty="0"/>
          </a:p>
        </p:txBody>
      </p:sp>
      <p:sp>
        <p:nvSpPr>
          <p:cNvPr id="11" name="Dikdörtgen 10"/>
          <p:cNvSpPr/>
          <p:nvPr/>
        </p:nvSpPr>
        <p:spPr>
          <a:xfrm>
            <a:off x="613866" y="5373216"/>
            <a:ext cx="9145016" cy="369332"/>
          </a:xfrm>
          <a:prstGeom prst="rect">
            <a:avLst/>
          </a:prstGeom>
        </p:spPr>
        <p:txBody>
          <a:bodyPr wrap="square">
            <a:spAutoFit/>
          </a:bodyPr>
          <a:lstStyle/>
          <a:p>
            <a:r>
              <a:rPr lang="tr-TR" dirty="0" smtClean="0"/>
              <a:t>Source: </a:t>
            </a:r>
            <a:r>
              <a:rPr lang="tr-TR" dirty="0" err="1" smtClean="0"/>
              <a:t>Cox</a:t>
            </a:r>
            <a:r>
              <a:rPr lang="tr-TR" dirty="0" smtClean="0"/>
              <a:t>, K. (2004). English </a:t>
            </a:r>
            <a:r>
              <a:rPr lang="tr-TR" dirty="0" err="1" smtClean="0"/>
              <a:t>for</a:t>
            </a:r>
            <a:r>
              <a:rPr lang="tr-TR" dirty="0" smtClean="0"/>
              <a:t> </a:t>
            </a:r>
            <a:r>
              <a:rPr lang="tr-TR" dirty="0" err="1" smtClean="0"/>
              <a:t>Academic</a:t>
            </a:r>
            <a:r>
              <a:rPr lang="tr-TR" dirty="0" smtClean="0"/>
              <a:t> </a:t>
            </a:r>
            <a:r>
              <a:rPr lang="tr-TR" dirty="0" err="1" smtClean="0"/>
              <a:t>Purposes</a:t>
            </a:r>
            <a:r>
              <a:rPr lang="tr-TR" dirty="0" smtClean="0"/>
              <a:t>. </a:t>
            </a:r>
            <a:r>
              <a:rPr lang="tr-TR" dirty="0" err="1" smtClean="0"/>
              <a:t>Australia</a:t>
            </a:r>
            <a:r>
              <a:rPr lang="tr-TR" dirty="0" smtClean="0"/>
              <a:t>: </a:t>
            </a:r>
            <a:r>
              <a:rPr lang="tr-TR" dirty="0" err="1" smtClean="0"/>
              <a:t>Pearson</a:t>
            </a:r>
            <a:r>
              <a:rPr lang="tr-TR" dirty="0" smtClean="0"/>
              <a:t>, Cambridge </a:t>
            </a:r>
            <a:r>
              <a:rPr lang="tr-TR" dirty="0" err="1" smtClean="0"/>
              <a:t>Press</a:t>
            </a:r>
            <a:r>
              <a:rPr lang="tr-TR" dirty="0" smtClean="0"/>
              <a:t>.</a:t>
            </a:r>
            <a:endParaRPr lang="en-US" dirty="0"/>
          </a:p>
        </p:txBody>
      </p:sp>
    </p:spTree>
    <p:extLst>
      <p:ext uri="{BB962C8B-B14F-4D97-AF65-F5344CB8AC3E}">
        <p14:creationId xmlns:p14="http://schemas.microsoft.com/office/powerpoint/2010/main" val="419103968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kdörtgen 3"/>
          <p:cNvSpPr/>
          <p:nvPr/>
        </p:nvSpPr>
        <p:spPr>
          <a:xfrm>
            <a:off x="683568" y="620688"/>
            <a:ext cx="4896544" cy="461665"/>
          </a:xfrm>
          <a:prstGeom prst="rect">
            <a:avLst/>
          </a:prstGeom>
        </p:spPr>
        <p:txBody>
          <a:bodyPr wrap="square">
            <a:spAutoFit/>
          </a:bodyPr>
          <a:lstStyle/>
          <a:p>
            <a:r>
              <a:rPr lang="tr-TR" sz="2400" b="1" dirty="0" err="1" smtClean="0">
                <a:solidFill>
                  <a:srgbClr val="FF0000"/>
                </a:solidFill>
                <a:latin typeface="Arial" panose="020B0604020202020204" pitchFamily="34" charset="0"/>
              </a:rPr>
              <a:t>Stages</a:t>
            </a:r>
            <a:r>
              <a:rPr lang="tr-TR" sz="2400" b="1" dirty="0" smtClean="0">
                <a:solidFill>
                  <a:srgbClr val="FF0000"/>
                </a:solidFill>
                <a:latin typeface="Arial" panose="020B0604020202020204" pitchFamily="34" charset="0"/>
              </a:rPr>
              <a:t> of </a:t>
            </a:r>
            <a:r>
              <a:rPr lang="tr-TR" sz="2400" b="1" dirty="0" err="1" smtClean="0">
                <a:solidFill>
                  <a:srgbClr val="FF0000"/>
                </a:solidFill>
                <a:latin typeface="Arial" panose="020B0604020202020204" pitchFamily="34" charset="0"/>
              </a:rPr>
              <a:t>Argumentat</a:t>
            </a:r>
            <a:r>
              <a:rPr lang="tr-TR" sz="2400" b="1" dirty="0" err="1" smtClean="0">
                <a:solidFill>
                  <a:srgbClr val="FF0000"/>
                </a:solidFill>
                <a:latin typeface="Arial" panose="020B0604020202020204" pitchFamily="34" charset="0"/>
              </a:rPr>
              <a:t>ive</a:t>
            </a:r>
            <a:r>
              <a:rPr lang="tr-TR" sz="2400" b="1" dirty="0" smtClean="0">
                <a:solidFill>
                  <a:srgbClr val="FF0000"/>
                </a:solidFill>
                <a:latin typeface="Arial" panose="020B0604020202020204" pitchFamily="34" charset="0"/>
              </a:rPr>
              <a:t> </a:t>
            </a:r>
            <a:r>
              <a:rPr lang="tr-TR" sz="2400" b="1" dirty="0" err="1" smtClean="0">
                <a:solidFill>
                  <a:srgbClr val="FF0000"/>
                </a:solidFill>
                <a:latin typeface="Arial" panose="020B0604020202020204" pitchFamily="34" charset="0"/>
              </a:rPr>
              <a:t>Essay</a:t>
            </a:r>
            <a:endParaRPr lang="tr-TR" sz="2400" b="1" dirty="0">
              <a:solidFill>
                <a:srgbClr val="FF0000"/>
              </a:solidFill>
            </a:endParaRPr>
          </a:p>
        </p:txBody>
      </p:sp>
      <p:sp>
        <p:nvSpPr>
          <p:cNvPr id="5" name="Dikdörtgen 4"/>
          <p:cNvSpPr/>
          <p:nvPr/>
        </p:nvSpPr>
        <p:spPr>
          <a:xfrm>
            <a:off x="683568" y="1340768"/>
            <a:ext cx="4896544" cy="369332"/>
          </a:xfrm>
          <a:prstGeom prst="rect">
            <a:avLst/>
          </a:prstGeom>
        </p:spPr>
        <p:txBody>
          <a:bodyPr wrap="square">
            <a:spAutoFit/>
          </a:bodyPr>
          <a:lstStyle/>
          <a:p>
            <a:r>
              <a:rPr lang="tr-TR" b="1" dirty="0" smtClean="0">
                <a:latin typeface="Arial" panose="020B0604020202020204" pitchFamily="34" charset="0"/>
              </a:rPr>
              <a:t>Body: </a:t>
            </a:r>
            <a:endParaRPr lang="tr-TR" b="1" dirty="0"/>
          </a:p>
        </p:txBody>
      </p:sp>
      <p:sp>
        <p:nvSpPr>
          <p:cNvPr id="6" name="Dikdörtgen 5"/>
          <p:cNvSpPr/>
          <p:nvPr/>
        </p:nvSpPr>
        <p:spPr>
          <a:xfrm>
            <a:off x="1403648" y="1336093"/>
            <a:ext cx="6624736" cy="369332"/>
          </a:xfrm>
          <a:prstGeom prst="rect">
            <a:avLst/>
          </a:prstGeom>
        </p:spPr>
        <p:txBody>
          <a:bodyPr wrap="square">
            <a:spAutoFit/>
          </a:bodyPr>
          <a:lstStyle/>
          <a:p>
            <a:r>
              <a:rPr lang="tr-TR" dirty="0" smtClean="0">
                <a:latin typeface="Arial" panose="020B0604020202020204" pitchFamily="34" charset="0"/>
              </a:rPr>
              <a:t>The main </a:t>
            </a:r>
            <a:r>
              <a:rPr lang="tr-TR" dirty="0" err="1" smtClean="0">
                <a:latin typeface="Arial" panose="020B0604020202020204" pitchFamily="34" charset="0"/>
              </a:rPr>
              <a:t>part</a:t>
            </a:r>
            <a:r>
              <a:rPr lang="tr-TR" dirty="0" smtClean="0">
                <a:latin typeface="Arial" panose="020B0604020202020204" pitchFamily="34" charset="0"/>
              </a:rPr>
              <a:t> of </a:t>
            </a:r>
            <a:r>
              <a:rPr lang="tr-TR" dirty="0" err="1" smtClean="0">
                <a:latin typeface="Arial" panose="020B0604020202020204" pitchFamily="34" charset="0"/>
              </a:rPr>
              <a:t>the</a:t>
            </a:r>
            <a:r>
              <a:rPr lang="tr-TR" dirty="0" smtClean="0">
                <a:latin typeface="Arial" panose="020B0604020202020204" pitchFamily="34" charset="0"/>
              </a:rPr>
              <a:t> </a:t>
            </a:r>
            <a:r>
              <a:rPr lang="tr-TR" dirty="0" err="1" smtClean="0">
                <a:latin typeface="Arial" panose="020B0604020202020204" pitchFamily="34" charset="0"/>
              </a:rPr>
              <a:t>essay</a:t>
            </a:r>
            <a:r>
              <a:rPr lang="tr-TR" dirty="0" smtClean="0">
                <a:latin typeface="Arial" panose="020B0604020202020204" pitchFamily="34" charset="0"/>
              </a:rPr>
              <a:t>, </a:t>
            </a:r>
            <a:r>
              <a:rPr lang="tr-TR" dirty="0" err="1" smtClean="0">
                <a:latin typeface="Arial" panose="020B0604020202020204" pitchFamily="34" charset="0"/>
              </a:rPr>
              <a:t>where</a:t>
            </a:r>
            <a:r>
              <a:rPr lang="tr-TR" dirty="0" smtClean="0">
                <a:latin typeface="Arial" panose="020B0604020202020204" pitchFamily="34" charset="0"/>
              </a:rPr>
              <a:t> </a:t>
            </a:r>
            <a:r>
              <a:rPr lang="tr-TR" dirty="0" err="1" smtClean="0">
                <a:latin typeface="Arial" panose="020B0604020202020204" pitchFamily="34" charset="0"/>
              </a:rPr>
              <a:t>evidence</a:t>
            </a:r>
            <a:r>
              <a:rPr lang="tr-TR" dirty="0" smtClean="0">
                <a:latin typeface="Arial" panose="020B0604020202020204" pitchFamily="34" charset="0"/>
              </a:rPr>
              <a:t> is </a:t>
            </a:r>
            <a:r>
              <a:rPr lang="tr-TR" dirty="0" err="1" smtClean="0">
                <a:latin typeface="Arial" panose="020B0604020202020204" pitchFamily="34" charset="0"/>
              </a:rPr>
              <a:t>presented</a:t>
            </a:r>
            <a:r>
              <a:rPr lang="tr-TR" dirty="0" smtClean="0">
                <a:latin typeface="Arial" panose="020B0604020202020204" pitchFamily="34" charset="0"/>
              </a:rPr>
              <a:t>.</a:t>
            </a:r>
            <a:endParaRPr lang="tr-TR" dirty="0"/>
          </a:p>
        </p:txBody>
      </p:sp>
      <p:sp>
        <p:nvSpPr>
          <p:cNvPr id="7" name="Dikdörtgen 6"/>
          <p:cNvSpPr/>
          <p:nvPr/>
        </p:nvSpPr>
        <p:spPr>
          <a:xfrm>
            <a:off x="899592" y="1968515"/>
            <a:ext cx="7344816" cy="646331"/>
          </a:xfrm>
          <a:prstGeom prst="rect">
            <a:avLst/>
          </a:prstGeom>
        </p:spPr>
        <p:txBody>
          <a:bodyPr wrap="square">
            <a:spAutoFit/>
          </a:bodyPr>
          <a:lstStyle/>
          <a:p>
            <a:r>
              <a:rPr lang="tr-TR" i="1" dirty="0" err="1" smtClean="0">
                <a:latin typeface="Arial" panose="020B0604020202020204" pitchFamily="34" charset="0"/>
              </a:rPr>
              <a:t>Arguments</a:t>
            </a:r>
            <a:r>
              <a:rPr lang="tr-TR" i="1" dirty="0" smtClean="0">
                <a:latin typeface="Arial" panose="020B0604020202020204" pitchFamily="34" charset="0"/>
              </a:rPr>
              <a:t>: </a:t>
            </a:r>
            <a:r>
              <a:rPr lang="tr-TR" dirty="0" err="1" smtClean="0">
                <a:latin typeface="Arial" panose="020B0604020202020204" pitchFamily="34" charset="0"/>
              </a:rPr>
              <a:t>To</a:t>
            </a:r>
            <a:r>
              <a:rPr lang="tr-TR" dirty="0" smtClean="0">
                <a:latin typeface="Arial" panose="020B0604020202020204" pitchFamily="34" charset="0"/>
              </a:rPr>
              <a:t> </a:t>
            </a:r>
            <a:r>
              <a:rPr lang="tr-TR" dirty="0" err="1" smtClean="0">
                <a:latin typeface="Arial" panose="020B0604020202020204" pitchFamily="34" charset="0"/>
              </a:rPr>
              <a:t>explain</a:t>
            </a:r>
            <a:r>
              <a:rPr lang="tr-TR" dirty="0" smtClean="0">
                <a:latin typeface="Arial" panose="020B0604020202020204" pitchFamily="34" charset="0"/>
              </a:rPr>
              <a:t> </a:t>
            </a:r>
            <a:r>
              <a:rPr lang="tr-TR" dirty="0" err="1" smtClean="0">
                <a:latin typeface="Arial" panose="020B0604020202020204" pitchFamily="34" charset="0"/>
              </a:rPr>
              <a:t>to</a:t>
            </a:r>
            <a:r>
              <a:rPr lang="tr-TR" dirty="0" smtClean="0">
                <a:latin typeface="Arial" panose="020B0604020202020204" pitchFamily="34" charset="0"/>
              </a:rPr>
              <a:t> </a:t>
            </a:r>
            <a:r>
              <a:rPr lang="tr-TR" dirty="0" err="1" smtClean="0">
                <a:latin typeface="Arial" panose="020B0604020202020204" pitchFamily="34" charset="0"/>
              </a:rPr>
              <a:t>the</a:t>
            </a:r>
            <a:r>
              <a:rPr lang="tr-TR" dirty="0" smtClean="0">
                <a:latin typeface="Arial" panose="020B0604020202020204" pitchFamily="34" charset="0"/>
              </a:rPr>
              <a:t> </a:t>
            </a:r>
            <a:r>
              <a:rPr lang="tr-TR" dirty="0" err="1" smtClean="0">
                <a:latin typeface="Arial" panose="020B0604020202020204" pitchFamily="34" charset="0"/>
              </a:rPr>
              <a:t>reader</a:t>
            </a:r>
            <a:r>
              <a:rPr lang="tr-TR" dirty="0" smtClean="0">
                <a:latin typeface="Arial" panose="020B0604020202020204" pitchFamily="34" charset="0"/>
              </a:rPr>
              <a:t> </a:t>
            </a:r>
            <a:r>
              <a:rPr lang="tr-TR" dirty="0" err="1" smtClean="0">
                <a:latin typeface="Arial" panose="020B0604020202020204" pitchFamily="34" charset="0"/>
              </a:rPr>
              <a:t>the</a:t>
            </a:r>
            <a:r>
              <a:rPr lang="tr-TR" dirty="0" smtClean="0">
                <a:latin typeface="Arial" panose="020B0604020202020204" pitchFamily="34" charset="0"/>
              </a:rPr>
              <a:t> </a:t>
            </a:r>
            <a:r>
              <a:rPr lang="tr-TR" dirty="0" err="1" smtClean="0">
                <a:latin typeface="Arial" panose="020B0604020202020204" pitchFamily="34" charset="0"/>
              </a:rPr>
              <a:t>evidence</a:t>
            </a:r>
            <a:r>
              <a:rPr lang="tr-TR" dirty="0" smtClean="0">
                <a:latin typeface="Arial" panose="020B0604020202020204" pitchFamily="34" charset="0"/>
              </a:rPr>
              <a:t> </a:t>
            </a:r>
            <a:r>
              <a:rPr lang="tr-TR" dirty="0" err="1" smtClean="0">
                <a:latin typeface="Arial" panose="020B0604020202020204" pitchFamily="34" charset="0"/>
              </a:rPr>
              <a:t>that</a:t>
            </a:r>
            <a:r>
              <a:rPr lang="tr-TR" dirty="0" smtClean="0">
                <a:latin typeface="Arial" panose="020B0604020202020204" pitchFamily="34" charset="0"/>
              </a:rPr>
              <a:t> </a:t>
            </a:r>
            <a:r>
              <a:rPr lang="tr-TR" dirty="0" err="1" smtClean="0">
                <a:latin typeface="Arial" panose="020B0604020202020204" pitchFamily="34" charset="0"/>
              </a:rPr>
              <a:t>supports</a:t>
            </a:r>
            <a:r>
              <a:rPr lang="tr-TR" dirty="0" smtClean="0">
                <a:latin typeface="Arial" panose="020B0604020202020204" pitchFamily="34" charset="0"/>
              </a:rPr>
              <a:t> </a:t>
            </a:r>
            <a:r>
              <a:rPr lang="tr-TR" dirty="0" err="1" smtClean="0">
                <a:latin typeface="Arial" panose="020B0604020202020204" pitchFamily="34" charset="0"/>
              </a:rPr>
              <a:t>the</a:t>
            </a:r>
            <a:r>
              <a:rPr lang="tr-TR" dirty="0" smtClean="0">
                <a:latin typeface="Arial" panose="020B0604020202020204" pitchFamily="34" charset="0"/>
              </a:rPr>
              <a:t> </a:t>
            </a:r>
            <a:r>
              <a:rPr lang="tr-TR" dirty="0" err="1" smtClean="0">
                <a:latin typeface="Arial" panose="020B0604020202020204" pitchFamily="34" charset="0"/>
              </a:rPr>
              <a:t>thesis</a:t>
            </a:r>
            <a:r>
              <a:rPr lang="tr-TR" dirty="0" smtClean="0">
                <a:latin typeface="Arial" panose="020B0604020202020204" pitchFamily="34" charset="0"/>
              </a:rPr>
              <a:t>. The </a:t>
            </a:r>
            <a:r>
              <a:rPr lang="tr-TR" dirty="0" err="1" smtClean="0">
                <a:latin typeface="Arial" panose="020B0604020202020204" pitchFamily="34" charset="0"/>
              </a:rPr>
              <a:t>most</a:t>
            </a:r>
            <a:r>
              <a:rPr lang="tr-TR" dirty="0" smtClean="0">
                <a:latin typeface="Arial" panose="020B0604020202020204" pitchFamily="34" charset="0"/>
              </a:rPr>
              <a:t> </a:t>
            </a:r>
            <a:r>
              <a:rPr lang="tr-TR" dirty="0" err="1" smtClean="0">
                <a:latin typeface="Arial" panose="020B0604020202020204" pitchFamily="34" charset="0"/>
              </a:rPr>
              <a:t>important</a:t>
            </a:r>
            <a:r>
              <a:rPr lang="tr-TR" dirty="0" smtClean="0">
                <a:latin typeface="Arial" panose="020B0604020202020204" pitchFamily="34" charset="0"/>
              </a:rPr>
              <a:t> </a:t>
            </a:r>
            <a:r>
              <a:rPr lang="tr-TR" dirty="0" err="1" smtClean="0">
                <a:latin typeface="Arial" panose="020B0604020202020204" pitchFamily="34" charset="0"/>
              </a:rPr>
              <a:t>ideas</a:t>
            </a:r>
            <a:r>
              <a:rPr lang="tr-TR" dirty="0" smtClean="0">
                <a:latin typeface="Arial" panose="020B0604020202020204" pitchFamily="34" charset="0"/>
              </a:rPr>
              <a:t> </a:t>
            </a:r>
            <a:r>
              <a:rPr lang="tr-TR" dirty="0" err="1" smtClean="0">
                <a:latin typeface="Arial" panose="020B0604020202020204" pitchFamily="34" charset="0"/>
              </a:rPr>
              <a:t>usually</a:t>
            </a:r>
            <a:r>
              <a:rPr lang="tr-TR" dirty="0" smtClean="0">
                <a:latin typeface="Arial" panose="020B0604020202020204" pitchFamily="34" charset="0"/>
              </a:rPr>
              <a:t> </a:t>
            </a:r>
            <a:r>
              <a:rPr lang="tr-TR" dirty="0" err="1" smtClean="0">
                <a:latin typeface="Arial" panose="020B0604020202020204" pitchFamily="34" charset="0"/>
              </a:rPr>
              <a:t>comes</a:t>
            </a:r>
            <a:r>
              <a:rPr lang="tr-TR" dirty="0" smtClean="0">
                <a:latin typeface="Arial" panose="020B0604020202020204" pitchFamily="34" charset="0"/>
              </a:rPr>
              <a:t> </a:t>
            </a:r>
            <a:r>
              <a:rPr lang="tr-TR" dirty="0" err="1" smtClean="0">
                <a:latin typeface="Arial" panose="020B0604020202020204" pitchFamily="34" charset="0"/>
              </a:rPr>
              <a:t>first</a:t>
            </a:r>
            <a:r>
              <a:rPr lang="tr-TR" dirty="0" smtClean="0">
                <a:latin typeface="Arial" panose="020B0604020202020204" pitchFamily="34" charset="0"/>
              </a:rPr>
              <a:t>.</a:t>
            </a:r>
            <a:endParaRPr lang="tr-TR" dirty="0"/>
          </a:p>
        </p:txBody>
      </p:sp>
      <p:sp>
        <p:nvSpPr>
          <p:cNvPr id="11" name="Dikdörtgen 10"/>
          <p:cNvSpPr/>
          <p:nvPr/>
        </p:nvSpPr>
        <p:spPr>
          <a:xfrm>
            <a:off x="613866" y="5373216"/>
            <a:ext cx="9145016" cy="369332"/>
          </a:xfrm>
          <a:prstGeom prst="rect">
            <a:avLst/>
          </a:prstGeom>
        </p:spPr>
        <p:txBody>
          <a:bodyPr wrap="square">
            <a:spAutoFit/>
          </a:bodyPr>
          <a:lstStyle/>
          <a:p>
            <a:r>
              <a:rPr lang="tr-TR" dirty="0" smtClean="0"/>
              <a:t>Source: </a:t>
            </a:r>
            <a:r>
              <a:rPr lang="tr-TR" dirty="0" err="1" smtClean="0"/>
              <a:t>Cox</a:t>
            </a:r>
            <a:r>
              <a:rPr lang="tr-TR" dirty="0" smtClean="0"/>
              <a:t>, K. (2004). English </a:t>
            </a:r>
            <a:r>
              <a:rPr lang="tr-TR" dirty="0" err="1" smtClean="0"/>
              <a:t>for</a:t>
            </a:r>
            <a:r>
              <a:rPr lang="tr-TR" dirty="0" smtClean="0"/>
              <a:t> </a:t>
            </a:r>
            <a:r>
              <a:rPr lang="tr-TR" dirty="0" err="1" smtClean="0"/>
              <a:t>Academic</a:t>
            </a:r>
            <a:r>
              <a:rPr lang="tr-TR" dirty="0" smtClean="0"/>
              <a:t> </a:t>
            </a:r>
            <a:r>
              <a:rPr lang="tr-TR" dirty="0" err="1" smtClean="0"/>
              <a:t>Purposes</a:t>
            </a:r>
            <a:r>
              <a:rPr lang="tr-TR" dirty="0" smtClean="0"/>
              <a:t>. </a:t>
            </a:r>
            <a:r>
              <a:rPr lang="tr-TR" dirty="0" err="1" smtClean="0"/>
              <a:t>Australia</a:t>
            </a:r>
            <a:r>
              <a:rPr lang="tr-TR" dirty="0" smtClean="0"/>
              <a:t>: </a:t>
            </a:r>
            <a:r>
              <a:rPr lang="tr-TR" dirty="0" err="1" smtClean="0"/>
              <a:t>Pearson</a:t>
            </a:r>
            <a:r>
              <a:rPr lang="tr-TR" dirty="0" smtClean="0"/>
              <a:t>, Cambridge </a:t>
            </a:r>
            <a:r>
              <a:rPr lang="tr-TR" dirty="0" err="1" smtClean="0"/>
              <a:t>Press</a:t>
            </a:r>
            <a:r>
              <a:rPr lang="tr-TR" dirty="0" smtClean="0"/>
              <a:t>.</a:t>
            </a:r>
            <a:endParaRPr lang="en-US" dirty="0"/>
          </a:p>
        </p:txBody>
      </p:sp>
      <p:sp>
        <p:nvSpPr>
          <p:cNvPr id="12" name="Dikdörtgen 11"/>
          <p:cNvSpPr/>
          <p:nvPr/>
        </p:nvSpPr>
        <p:spPr>
          <a:xfrm>
            <a:off x="690642" y="2873261"/>
            <a:ext cx="4896544" cy="369332"/>
          </a:xfrm>
          <a:prstGeom prst="rect">
            <a:avLst/>
          </a:prstGeom>
        </p:spPr>
        <p:txBody>
          <a:bodyPr wrap="square">
            <a:spAutoFit/>
          </a:bodyPr>
          <a:lstStyle/>
          <a:p>
            <a:r>
              <a:rPr lang="tr-TR" b="1" dirty="0" err="1" smtClean="0">
                <a:latin typeface="Arial" panose="020B0604020202020204" pitchFamily="34" charset="0"/>
              </a:rPr>
              <a:t>Conclusion</a:t>
            </a:r>
            <a:r>
              <a:rPr lang="tr-TR" b="1" dirty="0" smtClean="0">
                <a:latin typeface="Arial" panose="020B0604020202020204" pitchFamily="34" charset="0"/>
              </a:rPr>
              <a:t>: </a:t>
            </a:r>
            <a:endParaRPr lang="tr-TR" b="1" dirty="0"/>
          </a:p>
        </p:txBody>
      </p:sp>
      <p:sp>
        <p:nvSpPr>
          <p:cNvPr id="13" name="Dikdörtgen 12"/>
          <p:cNvSpPr/>
          <p:nvPr/>
        </p:nvSpPr>
        <p:spPr>
          <a:xfrm>
            <a:off x="2123728" y="2843644"/>
            <a:ext cx="6624736" cy="369332"/>
          </a:xfrm>
          <a:prstGeom prst="rect">
            <a:avLst/>
          </a:prstGeom>
        </p:spPr>
        <p:txBody>
          <a:bodyPr wrap="square">
            <a:spAutoFit/>
          </a:bodyPr>
          <a:lstStyle/>
          <a:p>
            <a:r>
              <a:rPr lang="tr-TR" dirty="0" err="1" smtClean="0">
                <a:latin typeface="Arial" panose="020B0604020202020204" pitchFamily="34" charset="0"/>
              </a:rPr>
              <a:t>To</a:t>
            </a:r>
            <a:r>
              <a:rPr lang="tr-TR" dirty="0" smtClean="0">
                <a:latin typeface="Arial" panose="020B0604020202020204" pitchFamily="34" charset="0"/>
              </a:rPr>
              <a:t> </a:t>
            </a:r>
            <a:r>
              <a:rPr lang="tr-TR" dirty="0" err="1" smtClean="0">
                <a:latin typeface="Arial" panose="020B0604020202020204" pitchFamily="34" charset="0"/>
              </a:rPr>
              <a:t>relate</a:t>
            </a:r>
            <a:r>
              <a:rPr lang="tr-TR" dirty="0" smtClean="0">
                <a:latin typeface="Arial" panose="020B0604020202020204" pitchFamily="34" charset="0"/>
              </a:rPr>
              <a:t> </a:t>
            </a:r>
            <a:r>
              <a:rPr lang="tr-TR" dirty="0" err="1" smtClean="0">
                <a:latin typeface="Arial" panose="020B0604020202020204" pitchFamily="34" charset="0"/>
              </a:rPr>
              <a:t>the</a:t>
            </a:r>
            <a:r>
              <a:rPr lang="tr-TR" dirty="0" smtClean="0">
                <a:latin typeface="Arial" panose="020B0604020202020204" pitchFamily="34" charset="0"/>
              </a:rPr>
              <a:t> </a:t>
            </a:r>
            <a:r>
              <a:rPr lang="tr-TR" dirty="0" err="1" smtClean="0">
                <a:latin typeface="Arial" panose="020B0604020202020204" pitchFamily="34" charset="0"/>
              </a:rPr>
              <a:t>arguement</a:t>
            </a:r>
            <a:r>
              <a:rPr lang="tr-TR" dirty="0" smtClean="0">
                <a:latin typeface="Arial" panose="020B0604020202020204" pitchFamily="34" charset="0"/>
              </a:rPr>
              <a:t> </a:t>
            </a:r>
            <a:r>
              <a:rPr lang="tr-TR" dirty="0" err="1" smtClean="0">
                <a:latin typeface="Arial" panose="020B0604020202020204" pitchFamily="34" charset="0"/>
              </a:rPr>
              <a:t>to</a:t>
            </a:r>
            <a:r>
              <a:rPr lang="tr-TR" dirty="0" smtClean="0">
                <a:latin typeface="Arial" panose="020B0604020202020204" pitchFamily="34" charset="0"/>
              </a:rPr>
              <a:t> </a:t>
            </a:r>
            <a:r>
              <a:rPr lang="tr-TR" dirty="0" err="1" smtClean="0">
                <a:latin typeface="Arial" panose="020B0604020202020204" pitchFamily="34" charset="0"/>
              </a:rPr>
              <a:t>real-world</a:t>
            </a:r>
            <a:r>
              <a:rPr lang="tr-TR" dirty="0" smtClean="0">
                <a:latin typeface="Arial" panose="020B0604020202020204" pitchFamily="34" charset="0"/>
              </a:rPr>
              <a:t> </a:t>
            </a:r>
            <a:r>
              <a:rPr lang="tr-TR" dirty="0" err="1" smtClean="0">
                <a:latin typeface="Arial" panose="020B0604020202020204" pitchFamily="34" charset="0"/>
              </a:rPr>
              <a:t>action</a:t>
            </a:r>
            <a:r>
              <a:rPr lang="tr-TR" dirty="0" smtClean="0">
                <a:latin typeface="Arial" panose="020B0604020202020204" pitchFamily="34" charset="0"/>
              </a:rPr>
              <a:t>.</a:t>
            </a:r>
            <a:endParaRPr lang="tr-TR" dirty="0"/>
          </a:p>
        </p:txBody>
      </p:sp>
      <p:sp>
        <p:nvSpPr>
          <p:cNvPr id="14" name="Dikdörtgen 13"/>
          <p:cNvSpPr/>
          <p:nvPr/>
        </p:nvSpPr>
        <p:spPr>
          <a:xfrm>
            <a:off x="910254" y="3390762"/>
            <a:ext cx="7344816" cy="646331"/>
          </a:xfrm>
          <a:prstGeom prst="rect">
            <a:avLst/>
          </a:prstGeom>
        </p:spPr>
        <p:txBody>
          <a:bodyPr wrap="square">
            <a:spAutoFit/>
          </a:bodyPr>
          <a:lstStyle/>
          <a:p>
            <a:r>
              <a:rPr lang="tr-TR" i="1" dirty="0" err="1" smtClean="0">
                <a:latin typeface="Arial" panose="020B0604020202020204" pitchFamily="34" charset="0"/>
              </a:rPr>
              <a:t>Summary</a:t>
            </a:r>
            <a:r>
              <a:rPr lang="tr-TR" i="1" dirty="0" smtClean="0">
                <a:latin typeface="Arial" panose="020B0604020202020204" pitchFamily="34" charset="0"/>
              </a:rPr>
              <a:t>: </a:t>
            </a:r>
            <a:r>
              <a:rPr lang="tr-TR" dirty="0" err="1" smtClean="0">
                <a:latin typeface="Arial" panose="020B0604020202020204" pitchFamily="34" charset="0"/>
              </a:rPr>
              <a:t>To</a:t>
            </a:r>
            <a:r>
              <a:rPr lang="tr-TR" dirty="0" smtClean="0">
                <a:latin typeface="Arial" panose="020B0604020202020204" pitchFamily="34" charset="0"/>
              </a:rPr>
              <a:t> </a:t>
            </a:r>
            <a:r>
              <a:rPr lang="tr-TR" dirty="0" err="1" smtClean="0">
                <a:latin typeface="Arial" panose="020B0604020202020204" pitchFamily="34" charset="0"/>
              </a:rPr>
              <a:t>give</a:t>
            </a:r>
            <a:r>
              <a:rPr lang="tr-TR" dirty="0" smtClean="0">
                <a:latin typeface="Arial" panose="020B0604020202020204" pitchFamily="34" charset="0"/>
              </a:rPr>
              <a:t> </a:t>
            </a:r>
            <a:r>
              <a:rPr lang="tr-TR" dirty="0" err="1" smtClean="0">
                <a:latin typeface="Arial" panose="020B0604020202020204" pitchFamily="34" charset="0"/>
              </a:rPr>
              <a:t>the</a:t>
            </a:r>
            <a:r>
              <a:rPr lang="tr-TR" dirty="0" smtClean="0">
                <a:latin typeface="Arial" panose="020B0604020202020204" pitchFamily="34" charset="0"/>
              </a:rPr>
              <a:t> </a:t>
            </a:r>
            <a:r>
              <a:rPr lang="tr-TR" dirty="0" err="1" smtClean="0">
                <a:latin typeface="Arial" panose="020B0604020202020204" pitchFamily="34" charset="0"/>
              </a:rPr>
              <a:t>reader</a:t>
            </a:r>
            <a:r>
              <a:rPr lang="tr-TR" dirty="0" smtClean="0">
                <a:latin typeface="Arial" panose="020B0604020202020204" pitchFamily="34" charset="0"/>
              </a:rPr>
              <a:t> a </a:t>
            </a:r>
            <a:r>
              <a:rPr lang="tr-TR" dirty="0" err="1" smtClean="0">
                <a:latin typeface="Arial" panose="020B0604020202020204" pitchFamily="34" charset="0"/>
              </a:rPr>
              <a:t>breif</a:t>
            </a:r>
            <a:r>
              <a:rPr lang="tr-TR" dirty="0" smtClean="0">
                <a:latin typeface="Arial" panose="020B0604020202020204" pitchFamily="34" charset="0"/>
              </a:rPr>
              <a:t> </a:t>
            </a:r>
            <a:r>
              <a:rPr lang="tr-TR" dirty="0" err="1" smtClean="0">
                <a:latin typeface="Arial" panose="020B0604020202020204" pitchFamily="34" charset="0"/>
              </a:rPr>
              <a:t>reminder</a:t>
            </a:r>
            <a:r>
              <a:rPr lang="tr-TR" dirty="0" smtClean="0">
                <a:latin typeface="Arial" panose="020B0604020202020204" pitchFamily="34" charset="0"/>
              </a:rPr>
              <a:t> of </a:t>
            </a:r>
            <a:r>
              <a:rPr lang="tr-TR" dirty="0" err="1" smtClean="0">
                <a:latin typeface="Arial" panose="020B0604020202020204" pitchFamily="34" charset="0"/>
              </a:rPr>
              <a:t>the</a:t>
            </a:r>
            <a:r>
              <a:rPr lang="tr-TR" dirty="0" smtClean="0">
                <a:latin typeface="Arial" panose="020B0604020202020204" pitchFamily="34" charset="0"/>
              </a:rPr>
              <a:t> main </a:t>
            </a:r>
            <a:r>
              <a:rPr lang="tr-TR" dirty="0" err="1" smtClean="0">
                <a:latin typeface="Arial" panose="020B0604020202020204" pitchFamily="34" charset="0"/>
              </a:rPr>
              <a:t>ideas</a:t>
            </a:r>
            <a:r>
              <a:rPr lang="tr-TR" dirty="0" smtClean="0">
                <a:latin typeface="Arial" panose="020B0604020202020204" pitchFamily="34" charset="0"/>
              </a:rPr>
              <a:t>, </a:t>
            </a:r>
            <a:r>
              <a:rPr lang="tr-TR" dirty="0" err="1" smtClean="0">
                <a:latin typeface="Arial" panose="020B0604020202020204" pitchFamily="34" charset="0"/>
              </a:rPr>
              <a:t>while</a:t>
            </a:r>
            <a:r>
              <a:rPr lang="tr-TR" dirty="0" smtClean="0">
                <a:latin typeface="Arial" panose="020B0604020202020204" pitchFamily="34" charset="0"/>
              </a:rPr>
              <a:t> </a:t>
            </a:r>
            <a:r>
              <a:rPr lang="tr-TR" dirty="0" err="1" smtClean="0">
                <a:latin typeface="Arial" panose="020B0604020202020204" pitchFamily="34" charset="0"/>
              </a:rPr>
              <a:t>restating</a:t>
            </a:r>
            <a:r>
              <a:rPr lang="tr-TR" dirty="0" smtClean="0">
                <a:latin typeface="Arial" panose="020B0604020202020204" pitchFamily="34" charset="0"/>
              </a:rPr>
              <a:t> </a:t>
            </a:r>
            <a:r>
              <a:rPr lang="tr-TR" dirty="0" smtClean="0">
                <a:latin typeface="Arial" panose="020B0604020202020204" pitchFamily="34" charset="0"/>
              </a:rPr>
              <a:t> </a:t>
            </a:r>
            <a:r>
              <a:rPr lang="tr-TR" dirty="0" err="1" smtClean="0">
                <a:latin typeface="Arial" panose="020B0604020202020204" pitchFamily="34" charset="0"/>
              </a:rPr>
              <a:t>the</a:t>
            </a:r>
            <a:r>
              <a:rPr lang="tr-TR" dirty="0" smtClean="0">
                <a:latin typeface="Arial" panose="020B0604020202020204" pitchFamily="34" charset="0"/>
              </a:rPr>
              <a:t> </a:t>
            </a:r>
            <a:r>
              <a:rPr lang="tr-TR" dirty="0" err="1" smtClean="0">
                <a:latin typeface="Arial" panose="020B0604020202020204" pitchFamily="34" charset="0"/>
              </a:rPr>
              <a:t>thesis</a:t>
            </a:r>
            <a:r>
              <a:rPr lang="tr-TR" dirty="0" smtClean="0">
                <a:latin typeface="Arial" panose="020B0604020202020204" pitchFamily="34" charset="0"/>
              </a:rPr>
              <a:t>.</a:t>
            </a:r>
            <a:endParaRPr lang="tr-TR" dirty="0"/>
          </a:p>
        </p:txBody>
      </p:sp>
      <p:sp>
        <p:nvSpPr>
          <p:cNvPr id="15" name="Dikdörtgen 14"/>
          <p:cNvSpPr/>
          <p:nvPr/>
        </p:nvSpPr>
        <p:spPr>
          <a:xfrm>
            <a:off x="893308" y="4213041"/>
            <a:ext cx="7344816" cy="646331"/>
          </a:xfrm>
          <a:prstGeom prst="rect">
            <a:avLst/>
          </a:prstGeom>
        </p:spPr>
        <p:txBody>
          <a:bodyPr wrap="square">
            <a:spAutoFit/>
          </a:bodyPr>
          <a:lstStyle/>
          <a:p>
            <a:r>
              <a:rPr lang="tr-TR" i="1" dirty="0" err="1" smtClean="0">
                <a:latin typeface="Arial" panose="020B0604020202020204" pitchFamily="34" charset="0"/>
              </a:rPr>
              <a:t>Recommendation</a:t>
            </a:r>
            <a:r>
              <a:rPr lang="tr-TR" i="1" dirty="0" smtClean="0">
                <a:latin typeface="Arial" panose="020B0604020202020204" pitchFamily="34" charset="0"/>
              </a:rPr>
              <a:t>: </a:t>
            </a:r>
            <a:r>
              <a:rPr lang="tr-TR" dirty="0" err="1" smtClean="0">
                <a:latin typeface="Arial" panose="020B0604020202020204" pitchFamily="34" charset="0"/>
              </a:rPr>
              <a:t>To</a:t>
            </a:r>
            <a:r>
              <a:rPr lang="tr-TR" dirty="0" smtClean="0">
                <a:latin typeface="Arial" panose="020B0604020202020204" pitchFamily="34" charset="0"/>
              </a:rPr>
              <a:t> </a:t>
            </a:r>
            <a:r>
              <a:rPr lang="tr-TR" dirty="0" err="1" smtClean="0">
                <a:latin typeface="Arial" panose="020B0604020202020204" pitchFamily="34" charset="0"/>
              </a:rPr>
              <a:t>tell</a:t>
            </a:r>
            <a:r>
              <a:rPr lang="tr-TR" dirty="0" smtClean="0">
                <a:latin typeface="Arial" panose="020B0604020202020204" pitchFamily="34" charset="0"/>
              </a:rPr>
              <a:t> </a:t>
            </a:r>
            <a:r>
              <a:rPr lang="tr-TR" dirty="0" err="1" smtClean="0">
                <a:latin typeface="Arial" panose="020B0604020202020204" pitchFamily="34" charset="0"/>
              </a:rPr>
              <a:t>the</a:t>
            </a:r>
            <a:r>
              <a:rPr lang="tr-TR" dirty="0" smtClean="0">
                <a:latin typeface="Arial" panose="020B0604020202020204" pitchFamily="34" charset="0"/>
              </a:rPr>
              <a:t> </a:t>
            </a:r>
            <a:r>
              <a:rPr lang="tr-TR" dirty="0" err="1" smtClean="0">
                <a:latin typeface="Arial" panose="020B0604020202020204" pitchFamily="34" charset="0"/>
              </a:rPr>
              <a:t>reader</a:t>
            </a:r>
            <a:r>
              <a:rPr lang="tr-TR" dirty="0" smtClean="0">
                <a:latin typeface="Arial" panose="020B0604020202020204" pitchFamily="34" charset="0"/>
              </a:rPr>
              <a:t> </a:t>
            </a:r>
            <a:r>
              <a:rPr lang="tr-TR" dirty="0" err="1" smtClean="0">
                <a:latin typeface="Arial" panose="020B0604020202020204" pitchFamily="34" charset="0"/>
              </a:rPr>
              <a:t>what</a:t>
            </a:r>
            <a:r>
              <a:rPr lang="tr-TR" dirty="0" smtClean="0">
                <a:latin typeface="Arial" panose="020B0604020202020204" pitchFamily="34" charset="0"/>
              </a:rPr>
              <a:t> </a:t>
            </a:r>
            <a:r>
              <a:rPr lang="tr-TR" dirty="0" err="1" smtClean="0">
                <a:latin typeface="Arial" panose="020B0604020202020204" pitchFamily="34" charset="0"/>
              </a:rPr>
              <a:t>the</a:t>
            </a:r>
            <a:r>
              <a:rPr lang="tr-TR" dirty="0" smtClean="0">
                <a:latin typeface="Arial" panose="020B0604020202020204" pitchFamily="34" charset="0"/>
              </a:rPr>
              <a:t> </a:t>
            </a:r>
            <a:r>
              <a:rPr lang="tr-TR" dirty="0" err="1" smtClean="0">
                <a:latin typeface="Arial" panose="020B0604020202020204" pitchFamily="34" charset="0"/>
              </a:rPr>
              <a:t>writer</a:t>
            </a:r>
            <a:r>
              <a:rPr lang="tr-TR" dirty="0" smtClean="0">
                <a:latin typeface="Arial" panose="020B0604020202020204" pitchFamily="34" charset="0"/>
              </a:rPr>
              <a:t> </a:t>
            </a:r>
            <a:r>
              <a:rPr lang="tr-TR" dirty="0" err="1" smtClean="0">
                <a:latin typeface="Arial" panose="020B0604020202020204" pitchFamily="34" charset="0"/>
              </a:rPr>
              <a:t>believes</a:t>
            </a:r>
            <a:r>
              <a:rPr lang="tr-TR" dirty="0" smtClean="0">
                <a:latin typeface="Arial" panose="020B0604020202020204" pitchFamily="34" charset="0"/>
              </a:rPr>
              <a:t> is </a:t>
            </a:r>
            <a:r>
              <a:rPr lang="tr-TR" dirty="0" err="1" smtClean="0">
                <a:latin typeface="Arial" panose="020B0604020202020204" pitchFamily="34" charset="0"/>
              </a:rPr>
              <a:t>the</a:t>
            </a:r>
            <a:r>
              <a:rPr lang="tr-TR" dirty="0" smtClean="0">
                <a:latin typeface="Arial" panose="020B0604020202020204" pitchFamily="34" charset="0"/>
              </a:rPr>
              <a:t> </a:t>
            </a:r>
            <a:r>
              <a:rPr lang="tr-TR" dirty="0" err="1" smtClean="0">
                <a:latin typeface="Arial" panose="020B0604020202020204" pitchFamily="34" charset="0"/>
              </a:rPr>
              <a:t>best</a:t>
            </a:r>
            <a:r>
              <a:rPr lang="tr-TR" dirty="0" smtClean="0">
                <a:latin typeface="Arial" panose="020B0604020202020204" pitchFamily="34" charset="0"/>
              </a:rPr>
              <a:t> </a:t>
            </a:r>
            <a:r>
              <a:rPr lang="tr-TR" dirty="0" err="1" smtClean="0">
                <a:latin typeface="Arial" panose="020B0604020202020204" pitchFamily="34" charset="0"/>
              </a:rPr>
              <a:t>action</a:t>
            </a:r>
            <a:r>
              <a:rPr lang="tr-TR" dirty="0" smtClean="0">
                <a:latin typeface="Arial" panose="020B0604020202020204" pitchFamily="34" charset="0"/>
              </a:rPr>
              <a:t> </a:t>
            </a:r>
            <a:r>
              <a:rPr lang="tr-TR" dirty="0" err="1" smtClean="0">
                <a:latin typeface="Arial" panose="020B0604020202020204" pitchFamily="34" charset="0"/>
              </a:rPr>
              <a:t>to</a:t>
            </a:r>
            <a:r>
              <a:rPr lang="tr-TR" dirty="0" smtClean="0">
                <a:latin typeface="Arial" panose="020B0604020202020204" pitchFamily="34" charset="0"/>
              </a:rPr>
              <a:t> </a:t>
            </a:r>
            <a:r>
              <a:rPr lang="tr-TR" dirty="0" err="1" smtClean="0">
                <a:latin typeface="Arial" panose="020B0604020202020204" pitchFamily="34" charset="0"/>
              </a:rPr>
              <a:t>take</a:t>
            </a:r>
            <a:r>
              <a:rPr lang="tr-TR" dirty="0" smtClean="0">
                <a:latin typeface="Arial" panose="020B0604020202020204" pitchFamily="34" charset="0"/>
              </a:rPr>
              <a:t> </a:t>
            </a:r>
            <a:r>
              <a:rPr lang="tr-TR" dirty="0" err="1" smtClean="0">
                <a:latin typeface="Arial" panose="020B0604020202020204" pitchFamily="34" charset="0"/>
              </a:rPr>
              <a:t>considerinf</a:t>
            </a:r>
            <a:r>
              <a:rPr lang="tr-TR" dirty="0" smtClean="0">
                <a:latin typeface="Arial" panose="020B0604020202020204" pitchFamily="34" charset="0"/>
              </a:rPr>
              <a:t> </a:t>
            </a:r>
            <a:r>
              <a:rPr lang="tr-TR" dirty="0" err="1" smtClean="0">
                <a:latin typeface="Arial" panose="020B0604020202020204" pitchFamily="34" charset="0"/>
              </a:rPr>
              <a:t>the</a:t>
            </a:r>
            <a:r>
              <a:rPr lang="tr-TR" dirty="0" smtClean="0">
                <a:latin typeface="Arial" panose="020B0604020202020204" pitchFamily="34" charset="0"/>
              </a:rPr>
              <a:t> </a:t>
            </a:r>
            <a:r>
              <a:rPr lang="tr-TR" dirty="0" err="1" smtClean="0">
                <a:latin typeface="Arial" panose="020B0604020202020204" pitchFamily="34" charset="0"/>
              </a:rPr>
              <a:t>evidence</a:t>
            </a:r>
            <a:r>
              <a:rPr lang="tr-TR" dirty="0" smtClean="0">
                <a:latin typeface="Arial" panose="020B0604020202020204" pitchFamily="34" charset="0"/>
              </a:rPr>
              <a:t> in </a:t>
            </a:r>
            <a:r>
              <a:rPr lang="tr-TR" dirty="0" err="1" smtClean="0">
                <a:latin typeface="Arial" panose="020B0604020202020204" pitchFamily="34" charset="0"/>
              </a:rPr>
              <a:t>the</a:t>
            </a:r>
            <a:r>
              <a:rPr lang="tr-TR" dirty="0" smtClean="0">
                <a:latin typeface="Arial" panose="020B0604020202020204" pitchFamily="34" charset="0"/>
              </a:rPr>
              <a:t> </a:t>
            </a:r>
            <a:r>
              <a:rPr lang="tr-TR" dirty="0" err="1" smtClean="0">
                <a:latin typeface="Arial" panose="020B0604020202020204" pitchFamily="34" charset="0"/>
              </a:rPr>
              <a:t>essay</a:t>
            </a:r>
            <a:r>
              <a:rPr lang="tr-TR" dirty="0" smtClean="0">
                <a:latin typeface="Arial" panose="020B0604020202020204" pitchFamily="34" charset="0"/>
              </a:rPr>
              <a:t>.</a:t>
            </a:r>
            <a:endParaRPr lang="tr-TR" dirty="0"/>
          </a:p>
        </p:txBody>
      </p:sp>
    </p:spTree>
    <p:extLst>
      <p:ext uri="{BB962C8B-B14F-4D97-AF65-F5344CB8AC3E}">
        <p14:creationId xmlns:p14="http://schemas.microsoft.com/office/powerpoint/2010/main" val="389371695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Dikdörtgen 2"/>
          <p:cNvSpPr/>
          <p:nvPr/>
        </p:nvSpPr>
        <p:spPr>
          <a:xfrm>
            <a:off x="611560" y="908720"/>
            <a:ext cx="3168352" cy="461665"/>
          </a:xfrm>
          <a:prstGeom prst="rect">
            <a:avLst/>
          </a:prstGeom>
        </p:spPr>
        <p:txBody>
          <a:bodyPr wrap="square">
            <a:spAutoFit/>
          </a:bodyPr>
          <a:lstStyle/>
          <a:p>
            <a:r>
              <a:rPr lang="tr-TR" sz="2400" b="1" dirty="0" err="1" smtClean="0">
                <a:solidFill>
                  <a:srgbClr val="FF0000"/>
                </a:solidFill>
              </a:rPr>
              <a:t>Important</a:t>
            </a:r>
            <a:r>
              <a:rPr lang="tr-TR" sz="2400" b="1" dirty="0" smtClean="0">
                <a:solidFill>
                  <a:srgbClr val="FF0000"/>
                </a:solidFill>
              </a:rPr>
              <a:t> </a:t>
            </a:r>
            <a:r>
              <a:rPr lang="tr-TR" sz="2400" b="1" dirty="0" err="1" smtClean="0">
                <a:solidFill>
                  <a:srgbClr val="FF0000"/>
                </a:solidFill>
              </a:rPr>
              <a:t>Points</a:t>
            </a:r>
            <a:r>
              <a:rPr lang="tr-TR" sz="2400" b="1" dirty="0" smtClean="0">
                <a:solidFill>
                  <a:srgbClr val="FF0000"/>
                </a:solidFill>
              </a:rPr>
              <a:t>:</a:t>
            </a:r>
            <a:endParaRPr lang="tr-TR" sz="2400" b="1" dirty="0">
              <a:solidFill>
                <a:srgbClr val="FF0000"/>
              </a:solidFill>
            </a:endParaRPr>
          </a:p>
        </p:txBody>
      </p:sp>
      <p:sp>
        <p:nvSpPr>
          <p:cNvPr id="4" name="Dikdörtgen 3"/>
          <p:cNvSpPr/>
          <p:nvPr/>
        </p:nvSpPr>
        <p:spPr>
          <a:xfrm>
            <a:off x="971600" y="1700808"/>
            <a:ext cx="5112568" cy="369332"/>
          </a:xfrm>
          <a:prstGeom prst="rect">
            <a:avLst/>
          </a:prstGeom>
        </p:spPr>
        <p:txBody>
          <a:bodyPr wrap="square">
            <a:spAutoFit/>
          </a:bodyPr>
          <a:lstStyle/>
          <a:p>
            <a:r>
              <a:rPr lang="tr-TR" dirty="0" smtClean="0">
                <a:latin typeface="Arial" panose="020B0604020202020204" pitchFamily="34" charset="0"/>
              </a:rPr>
              <a:t>1. </a:t>
            </a:r>
            <a:r>
              <a:rPr lang="tr-TR" dirty="0" err="1" smtClean="0">
                <a:latin typeface="Arial" panose="020B0604020202020204" pitchFamily="34" charset="0"/>
              </a:rPr>
              <a:t>Paraphrase</a:t>
            </a:r>
            <a:r>
              <a:rPr lang="tr-TR" dirty="0" smtClean="0">
                <a:latin typeface="Arial" panose="020B0604020202020204" pitchFamily="34" charset="0"/>
              </a:rPr>
              <a:t> </a:t>
            </a:r>
            <a:r>
              <a:rPr lang="tr-TR" dirty="0" err="1" smtClean="0">
                <a:latin typeface="Arial" panose="020B0604020202020204" pitchFamily="34" charset="0"/>
              </a:rPr>
              <a:t>the</a:t>
            </a:r>
            <a:r>
              <a:rPr lang="tr-TR" dirty="0" smtClean="0">
                <a:latin typeface="Arial" panose="020B0604020202020204" pitchFamily="34" charset="0"/>
              </a:rPr>
              <a:t> </a:t>
            </a:r>
            <a:r>
              <a:rPr lang="tr-TR" dirty="0" err="1" smtClean="0">
                <a:latin typeface="Arial" panose="020B0604020202020204" pitchFamily="34" charset="0"/>
              </a:rPr>
              <a:t>question</a:t>
            </a:r>
            <a:endParaRPr lang="tr-TR" dirty="0"/>
          </a:p>
        </p:txBody>
      </p:sp>
      <p:sp>
        <p:nvSpPr>
          <p:cNvPr id="2" name="Dikdörtgen 1"/>
          <p:cNvSpPr/>
          <p:nvPr/>
        </p:nvSpPr>
        <p:spPr>
          <a:xfrm>
            <a:off x="1187624" y="2276872"/>
            <a:ext cx="7344816" cy="646331"/>
          </a:xfrm>
          <a:prstGeom prst="rect">
            <a:avLst/>
          </a:prstGeom>
        </p:spPr>
        <p:txBody>
          <a:bodyPr wrap="square">
            <a:spAutoFit/>
          </a:bodyPr>
          <a:lstStyle/>
          <a:p>
            <a:r>
              <a:rPr lang="tr-TR" dirty="0" smtClean="0"/>
              <a:t> </a:t>
            </a:r>
            <a:r>
              <a:rPr lang="tr-TR" dirty="0" err="1" smtClean="0"/>
              <a:t>Paraphrase</a:t>
            </a:r>
            <a:r>
              <a:rPr lang="tr-TR" dirty="0" smtClean="0"/>
              <a:t>: A</a:t>
            </a:r>
            <a:r>
              <a:rPr lang="en-US" dirty="0" smtClean="0"/>
              <a:t> </a:t>
            </a:r>
            <a:r>
              <a:rPr lang="en-US" dirty="0"/>
              <a:t>restatement of a text, passage, or work giving the meaning in another </a:t>
            </a:r>
            <a:r>
              <a:rPr lang="en-US" dirty="0" smtClean="0"/>
              <a:t>form</a:t>
            </a:r>
            <a:r>
              <a:rPr lang="tr-TR" dirty="0" smtClean="0"/>
              <a:t>.</a:t>
            </a:r>
            <a:endParaRPr lang="en-US" dirty="0"/>
          </a:p>
        </p:txBody>
      </p:sp>
      <p:sp>
        <p:nvSpPr>
          <p:cNvPr id="6" name="Dikdörtgen 5"/>
          <p:cNvSpPr/>
          <p:nvPr/>
        </p:nvSpPr>
        <p:spPr>
          <a:xfrm>
            <a:off x="1153631" y="3284984"/>
            <a:ext cx="7344816" cy="369332"/>
          </a:xfrm>
          <a:prstGeom prst="rect">
            <a:avLst/>
          </a:prstGeom>
        </p:spPr>
        <p:txBody>
          <a:bodyPr wrap="square">
            <a:spAutoFit/>
          </a:bodyPr>
          <a:lstStyle/>
          <a:p>
            <a:r>
              <a:rPr lang="tr-TR" dirty="0" smtClean="0"/>
              <a:t> </a:t>
            </a:r>
            <a:r>
              <a:rPr lang="tr-TR" dirty="0" err="1" smtClean="0"/>
              <a:t>There</a:t>
            </a:r>
            <a:r>
              <a:rPr lang="tr-TR" dirty="0" smtClean="0"/>
              <a:t> </a:t>
            </a:r>
            <a:r>
              <a:rPr lang="tr-TR" dirty="0" err="1" smtClean="0"/>
              <a:t>are</a:t>
            </a:r>
            <a:r>
              <a:rPr lang="tr-TR" dirty="0" smtClean="0"/>
              <a:t> </a:t>
            </a:r>
            <a:r>
              <a:rPr lang="tr-TR" dirty="0" err="1" smtClean="0"/>
              <a:t>several</a:t>
            </a:r>
            <a:r>
              <a:rPr lang="tr-TR" dirty="0" smtClean="0"/>
              <a:t> </a:t>
            </a:r>
            <a:r>
              <a:rPr lang="tr-TR" dirty="0" err="1" smtClean="0"/>
              <a:t>methods</a:t>
            </a:r>
            <a:r>
              <a:rPr lang="tr-TR" dirty="0" smtClean="0"/>
              <a:t> </a:t>
            </a:r>
            <a:r>
              <a:rPr lang="tr-TR" dirty="0" err="1" smtClean="0"/>
              <a:t>for</a:t>
            </a:r>
            <a:r>
              <a:rPr lang="tr-TR" dirty="0" smtClean="0"/>
              <a:t> </a:t>
            </a:r>
            <a:r>
              <a:rPr lang="tr-TR" dirty="0" err="1" smtClean="0"/>
              <a:t>paraphrasing</a:t>
            </a:r>
            <a:r>
              <a:rPr lang="tr-TR" dirty="0" smtClean="0"/>
              <a:t> a </a:t>
            </a:r>
            <a:r>
              <a:rPr lang="tr-TR" dirty="0" err="1" smtClean="0"/>
              <a:t>sentence</a:t>
            </a:r>
            <a:r>
              <a:rPr lang="tr-TR" dirty="0" smtClean="0"/>
              <a:t>. </a:t>
            </a:r>
            <a:endParaRPr lang="en-US" dirty="0"/>
          </a:p>
        </p:txBody>
      </p:sp>
    </p:spTree>
    <p:extLst>
      <p:ext uri="{BB962C8B-B14F-4D97-AF65-F5344CB8AC3E}">
        <p14:creationId xmlns:p14="http://schemas.microsoft.com/office/powerpoint/2010/main" val="36610510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33475" y="529630"/>
            <a:ext cx="1567801" cy="400110"/>
          </a:xfrm>
          <a:prstGeom prst="rect">
            <a:avLst/>
          </a:prstGeom>
        </p:spPr>
        <p:txBody>
          <a:bodyPr wrap="none">
            <a:spAutoFit/>
          </a:bodyPr>
          <a:lstStyle/>
          <a:p>
            <a:r>
              <a:rPr lang="tr-TR" sz="2000" b="1" dirty="0">
                <a:solidFill>
                  <a:srgbClr val="FF0000"/>
                </a:solidFill>
              </a:rPr>
              <a:t>Paraphrasing</a:t>
            </a:r>
          </a:p>
        </p:txBody>
      </p:sp>
      <p:sp>
        <p:nvSpPr>
          <p:cNvPr id="3" name="Rectangle 2"/>
          <p:cNvSpPr/>
          <p:nvPr/>
        </p:nvSpPr>
        <p:spPr>
          <a:xfrm>
            <a:off x="899592" y="1217938"/>
            <a:ext cx="7992888" cy="369332"/>
          </a:xfrm>
          <a:prstGeom prst="rect">
            <a:avLst/>
          </a:prstGeom>
        </p:spPr>
        <p:txBody>
          <a:bodyPr wrap="square">
            <a:spAutoFit/>
          </a:bodyPr>
          <a:lstStyle/>
          <a:p>
            <a:r>
              <a:rPr lang="tr-TR" b="1" dirty="0" err="1"/>
              <a:t>Method</a:t>
            </a:r>
            <a:r>
              <a:rPr lang="tr-TR" b="1" dirty="0"/>
              <a:t> </a:t>
            </a:r>
            <a:r>
              <a:rPr lang="tr-TR" b="1" dirty="0" smtClean="0"/>
              <a:t>1</a:t>
            </a:r>
            <a:r>
              <a:rPr lang="tr-TR" b="1" dirty="0"/>
              <a:t>: Using </a:t>
            </a:r>
            <a:r>
              <a:rPr lang="tr-TR" b="1" dirty="0" err="1" smtClean="0"/>
              <a:t>Synonyms</a:t>
            </a:r>
            <a:endParaRPr lang="tr-TR" dirty="0"/>
          </a:p>
        </p:txBody>
      </p:sp>
      <p:sp>
        <p:nvSpPr>
          <p:cNvPr id="4" name="Rectangle 3"/>
          <p:cNvSpPr/>
          <p:nvPr/>
        </p:nvSpPr>
        <p:spPr>
          <a:xfrm>
            <a:off x="1113835" y="3092073"/>
            <a:ext cx="1396985" cy="369332"/>
          </a:xfrm>
          <a:prstGeom prst="rect">
            <a:avLst/>
          </a:prstGeom>
        </p:spPr>
        <p:txBody>
          <a:bodyPr wrap="none">
            <a:spAutoFit/>
          </a:bodyPr>
          <a:lstStyle/>
          <a:p>
            <a:r>
              <a:rPr lang="tr-TR" i="1" dirty="0" err="1" smtClean="0"/>
              <a:t>For</a:t>
            </a:r>
            <a:r>
              <a:rPr lang="tr-TR" i="1" dirty="0" smtClean="0"/>
              <a:t> </a:t>
            </a:r>
            <a:r>
              <a:rPr lang="tr-TR" i="1" dirty="0" err="1" smtClean="0"/>
              <a:t>example</a:t>
            </a:r>
            <a:r>
              <a:rPr lang="tr-TR" i="1" dirty="0" smtClean="0"/>
              <a:t>:</a:t>
            </a:r>
            <a:endParaRPr lang="tr-TR" i="1" dirty="0"/>
          </a:p>
        </p:txBody>
      </p:sp>
      <p:sp>
        <p:nvSpPr>
          <p:cNvPr id="5" name="Rectangle 4"/>
          <p:cNvSpPr/>
          <p:nvPr/>
        </p:nvSpPr>
        <p:spPr>
          <a:xfrm>
            <a:off x="1113835" y="3579310"/>
            <a:ext cx="1546577" cy="369332"/>
          </a:xfrm>
          <a:prstGeom prst="rect">
            <a:avLst/>
          </a:prstGeom>
        </p:spPr>
        <p:txBody>
          <a:bodyPr wrap="none">
            <a:spAutoFit/>
          </a:bodyPr>
          <a:lstStyle/>
          <a:p>
            <a:r>
              <a:rPr lang="tr-TR" dirty="0" smtClean="0"/>
              <a:t>Car </a:t>
            </a:r>
            <a:r>
              <a:rPr lang="tr-TR" dirty="0" smtClean="0">
                <a:sym typeface="Wingdings" panose="05000000000000000000" pitchFamily="2" charset="2"/>
              </a:rPr>
              <a:t></a:t>
            </a:r>
            <a:r>
              <a:rPr lang="tr-TR" dirty="0" smtClean="0"/>
              <a:t> </a:t>
            </a:r>
            <a:r>
              <a:rPr lang="tr-TR" dirty="0" err="1" smtClean="0"/>
              <a:t>vehicle</a:t>
            </a:r>
            <a:r>
              <a:rPr lang="tr-TR" dirty="0" smtClean="0"/>
              <a:t>.</a:t>
            </a:r>
            <a:endParaRPr lang="tr-TR" dirty="0"/>
          </a:p>
        </p:txBody>
      </p:sp>
      <p:sp>
        <p:nvSpPr>
          <p:cNvPr id="6" name="Rectangle 5"/>
          <p:cNvSpPr/>
          <p:nvPr/>
        </p:nvSpPr>
        <p:spPr>
          <a:xfrm>
            <a:off x="1095078" y="4532592"/>
            <a:ext cx="4181786" cy="369332"/>
          </a:xfrm>
          <a:prstGeom prst="rect">
            <a:avLst/>
          </a:prstGeom>
        </p:spPr>
        <p:txBody>
          <a:bodyPr wrap="none">
            <a:spAutoFit/>
          </a:bodyPr>
          <a:lstStyle/>
          <a:p>
            <a:r>
              <a:rPr lang="tr-TR" dirty="0" err="1" smtClean="0"/>
              <a:t>Teenagers</a:t>
            </a:r>
            <a:r>
              <a:rPr lang="tr-TR" dirty="0" smtClean="0"/>
              <a:t> </a:t>
            </a:r>
            <a:r>
              <a:rPr lang="tr-TR" dirty="0" smtClean="0">
                <a:sym typeface="Wingdings" panose="05000000000000000000" pitchFamily="2" charset="2"/>
              </a:rPr>
              <a:t> </a:t>
            </a:r>
            <a:r>
              <a:rPr lang="tr-TR" dirty="0" err="1" smtClean="0">
                <a:sym typeface="Wingdings" panose="05000000000000000000" pitchFamily="2" charset="2"/>
              </a:rPr>
              <a:t>young</a:t>
            </a:r>
            <a:r>
              <a:rPr lang="tr-TR" dirty="0" smtClean="0">
                <a:sym typeface="Wingdings" panose="05000000000000000000" pitchFamily="2" charset="2"/>
              </a:rPr>
              <a:t> </a:t>
            </a:r>
            <a:r>
              <a:rPr lang="tr-TR" dirty="0" err="1" smtClean="0">
                <a:sym typeface="Wingdings" panose="05000000000000000000" pitchFamily="2" charset="2"/>
              </a:rPr>
              <a:t>people</a:t>
            </a:r>
            <a:r>
              <a:rPr lang="tr-TR" dirty="0" smtClean="0">
                <a:sym typeface="Wingdings" panose="05000000000000000000" pitchFamily="2" charset="2"/>
              </a:rPr>
              <a:t>  </a:t>
            </a:r>
            <a:r>
              <a:rPr lang="tr-TR" dirty="0" err="1" smtClean="0">
                <a:sym typeface="Wingdings" panose="05000000000000000000" pitchFamily="2" charset="2"/>
              </a:rPr>
              <a:t>adolescents</a:t>
            </a:r>
            <a:endParaRPr lang="tr-TR" dirty="0"/>
          </a:p>
        </p:txBody>
      </p:sp>
      <p:sp>
        <p:nvSpPr>
          <p:cNvPr id="9" name="Dikdörtgen 8"/>
          <p:cNvSpPr/>
          <p:nvPr/>
        </p:nvSpPr>
        <p:spPr>
          <a:xfrm>
            <a:off x="2483768" y="5301208"/>
            <a:ext cx="6766446" cy="369332"/>
          </a:xfrm>
          <a:prstGeom prst="rect">
            <a:avLst/>
          </a:prstGeom>
        </p:spPr>
        <p:txBody>
          <a:bodyPr wrap="square">
            <a:spAutoFit/>
          </a:bodyPr>
          <a:lstStyle/>
          <a:p>
            <a:r>
              <a:rPr lang="tr-TR" dirty="0" smtClean="0"/>
              <a:t>Source</a:t>
            </a:r>
            <a:r>
              <a:rPr lang="tr-TR" dirty="0" smtClean="0"/>
              <a:t>: IELTS </a:t>
            </a:r>
            <a:r>
              <a:rPr lang="tr-TR" dirty="0" err="1" smtClean="0"/>
              <a:t>Writing</a:t>
            </a:r>
            <a:r>
              <a:rPr lang="tr-TR" dirty="0" smtClean="0"/>
              <a:t>, «How </a:t>
            </a:r>
            <a:r>
              <a:rPr lang="tr-TR" dirty="0" err="1" smtClean="0"/>
              <a:t>to</a:t>
            </a:r>
            <a:r>
              <a:rPr lang="tr-TR" dirty="0" smtClean="0"/>
              <a:t> </a:t>
            </a:r>
            <a:r>
              <a:rPr lang="tr-TR" dirty="0" err="1" smtClean="0"/>
              <a:t>Paraphrase</a:t>
            </a:r>
            <a:r>
              <a:rPr lang="tr-TR" dirty="0" smtClean="0"/>
              <a:t> </a:t>
            </a:r>
            <a:r>
              <a:rPr lang="tr-TR" dirty="0" err="1" smtClean="0"/>
              <a:t>Sentences</a:t>
            </a:r>
            <a:r>
              <a:rPr lang="tr-TR" dirty="0" smtClean="0"/>
              <a:t>», IELTS  </a:t>
            </a:r>
            <a:r>
              <a:rPr lang="tr-TR" dirty="0" err="1" smtClean="0"/>
              <a:t>Journal</a:t>
            </a:r>
            <a:r>
              <a:rPr lang="tr-TR" dirty="0" smtClean="0"/>
              <a:t>.</a:t>
            </a:r>
            <a:endParaRPr lang="en-US" dirty="0"/>
          </a:p>
        </p:txBody>
      </p:sp>
      <p:sp>
        <p:nvSpPr>
          <p:cNvPr id="10" name="Dikdörtgen 9"/>
          <p:cNvSpPr/>
          <p:nvPr/>
        </p:nvSpPr>
        <p:spPr>
          <a:xfrm>
            <a:off x="800708" y="1739507"/>
            <a:ext cx="8190656" cy="1200329"/>
          </a:xfrm>
          <a:prstGeom prst="rect">
            <a:avLst/>
          </a:prstGeom>
        </p:spPr>
        <p:txBody>
          <a:bodyPr wrap="square">
            <a:spAutoFit/>
          </a:bodyPr>
          <a:lstStyle/>
          <a:p>
            <a:r>
              <a:rPr lang="tr-TR" dirty="0" err="1"/>
              <a:t>Synonyms</a:t>
            </a:r>
            <a:r>
              <a:rPr lang="tr-TR" dirty="0"/>
              <a:t> </a:t>
            </a:r>
            <a:r>
              <a:rPr lang="tr-TR" dirty="0" err="1"/>
              <a:t>are</a:t>
            </a:r>
            <a:r>
              <a:rPr lang="tr-TR" dirty="0"/>
              <a:t> </a:t>
            </a:r>
            <a:r>
              <a:rPr lang="tr-TR" dirty="0" err="1"/>
              <a:t>different</a:t>
            </a:r>
            <a:r>
              <a:rPr lang="tr-TR" dirty="0"/>
              <a:t> </a:t>
            </a:r>
            <a:r>
              <a:rPr lang="tr-TR" dirty="0" err="1"/>
              <a:t>words</a:t>
            </a:r>
            <a:r>
              <a:rPr lang="tr-TR" dirty="0"/>
              <a:t> </a:t>
            </a:r>
            <a:r>
              <a:rPr lang="tr-TR" dirty="0" err="1"/>
              <a:t>that</a:t>
            </a:r>
            <a:r>
              <a:rPr lang="tr-TR" dirty="0"/>
              <a:t> </a:t>
            </a:r>
            <a:r>
              <a:rPr lang="tr-TR" dirty="0" err="1"/>
              <a:t>have</a:t>
            </a:r>
            <a:r>
              <a:rPr lang="tr-TR" dirty="0"/>
              <a:t> </a:t>
            </a:r>
            <a:r>
              <a:rPr lang="tr-TR" dirty="0" err="1"/>
              <a:t>the</a:t>
            </a:r>
            <a:r>
              <a:rPr lang="tr-TR" dirty="0"/>
              <a:t> </a:t>
            </a:r>
            <a:r>
              <a:rPr lang="tr-TR" dirty="0" err="1"/>
              <a:t>same</a:t>
            </a:r>
            <a:r>
              <a:rPr lang="tr-TR" dirty="0"/>
              <a:t> </a:t>
            </a:r>
            <a:r>
              <a:rPr lang="tr-TR" dirty="0" err="1"/>
              <a:t>meaning</a:t>
            </a:r>
            <a:r>
              <a:rPr lang="tr-TR" dirty="0"/>
              <a:t>. </a:t>
            </a:r>
            <a:endParaRPr lang="tr-TR" dirty="0" smtClean="0"/>
          </a:p>
          <a:p>
            <a:r>
              <a:rPr lang="tr-TR" dirty="0" err="1" smtClean="0"/>
              <a:t>For</a:t>
            </a:r>
            <a:r>
              <a:rPr lang="tr-TR" dirty="0" smtClean="0"/>
              <a:t> </a:t>
            </a:r>
            <a:r>
              <a:rPr lang="tr-TR" dirty="0" err="1"/>
              <a:t>example</a:t>
            </a:r>
            <a:r>
              <a:rPr lang="tr-TR" dirty="0"/>
              <a:t>, ‘</a:t>
            </a:r>
            <a:r>
              <a:rPr lang="tr-TR" dirty="0" err="1"/>
              <a:t>humans</a:t>
            </a:r>
            <a:r>
              <a:rPr lang="tr-TR" dirty="0"/>
              <a:t>’ is a </a:t>
            </a:r>
            <a:r>
              <a:rPr lang="tr-TR" dirty="0" err="1"/>
              <a:t>synonym</a:t>
            </a:r>
            <a:r>
              <a:rPr lang="tr-TR" dirty="0"/>
              <a:t> of ‘</a:t>
            </a:r>
            <a:r>
              <a:rPr lang="tr-TR" dirty="0" err="1"/>
              <a:t>people</a:t>
            </a:r>
            <a:r>
              <a:rPr lang="tr-TR" dirty="0"/>
              <a:t>’ </a:t>
            </a:r>
            <a:r>
              <a:rPr lang="tr-TR" dirty="0" err="1"/>
              <a:t>and</a:t>
            </a:r>
            <a:r>
              <a:rPr lang="tr-TR" dirty="0"/>
              <a:t> ‘</a:t>
            </a:r>
            <a:r>
              <a:rPr lang="tr-TR" dirty="0" err="1"/>
              <a:t>attractive</a:t>
            </a:r>
            <a:r>
              <a:rPr lang="tr-TR" dirty="0"/>
              <a:t>’ is a </a:t>
            </a:r>
            <a:r>
              <a:rPr lang="tr-TR" dirty="0" err="1"/>
              <a:t>synonym</a:t>
            </a:r>
            <a:r>
              <a:rPr lang="tr-TR" dirty="0"/>
              <a:t> of ‘</a:t>
            </a:r>
            <a:r>
              <a:rPr lang="tr-TR" dirty="0" err="1"/>
              <a:t>beautiful</a:t>
            </a:r>
            <a:r>
              <a:rPr lang="tr-TR" dirty="0"/>
              <a:t>’. </a:t>
            </a:r>
            <a:r>
              <a:rPr lang="tr-TR" dirty="0" err="1"/>
              <a:t>This</a:t>
            </a:r>
            <a:r>
              <a:rPr lang="tr-TR" dirty="0"/>
              <a:t> </a:t>
            </a:r>
            <a:r>
              <a:rPr lang="tr-TR" dirty="0" err="1"/>
              <a:t>method</a:t>
            </a:r>
            <a:r>
              <a:rPr lang="tr-TR" dirty="0"/>
              <a:t> </a:t>
            </a:r>
            <a:r>
              <a:rPr lang="tr-TR" dirty="0" err="1"/>
              <a:t>simply</a:t>
            </a:r>
            <a:r>
              <a:rPr lang="tr-TR" dirty="0"/>
              <a:t> </a:t>
            </a:r>
            <a:r>
              <a:rPr lang="tr-TR" dirty="0" err="1"/>
              <a:t>replaces</a:t>
            </a:r>
            <a:r>
              <a:rPr lang="tr-TR" dirty="0"/>
              <a:t> </a:t>
            </a:r>
            <a:r>
              <a:rPr lang="tr-TR" dirty="0" err="1"/>
              <a:t>words</a:t>
            </a:r>
            <a:r>
              <a:rPr lang="tr-TR" dirty="0"/>
              <a:t> </a:t>
            </a:r>
            <a:r>
              <a:rPr lang="tr-TR" dirty="0" err="1"/>
              <a:t>with</a:t>
            </a:r>
            <a:r>
              <a:rPr lang="tr-TR" dirty="0"/>
              <a:t> </a:t>
            </a:r>
            <a:r>
              <a:rPr lang="tr-TR" dirty="0" err="1"/>
              <a:t>the</a:t>
            </a:r>
            <a:r>
              <a:rPr lang="tr-TR" dirty="0"/>
              <a:t> </a:t>
            </a:r>
            <a:r>
              <a:rPr lang="tr-TR" dirty="0" err="1"/>
              <a:t>same</a:t>
            </a:r>
            <a:r>
              <a:rPr lang="tr-TR" dirty="0"/>
              <a:t> </a:t>
            </a:r>
            <a:r>
              <a:rPr lang="tr-TR" dirty="0" err="1"/>
              <a:t>meaning</a:t>
            </a:r>
            <a:r>
              <a:rPr lang="tr-TR" dirty="0"/>
              <a:t> in </a:t>
            </a:r>
            <a:r>
              <a:rPr lang="tr-TR" dirty="0" err="1"/>
              <a:t>order</a:t>
            </a:r>
            <a:r>
              <a:rPr lang="tr-TR" dirty="0"/>
              <a:t> </a:t>
            </a:r>
            <a:r>
              <a:rPr lang="tr-TR" dirty="0" err="1"/>
              <a:t>to</a:t>
            </a:r>
            <a:r>
              <a:rPr lang="tr-TR" dirty="0"/>
              <a:t> </a:t>
            </a:r>
            <a:r>
              <a:rPr lang="tr-TR" dirty="0" err="1"/>
              <a:t>produce</a:t>
            </a:r>
            <a:r>
              <a:rPr lang="tr-TR" dirty="0"/>
              <a:t> a </a:t>
            </a:r>
            <a:r>
              <a:rPr lang="tr-TR" dirty="0" err="1"/>
              <a:t>new</a:t>
            </a:r>
            <a:r>
              <a:rPr lang="tr-TR" dirty="0"/>
              <a:t> </a:t>
            </a:r>
            <a:r>
              <a:rPr lang="tr-TR" dirty="0" err="1"/>
              <a:t>sentence</a:t>
            </a:r>
            <a:r>
              <a:rPr lang="tr-TR" dirty="0"/>
              <a:t>.</a:t>
            </a:r>
            <a:endParaRPr lang="tr-TR" dirty="0"/>
          </a:p>
        </p:txBody>
      </p:sp>
      <p:sp>
        <p:nvSpPr>
          <p:cNvPr id="11" name="Rectangle 4"/>
          <p:cNvSpPr/>
          <p:nvPr/>
        </p:nvSpPr>
        <p:spPr>
          <a:xfrm>
            <a:off x="1114976" y="4049714"/>
            <a:ext cx="1476558" cy="369332"/>
          </a:xfrm>
          <a:prstGeom prst="rect">
            <a:avLst/>
          </a:prstGeom>
        </p:spPr>
        <p:txBody>
          <a:bodyPr wrap="none">
            <a:spAutoFit/>
          </a:bodyPr>
          <a:lstStyle/>
          <a:p>
            <a:r>
              <a:rPr lang="tr-TR" dirty="0" err="1" smtClean="0"/>
              <a:t>Fuel</a:t>
            </a:r>
            <a:r>
              <a:rPr lang="tr-TR" dirty="0" smtClean="0"/>
              <a:t> </a:t>
            </a:r>
            <a:r>
              <a:rPr lang="tr-TR" dirty="0" smtClean="0">
                <a:sym typeface="Wingdings" panose="05000000000000000000" pitchFamily="2" charset="2"/>
              </a:rPr>
              <a:t></a:t>
            </a:r>
            <a:r>
              <a:rPr lang="tr-TR" dirty="0" smtClean="0"/>
              <a:t> petrol</a:t>
            </a:r>
            <a:endParaRPr lang="tr-TR" dirty="0"/>
          </a:p>
        </p:txBody>
      </p:sp>
    </p:spTree>
    <p:extLst>
      <p:ext uri="{BB962C8B-B14F-4D97-AF65-F5344CB8AC3E}">
        <p14:creationId xmlns:p14="http://schemas.microsoft.com/office/powerpoint/2010/main" val="379864871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83568" y="620688"/>
            <a:ext cx="2120773" cy="523220"/>
          </a:xfrm>
          <a:prstGeom prst="rect">
            <a:avLst/>
          </a:prstGeom>
        </p:spPr>
        <p:txBody>
          <a:bodyPr wrap="none">
            <a:spAutoFit/>
          </a:bodyPr>
          <a:lstStyle/>
          <a:p>
            <a:r>
              <a:rPr lang="tr-TR" sz="2800" b="1" dirty="0">
                <a:solidFill>
                  <a:srgbClr val="FF0000"/>
                </a:solidFill>
              </a:rPr>
              <a:t>Paraphrasing</a:t>
            </a:r>
          </a:p>
        </p:txBody>
      </p:sp>
      <p:sp>
        <p:nvSpPr>
          <p:cNvPr id="3" name="Rectangle 2"/>
          <p:cNvSpPr/>
          <p:nvPr/>
        </p:nvSpPr>
        <p:spPr>
          <a:xfrm>
            <a:off x="324039" y="2751985"/>
            <a:ext cx="8819884" cy="400110"/>
          </a:xfrm>
          <a:prstGeom prst="rect">
            <a:avLst/>
          </a:prstGeom>
        </p:spPr>
        <p:txBody>
          <a:bodyPr wrap="square">
            <a:spAutoFit/>
          </a:bodyPr>
          <a:lstStyle/>
          <a:p>
            <a:r>
              <a:rPr lang="tr-TR" sz="2000" dirty="0"/>
              <a:t>Global warming is mostly caused by emissions from internal combustion engines.</a:t>
            </a:r>
          </a:p>
        </p:txBody>
      </p:sp>
      <p:sp>
        <p:nvSpPr>
          <p:cNvPr id="4" name="Dikdörtgen 3"/>
          <p:cNvSpPr/>
          <p:nvPr/>
        </p:nvSpPr>
        <p:spPr>
          <a:xfrm>
            <a:off x="2339752" y="5301208"/>
            <a:ext cx="8064896" cy="369332"/>
          </a:xfrm>
          <a:prstGeom prst="rect">
            <a:avLst/>
          </a:prstGeom>
        </p:spPr>
        <p:txBody>
          <a:bodyPr wrap="square">
            <a:spAutoFit/>
          </a:bodyPr>
          <a:lstStyle/>
          <a:p>
            <a:r>
              <a:rPr lang="tr-TR" dirty="0" smtClean="0">
                <a:hlinkClick r:id="rId2"/>
              </a:rPr>
              <a:t>Source: https</a:t>
            </a:r>
            <a:r>
              <a:rPr lang="tr-TR" dirty="0">
                <a:hlinkClick r:id="rId2"/>
              </a:rPr>
              <a:t>://www.ieltsadvantage.com/2015/03/31/paraphrase-ielts/</a:t>
            </a:r>
            <a:endParaRPr lang="en-US" dirty="0"/>
          </a:p>
        </p:txBody>
      </p:sp>
      <p:sp>
        <p:nvSpPr>
          <p:cNvPr id="5" name="Rectangle 3"/>
          <p:cNvSpPr/>
          <p:nvPr/>
        </p:nvSpPr>
        <p:spPr>
          <a:xfrm>
            <a:off x="747472" y="1665384"/>
            <a:ext cx="1561646" cy="400110"/>
          </a:xfrm>
          <a:prstGeom prst="rect">
            <a:avLst/>
          </a:prstGeom>
        </p:spPr>
        <p:txBody>
          <a:bodyPr wrap="none">
            <a:spAutoFit/>
          </a:bodyPr>
          <a:lstStyle/>
          <a:p>
            <a:r>
              <a:rPr lang="tr-TR" sz="2000" b="1" dirty="0" err="1" smtClean="0"/>
              <a:t>For</a:t>
            </a:r>
            <a:r>
              <a:rPr lang="tr-TR" sz="2000" b="1" dirty="0" smtClean="0"/>
              <a:t> </a:t>
            </a:r>
            <a:r>
              <a:rPr lang="tr-TR" sz="2000" b="1" dirty="0" err="1" smtClean="0"/>
              <a:t>example</a:t>
            </a:r>
            <a:r>
              <a:rPr lang="tr-TR" sz="2000" b="1" dirty="0" smtClean="0"/>
              <a:t>:</a:t>
            </a:r>
            <a:endParaRPr lang="tr-TR" sz="2000" b="1" dirty="0"/>
          </a:p>
        </p:txBody>
      </p:sp>
      <p:sp>
        <p:nvSpPr>
          <p:cNvPr id="6" name="Rectangle 3"/>
          <p:cNvSpPr/>
          <p:nvPr/>
        </p:nvSpPr>
        <p:spPr>
          <a:xfrm>
            <a:off x="324039" y="3397789"/>
            <a:ext cx="8450887" cy="400110"/>
          </a:xfrm>
          <a:prstGeom prst="rect">
            <a:avLst/>
          </a:prstGeom>
        </p:spPr>
        <p:txBody>
          <a:bodyPr wrap="square">
            <a:spAutoFit/>
          </a:bodyPr>
          <a:lstStyle/>
          <a:p>
            <a:r>
              <a:rPr lang="tr-TR" sz="2000" dirty="0"/>
              <a:t>Climate change is mainly caused by </a:t>
            </a:r>
            <a:r>
              <a:rPr lang="tr-TR" sz="2000" dirty="0" err="1"/>
              <a:t>the</a:t>
            </a:r>
            <a:r>
              <a:rPr lang="tr-TR" sz="2000" dirty="0"/>
              <a:t> release of fumes from motor vehicles.</a:t>
            </a:r>
          </a:p>
        </p:txBody>
      </p:sp>
    </p:spTree>
    <p:extLst>
      <p:ext uri="{BB962C8B-B14F-4D97-AF65-F5344CB8AC3E}">
        <p14:creationId xmlns:p14="http://schemas.microsoft.com/office/powerpoint/2010/main" val="114922090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971600" y="1891421"/>
            <a:ext cx="7848872" cy="646331"/>
          </a:xfrm>
          <a:prstGeom prst="rect">
            <a:avLst/>
          </a:prstGeom>
        </p:spPr>
        <p:txBody>
          <a:bodyPr wrap="square">
            <a:spAutoFit/>
          </a:bodyPr>
          <a:lstStyle/>
          <a:p>
            <a:r>
              <a:rPr lang="tr-TR" dirty="0" err="1" smtClean="0"/>
              <a:t>You</a:t>
            </a:r>
            <a:r>
              <a:rPr lang="tr-TR" dirty="0" smtClean="0"/>
              <a:t> can change </a:t>
            </a:r>
            <a:r>
              <a:rPr lang="tr-TR" dirty="0" err="1" smtClean="0"/>
              <a:t>the</a:t>
            </a:r>
            <a:r>
              <a:rPr lang="tr-TR" dirty="0" smtClean="0"/>
              <a:t> Word </a:t>
            </a:r>
            <a:r>
              <a:rPr lang="tr-TR" dirty="0" err="1" smtClean="0"/>
              <a:t>order</a:t>
            </a:r>
            <a:r>
              <a:rPr lang="tr-TR" dirty="0" smtClean="0"/>
              <a:t> </a:t>
            </a:r>
            <a:r>
              <a:rPr lang="tr-TR" dirty="0" err="1" smtClean="0"/>
              <a:t>to</a:t>
            </a:r>
            <a:r>
              <a:rPr lang="tr-TR" dirty="0" smtClean="0"/>
              <a:t> </a:t>
            </a:r>
            <a:r>
              <a:rPr lang="tr-TR" dirty="0" err="1" smtClean="0"/>
              <a:t>paraphrase</a:t>
            </a:r>
            <a:r>
              <a:rPr lang="tr-TR" dirty="0" smtClean="0"/>
              <a:t> </a:t>
            </a:r>
            <a:r>
              <a:rPr lang="tr-TR" dirty="0" err="1" smtClean="0"/>
              <a:t>the</a:t>
            </a:r>
            <a:r>
              <a:rPr lang="tr-TR" dirty="0" smtClean="0"/>
              <a:t> </a:t>
            </a:r>
            <a:r>
              <a:rPr lang="tr-TR" dirty="0" err="1" smtClean="0"/>
              <a:t>sentence</a:t>
            </a:r>
            <a:r>
              <a:rPr lang="tr-TR" dirty="0" smtClean="0"/>
              <a:t>. </a:t>
            </a:r>
            <a:r>
              <a:rPr lang="tr-TR" dirty="0" err="1" smtClean="0"/>
              <a:t>Don’t</a:t>
            </a:r>
            <a:r>
              <a:rPr lang="tr-TR" dirty="0" smtClean="0"/>
              <a:t> </a:t>
            </a:r>
            <a:r>
              <a:rPr lang="tr-TR" dirty="0"/>
              <a:t>change it if you are not 100% sure it is grammatically correct. </a:t>
            </a:r>
          </a:p>
        </p:txBody>
      </p:sp>
      <p:sp>
        <p:nvSpPr>
          <p:cNvPr id="4" name="Rectangle 3"/>
          <p:cNvSpPr/>
          <p:nvPr/>
        </p:nvSpPr>
        <p:spPr>
          <a:xfrm>
            <a:off x="964603" y="3388535"/>
            <a:ext cx="7824464" cy="646331"/>
          </a:xfrm>
          <a:prstGeom prst="rect">
            <a:avLst/>
          </a:prstGeom>
        </p:spPr>
        <p:txBody>
          <a:bodyPr wrap="square">
            <a:spAutoFit/>
          </a:bodyPr>
          <a:lstStyle/>
          <a:p>
            <a:r>
              <a:rPr lang="tr-TR" dirty="0" smtClean="0"/>
              <a:t>As </a:t>
            </a:r>
            <a:r>
              <a:rPr lang="tr-TR" dirty="0"/>
              <a:t>languages such as Spanish, Chinese and English become more widely used, there is a fear that that many minority languages may die out.</a:t>
            </a:r>
          </a:p>
        </p:txBody>
      </p:sp>
      <p:sp>
        <p:nvSpPr>
          <p:cNvPr id="5" name="Rectangle 1"/>
          <p:cNvSpPr/>
          <p:nvPr/>
        </p:nvSpPr>
        <p:spPr>
          <a:xfrm>
            <a:off x="733475" y="529630"/>
            <a:ext cx="1567801" cy="400110"/>
          </a:xfrm>
          <a:prstGeom prst="rect">
            <a:avLst/>
          </a:prstGeom>
        </p:spPr>
        <p:txBody>
          <a:bodyPr wrap="none">
            <a:spAutoFit/>
          </a:bodyPr>
          <a:lstStyle/>
          <a:p>
            <a:r>
              <a:rPr lang="tr-TR" sz="2000" b="1" dirty="0">
                <a:solidFill>
                  <a:srgbClr val="FF0000"/>
                </a:solidFill>
              </a:rPr>
              <a:t>Paraphrasing</a:t>
            </a:r>
          </a:p>
        </p:txBody>
      </p:sp>
      <p:sp>
        <p:nvSpPr>
          <p:cNvPr id="6" name="Rectangle 2"/>
          <p:cNvSpPr/>
          <p:nvPr/>
        </p:nvSpPr>
        <p:spPr>
          <a:xfrm>
            <a:off x="899592" y="1217938"/>
            <a:ext cx="7992888" cy="369332"/>
          </a:xfrm>
          <a:prstGeom prst="rect">
            <a:avLst/>
          </a:prstGeom>
        </p:spPr>
        <p:txBody>
          <a:bodyPr wrap="square">
            <a:spAutoFit/>
          </a:bodyPr>
          <a:lstStyle/>
          <a:p>
            <a:r>
              <a:rPr lang="tr-TR" b="1" dirty="0" err="1"/>
              <a:t>Method</a:t>
            </a:r>
            <a:r>
              <a:rPr lang="tr-TR" b="1" dirty="0"/>
              <a:t> </a:t>
            </a:r>
            <a:r>
              <a:rPr lang="tr-TR" b="1" dirty="0" smtClean="0"/>
              <a:t>2: </a:t>
            </a:r>
            <a:r>
              <a:rPr lang="tr-TR" b="1" dirty="0" err="1" smtClean="0"/>
              <a:t>Changing</a:t>
            </a:r>
            <a:r>
              <a:rPr lang="tr-TR" b="1" dirty="0" smtClean="0"/>
              <a:t> </a:t>
            </a:r>
            <a:r>
              <a:rPr lang="tr-TR" b="1" dirty="0" err="1" smtClean="0"/>
              <a:t>the</a:t>
            </a:r>
            <a:r>
              <a:rPr lang="tr-TR" b="1" dirty="0" smtClean="0"/>
              <a:t> Word </a:t>
            </a:r>
            <a:r>
              <a:rPr lang="tr-TR" b="1" dirty="0" err="1" smtClean="0"/>
              <a:t>Order</a:t>
            </a:r>
            <a:endParaRPr lang="tr-TR" dirty="0"/>
          </a:p>
        </p:txBody>
      </p:sp>
      <p:sp>
        <p:nvSpPr>
          <p:cNvPr id="7" name="Rectangle 3"/>
          <p:cNvSpPr/>
          <p:nvPr/>
        </p:nvSpPr>
        <p:spPr>
          <a:xfrm>
            <a:off x="995264" y="2807445"/>
            <a:ext cx="1396985" cy="369332"/>
          </a:xfrm>
          <a:prstGeom prst="rect">
            <a:avLst/>
          </a:prstGeom>
        </p:spPr>
        <p:txBody>
          <a:bodyPr wrap="none">
            <a:spAutoFit/>
          </a:bodyPr>
          <a:lstStyle/>
          <a:p>
            <a:r>
              <a:rPr lang="tr-TR" i="1" dirty="0" err="1" smtClean="0"/>
              <a:t>For</a:t>
            </a:r>
            <a:r>
              <a:rPr lang="tr-TR" i="1" dirty="0" smtClean="0"/>
              <a:t> </a:t>
            </a:r>
            <a:r>
              <a:rPr lang="tr-TR" i="1" dirty="0" err="1" smtClean="0"/>
              <a:t>example</a:t>
            </a:r>
            <a:r>
              <a:rPr lang="tr-TR" i="1" dirty="0" smtClean="0"/>
              <a:t>:</a:t>
            </a:r>
            <a:endParaRPr lang="tr-TR" i="1" dirty="0"/>
          </a:p>
        </p:txBody>
      </p:sp>
      <p:sp>
        <p:nvSpPr>
          <p:cNvPr id="8" name="Dikdörtgen 7"/>
          <p:cNvSpPr/>
          <p:nvPr/>
        </p:nvSpPr>
        <p:spPr>
          <a:xfrm>
            <a:off x="2339752" y="5301208"/>
            <a:ext cx="8064896" cy="369332"/>
          </a:xfrm>
          <a:prstGeom prst="rect">
            <a:avLst/>
          </a:prstGeom>
        </p:spPr>
        <p:txBody>
          <a:bodyPr wrap="square">
            <a:spAutoFit/>
          </a:bodyPr>
          <a:lstStyle/>
          <a:p>
            <a:r>
              <a:rPr lang="tr-TR" dirty="0" smtClean="0">
                <a:hlinkClick r:id="rId2"/>
              </a:rPr>
              <a:t>Source: https</a:t>
            </a:r>
            <a:r>
              <a:rPr lang="tr-TR" dirty="0">
                <a:hlinkClick r:id="rId2"/>
              </a:rPr>
              <a:t>://www.ieltsadvantage.com/2015/03/31/paraphrase-ielts/</a:t>
            </a:r>
            <a:endParaRPr lang="en-US" dirty="0"/>
          </a:p>
        </p:txBody>
      </p:sp>
      <p:sp>
        <p:nvSpPr>
          <p:cNvPr id="9" name="Rectangle 4"/>
          <p:cNvSpPr/>
          <p:nvPr/>
        </p:nvSpPr>
        <p:spPr>
          <a:xfrm>
            <a:off x="964603" y="4320512"/>
            <a:ext cx="7734150" cy="646331"/>
          </a:xfrm>
          <a:prstGeom prst="rect">
            <a:avLst/>
          </a:prstGeom>
        </p:spPr>
        <p:txBody>
          <a:bodyPr wrap="square">
            <a:spAutoFit/>
          </a:bodyPr>
          <a:lstStyle/>
          <a:p>
            <a:r>
              <a:rPr lang="tr-TR" dirty="0" err="1" smtClean="0"/>
              <a:t>There</a:t>
            </a:r>
            <a:r>
              <a:rPr lang="tr-TR" dirty="0" smtClean="0"/>
              <a:t> </a:t>
            </a:r>
            <a:r>
              <a:rPr lang="tr-TR" dirty="0"/>
              <a:t>is a fear that many minority languages may die out, as languages such as Spanish, Chinese and English become more widely used.</a:t>
            </a:r>
          </a:p>
        </p:txBody>
      </p:sp>
    </p:spTree>
    <p:extLst>
      <p:ext uri="{BB962C8B-B14F-4D97-AF65-F5344CB8AC3E}">
        <p14:creationId xmlns:p14="http://schemas.microsoft.com/office/powerpoint/2010/main" val="3117510724"/>
      </p:ext>
    </p:extLst>
  </p:cSld>
  <p:clrMapOvr>
    <a:masterClrMapping/>
  </p:clrMapOvr>
  <p:timing>
    <p:tnLst>
      <p:par>
        <p:cTn id="1" dur="indefinite" restart="never" nodeType="tmRoot"/>
      </p:par>
    </p:tnLst>
  </p:timing>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4283</TotalTime>
  <Words>889</Words>
  <Application>Microsoft Office PowerPoint</Application>
  <PresentationFormat>Ekran Gösterisi (4:3)</PresentationFormat>
  <Paragraphs>86</Paragraphs>
  <Slides>18</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18</vt:i4>
      </vt:variant>
    </vt:vector>
  </HeadingPairs>
  <TitlesOfParts>
    <vt:vector size="22" baseType="lpstr">
      <vt:lpstr>Arial</vt:lpstr>
      <vt:lpstr>Calibri</vt:lpstr>
      <vt:lpstr>Wingdings</vt:lpstr>
      <vt:lpstr>Ofis Teması</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SINIF</dc:creator>
  <cp:lastModifiedBy>ilaum</cp:lastModifiedBy>
  <cp:revision>161</cp:revision>
  <dcterms:created xsi:type="dcterms:W3CDTF">2020-02-06T11:34:11Z</dcterms:created>
  <dcterms:modified xsi:type="dcterms:W3CDTF">2020-05-07T09:41:20Z</dcterms:modified>
</cp:coreProperties>
</file>