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3988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844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770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5690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902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746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249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648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4653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579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82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72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94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930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058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134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800" name="Group 336"/>
          <p:cNvGraphicFramePr>
            <a:graphicFrameLocks noGrp="1"/>
          </p:cNvGraphicFramePr>
          <p:nvPr>
            <p:ph idx="1"/>
          </p:nvPr>
        </p:nvGraphicFramePr>
        <p:xfrm>
          <a:off x="2063750" y="476251"/>
          <a:ext cx="8229600" cy="6204585"/>
        </p:xfrm>
        <a:graphic>
          <a:graphicData uri="http://schemas.openxmlformats.org/drawingml/2006/table">
            <a:tbl>
              <a:tblPr/>
              <a:tblGrid>
                <a:gridCol w="1646238"/>
                <a:gridCol w="1646237"/>
                <a:gridCol w="1644650"/>
                <a:gridCol w="1646238"/>
                <a:gridCol w="1646237"/>
              </a:tblGrid>
              <a:tr h="3524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DISEASE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AGENT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SYNDROME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MEASURES</a:t>
                      </a:r>
                      <a:endParaRPr kumimoji="0" lang="tr-TR" altLang="tr-TR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Furunculosis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Aeromonas salmonicida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Bacterium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Inflammation of intestine; reddening of fins; boils on body; pectoral fins infected; tissues die back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Antibiotic mixed with food, e.g. oxytetracycline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Vibriosis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Vibrio anguillarum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Bacterium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Loss of appetite; fins and areas around vent and mouth become reddened; sometimes bleeding around mouth and gills; potential high mortality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Same as furunculosis, plus vaccine for greater protection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Bacterial kidney disease (BKD)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Corynebacterium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Bacterium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Whitish lesions in the kidney; bleeding from kidneys and liver; some fish may lose appetite and swim close to surface; appear dark in colour 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Same as furunculosis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Bacterial gill disease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Myxobacterium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Bacterium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Loss of appetite; swelling and reddening of gills; eventually gill filaments mass together and become paler with a secretion blocking gill function in later stage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Bathing in bacteriocide and regular filtering of water supply to remove particles in water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7868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5706" name="Group 170"/>
          <p:cNvGraphicFramePr>
            <a:graphicFrameLocks noGrp="1"/>
          </p:cNvGraphicFramePr>
          <p:nvPr>
            <p:ph idx="1"/>
          </p:nvPr>
        </p:nvGraphicFramePr>
        <p:xfrm>
          <a:off x="2208213" y="836613"/>
          <a:ext cx="8229600" cy="5206048"/>
        </p:xfrm>
        <a:graphic>
          <a:graphicData uri="http://schemas.openxmlformats.org/drawingml/2006/table">
            <a:tbl>
              <a:tblPr/>
              <a:tblGrid>
                <a:gridCol w="1646237"/>
                <a:gridCol w="1646238"/>
                <a:gridCol w="1644650"/>
                <a:gridCol w="1646237"/>
                <a:gridCol w="1646238"/>
              </a:tblGrid>
              <a:tr h="4206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DISEASE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AGENT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SYNDROME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MEASURES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86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Infective Pancreatic Necrosis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IPN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Virus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Erratic swimming, eventually to bottom of tank where death occurs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 treatment available; eradicate disease by removal of infected stock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43013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Infective Haematopoietic Necrosis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IHN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Virus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Erratic swimming eventually floating upside down whilst breathing rapidly after which death occurs; eyes bulge; bleeding from base of pectoral fins, dorsal fin and vent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As above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Viral Haemorrhagic Septicaemia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VHS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Virus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Bulging eyes and, in some cases, bleeding eyes; pale gills; swollen abdomen; lethargy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As above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White spot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Ichthyophthirius multifilis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Protozoan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White patches on body; becoming lethargic; attempt to remove parasites by rubbing on side of tank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Formalin bath for surface parasites; copper sulphate for parasites below surface; prevented by fast-flowing water</a:t>
                      </a:r>
                      <a:endParaRPr kumimoji="0" lang="tr-TR" altLang="tr-T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7422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788" name="Group 204"/>
          <p:cNvGraphicFramePr>
            <a:graphicFrameLocks noGrp="1"/>
          </p:cNvGraphicFramePr>
          <p:nvPr>
            <p:ph idx="1"/>
          </p:nvPr>
        </p:nvGraphicFramePr>
        <p:xfrm>
          <a:off x="2135188" y="981075"/>
          <a:ext cx="8229600" cy="5164138"/>
        </p:xfrm>
        <a:graphic>
          <a:graphicData uri="http://schemas.openxmlformats.org/drawingml/2006/table">
            <a:tbl>
              <a:tblPr/>
              <a:tblGrid>
                <a:gridCol w="1646237"/>
                <a:gridCol w="1646238"/>
                <a:gridCol w="1644650"/>
                <a:gridCol w="1646237"/>
                <a:gridCol w="1646238"/>
              </a:tblGrid>
              <a:tr h="43973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DISEASE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AGENT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TYPE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SYNDROME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MEASURES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Whirling disease (Myxosomiasis)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Myxosoma cerebralis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Protozoan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Darkening of skin; swimming in spinning fashion; deformities around gills and tail fin; death eventually occurs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 treatment; fish must be kept out of infected water; water treated with calcium cyanamide 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18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Hexamitaisis Octomitis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Hexamita truttae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Protozoan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Lethargic, sinking to bottom of tank where death occurs; some fish make sudden random movements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Feed calomel with food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Costiasis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Costia necatrix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Protozoan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Blue-grey slime on skin which contains parasite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Formalin bath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Fluke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Gyrodactylus sp.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Trematode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Parasites attached to caudal and anal fins; body and fins erode, leaving lesions that are attacked by Saprolegnia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Formalin bath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Trematodal parasite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Diplostomum spathaceum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Trematode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Eye lens cloudy; loss of condition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alt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No treatment available. Water supply kept clear of snail hosts</a:t>
                      </a:r>
                      <a:endParaRPr kumimoji="0" lang="tr-TR" altLang="tr-TR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193054"/>
      </p:ext>
    </p:extLst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427</Words>
  <Application>Microsoft Office PowerPoint</Application>
  <PresentationFormat>Geniş ekran</PresentationFormat>
  <Paragraphs>80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Arial Black</vt:lpstr>
      <vt:lpstr>Times New Roman</vt:lpstr>
      <vt:lpstr>Wingdings</vt:lpstr>
      <vt:lpstr>Pixel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Akcay</cp:lastModifiedBy>
  <cp:revision>1</cp:revision>
  <dcterms:created xsi:type="dcterms:W3CDTF">2019-09-05T09:51:14Z</dcterms:created>
  <dcterms:modified xsi:type="dcterms:W3CDTF">2019-09-05T09:51:25Z</dcterms:modified>
</cp:coreProperties>
</file>