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3" r:id="rId4"/>
    <p:sldId id="264" r:id="rId5"/>
    <p:sldId id="258" r:id="rId6"/>
    <p:sldId id="259" r:id="rId7"/>
    <p:sldId id="265" r:id="rId8"/>
    <p:sldId id="260" r:id="rId9"/>
    <p:sldId id="261"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B6C53A-B11E-4102-A886-DCBB807015D4}" type="datetimeFigureOut">
              <a:rPr lang="tr-TR" smtClean="0"/>
              <a:t>15.05.2020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2D6AA2-545C-4856-8894-FBCFD7A2AED3}" type="slidenum">
              <a:rPr lang="tr-TR" smtClean="0"/>
              <a:t>‹#›</a:t>
            </a:fld>
            <a:endParaRPr lang="tr-TR"/>
          </a:p>
        </p:txBody>
      </p:sp>
    </p:spTree>
    <p:extLst>
      <p:ext uri="{BB962C8B-B14F-4D97-AF65-F5344CB8AC3E}">
        <p14:creationId xmlns:p14="http://schemas.microsoft.com/office/powerpoint/2010/main" val="3208865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CB2D6AA2-545C-4856-8894-FBCFD7A2AED3}" type="slidenum">
              <a:rPr lang="tr-TR" smtClean="0"/>
              <a:t>3</a:t>
            </a:fld>
            <a:endParaRPr lang="tr-TR"/>
          </a:p>
        </p:txBody>
      </p:sp>
    </p:spTree>
    <p:extLst>
      <p:ext uri="{BB962C8B-B14F-4D97-AF65-F5344CB8AC3E}">
        <p14:creationId xmlns:p14="http://schemas.microsoft.com/office/powerpoint/2010/main" val="3910004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18274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649227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55695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89499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1BA38FA-790D-4065-8784-C8B3F5CD15C8}" type="datetimeFigureOut">
              <a:rPr lang="tr-TR" smtClean="0"/>
              <a:t>15.05.2020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378095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394645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BA38FA-790D-4065-8784-C8B3F5CD15C8}" type="datetimeFigureOut">
              <a:rPr lang="tr-TR" smtClean="0"/>
              <a:t>15.05.2020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1732086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BA38FA-790D-4065-8784-C8B3F5CD15C8}" type="datetimeFigureOut">
              <a:rPr lang="tr-TR" smtClean="0"/>
              <a:t>15.05.2020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13124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BA38FA-790D-4065-8784-C8B3F5CD15C8}" type="datetimeFigureOut">
              <a:rPr lang="tr-TR" smtClean="0"/>
              <a:t>15.05.2020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062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436343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1BA38FA-790D-4065-8784-C8B3F5CD15C8}" type="datetimeFigureOut">
              <a:rPr lang="tr-TR" smtClean="0"/>
              <a:t>15.05.2020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B9C62EE-0871-4433-B71E-38B1B7BEBEBB}" type="slidenum">
              <a:rPr lang="tr-TR" smtClean="0"/>
              <a:t>‹#›</a:t>
            </a:fld>
            <a:endParaRPr lang="tr-TR"/>
          </a:p>
        </p:txBody>
      </p:sp>
    </p:spTree>
    <p:extLst>
      <p:ext uri="{BB962C8B-B14F-4D97-AF65-F5344CB8AC3E}">
        <p14:creationId xmlns:p14="http://schemas.microsoft.com/office/powerpoint/2010/main" val="255241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A38FA-790D-4065-8784-C8B3F5CD15C8}" type="datetimeFigureOut">
              <a:rPr lang="tr-TR" smtClean="0"/>
              <a:t>15.05.2020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C62EE-0871-4433-B71E-38B1B7BEBEBB}" type="slidenum">
              <a:rPr lang="tr-TR" smtClean="0"/>
              <a:t>‹#›</a:t>
            </a:fld>
            <a:endParaRPr lang="tr-TR"/>
          </a:p>
        </p:txBody>
      </p:sp>
    </p:spTree>
    <p:extLst>
      <p:ext uri="{BB962C8B-B14F-4D97-AF65-F5344CB8AC3E}">
        <p14:creationId xmlns:p14="http://schemas.microsoft.com/office/powerpoint/2010/main" val="7776735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Çağdaş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9493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1956-1968 Yılları Arası Polonya Edebiyatı</a:t>
            </a:r>
            <a:endParaRPr lang="tr-TR" dirty="0"/>
          </a:p>
        </p:txBody>
      </p:sp>
      <p:sp>
        <p:nvSpPr>
          <p:cNvPr id="3" name="İçerik Yer Tutucusu 2"/>
          <p:cNvSpPr>
            <a:spLocks noGrp="1"/>
          </p:cNvSpPr>
          <p:nvPr>
            <p:ph idx="1"/>
          </p:nvPr>
        </p:nvSpPr>
        <p:spPr/>
        <p:txBody>
          <a:bodyPr>
            <a:normAutofit fontScale="70000" lnSpcReduction="20000"/>
          </a:bodyPr>
          <a:lstStyle/>
          <a:p>
            <a:r>
              <a:rPr lang="tr-TR" dirty="0"/>
              <a:t>Almanya'nın doğusunda, Polonya'da, Macaristan'da, Bulgaristan'da, Çekoslovakya'da ve bir dizi başka Doğu Avrupa ülkelerinde kurulan ve sözde birer işçi devleti olan rejimler, iktidara geldikleri andan itibaren bu ülkelerin işçileri üzerinde korkunç bir terör estirmeye başladılar. Başta örgütlenme hakkı olmak üzere her türlü hak ve özgürlük rafa kaldırıldı, vahşi kapitalizmi aratmayacak bir sömürü dönemi başladı.</a:t>
            </a:r>
          </a:p>
          <a:p>
            <a:r>
              <a:rPr lang="tr-TR" dirty="0"/>
              <a:t>Bu azgın sömürüye ilk karşı çıkan 1953 Haziran'ında Çekoslovakya'da Pilsen işçileri oldu. Yapılan para reformunun kendilerini sefalete sürüklediğini gören Lenin (eski Skoda) fabrikalarında çalışan 5000 işçi, ekonomik taleplerle sokağa çıktı. Bu talepler hızla siyasallaştı ve özgürlük haykırışlarına döndü. Direnişçi işçilerin üzerine gönderilen milisler, onlarla birlik oldu. Ayaklanma ancak Rus ordularının müdahalesiyle bastırılabildi.</a:t>
            </a:r>
          </a:p>
          <a:p>
            <a:endParaRPr lang="tr-TR" dirty="0" smtClean="0"/>
          </a:p>
          <a:p>
            <a:endParaRPr lang="tr-TR" dirty="0"/>
          </a:p>
          <a:p>
            <a:endParaRPr lang="tr-TR" dirty="0" smtClean="0"/>
          </a:p>
          <a:p>
            <a:endParaRPr lang="tr-TR" dirty="0"/>
          </a:p>
        </p:txBody>
      </p:sp>
    </p:spTree>
    <p:extLst>
      <p:ext uri="{BB962C8B-B14F-4D97-AF65-F5344CB8AC3E}">
        <p14:creationId xmlns:p14="http://schemas.microsoft.com/office/powerpoint/2010/main" val="4100403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Aynı dönemde, yine 1953 yılının Haziran ayında Doğu Almanya işçi sınıfı </a:t>
            </a:r>
            <a:r>
              <a:rPr lang="tr-TR" dirty="0" err="1"/>
              <a:t>stalinizme</a:t>
            </a:r>
            <a:r>
              <a:rPr lang="tr-TR" dirty="0"/>
              <a:t> isyan etti. Berlin'in işçi mahallelerinde başlayan grev ve direnişler, kısa sürede çığ gibi büyüdü. On binlerce işçi özgürlük talepleriyle sokağa çıktığında, karşılarında Rus tanklarını buldu. </a:t>
            </a:r>
            <a:r>
              <a:rPr lang="tr-TR" dirty="0" err="1"/>
              <a:t>Stalinistler</a:t>
            </a:r>
            <a:r>
              <a:rPr lang="tr-TR" dirty="0"/>
              <a:t>, yüzlerce işçiyi katlederek ayaklanmaya son vermeyi başardılar.</a:t>
            </a:r>
          </a:p>
          <a:p>
            <a:r>
              <a:rPr lang="tr-TR" dirty="0"/>
              <a:t>28 Haziran 1956 tarihinde ise Polonya'nın </a:t>
            </a:r>
            <a:r>
              <a:rPr lang="tr-TR" dirty="0" err="1"/>
              <a:t>Poznan</a:t>
            </a:r>
            <a:r>
              <a:rPr lang="tr-TR" dirty="0"/>
              <a:t> şehrinde lokomotif üretimi yapan </a:t>
            </a:r>
            <a:r>
              <a:rPr lang="tr-TR" dirty="0" err="1"/>
              <a:t>Zisko</a:t>
            </a:r>
            <a:r>
              <a:rPr lang="tr-TR" dirty="0"/>
              <a:t> fabrikası işçileri, uzun çalışma saatleri ve düşük ücretler nedeniyle greve çıktılar. Hızla sokağa çıkan işçiler, tekstil ve tütün işçileriyle birleşerek şehir merkezindeki Stalin meydanında buluştular.</a:t>
            </a:r>
          </a:p>
          <a:p>
            <a:r>
              <a:rPr lang="tr-TR" dirty="0"/>
              <a:t>Stalin'in ölmeden önce resmi marş olmaktan çıkarttığı Enternasyonal Marşı'nı söyleyen on binlerce işçi, polis merkezlerini bastılar. Ardından Komünist Parti bürolarını basarak ele geçirdiler. İşçiler öfkelerini baskının en nefret edilen kurumları olan gizli servis merkezine ve hapishaneye yönelttiler. Hapishanede tutuklu bulunan 250 kişiyi serbest bırakan işçiler, silah deposunu ele geçirip silahlandılar.</a:t>
            </a:r>
          </a:p>
          <a:p>
            <a:r>
              <a:rPr lang="tr-TR" dirty="0"/>
              <a:t>Bu arada göstericilerin sayısı 100.000'i çoktan aşmıştı. Bunun üzerine </a:t>
            </a:r>
            <a:r>
              <a:rPr lang="tr-TR" dirty="0" err="1"/>
              <a:t>Stalinist</a:t>
            </a:r>
            <a:r>
              <a:rPr lang="tr-TR" dirty="0"/>
              <a:t> bürokrasi işçilerin üzerine tanklarını gönderdi. İşçiler büyük bir cesaretle tanklara karşı direnişe geçtiler. Bu arada "ekmek ve özgürlük", "Ruslar defolsun" sloganları dillerden düşmüyordu. Çatışmaların şiddetlenmesi üzerine 400 tank kent merkezine girdi, çatışmalarda 80'i aşkın işçi </a:t>
            </a:r>
            <a:r>
              <a:rPr lang="tr-TR" dirty="0" smtClean="0"/>
              <a:t>katledildi</a:t>
            </a:r>
            <a:r>
              <a:rPr lang="tr-TR" dirty="0"/>
              <a:t>.</a:t>
            </a:r>
            <a:endParaRPr lang="tr-TR" dirty="0"/>
          </a:p>
        </p:txBody>
      </p:sp>
    </p:spTree>
    <p:extLst>
      <p:ext uri="{BB962C8B-B14F-4D97-AF65-F5344CB8AC3E}">
        <p14:creationId xmlns:p14="http://schemas.microsoft.com/office/powerpoint/2010/main" val="170701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Poznan</a:t>
            </a:r>
            <a:r>
              <a:rPr lang="tr-TR" dirty="0"/>
              <a:t> ayaklanması esnasında işçiler Sovyet benzeri kendi öz yönetim aygıtlarını kurdular. Beslenmekten barınmaya ve direnişe kadar işçilerin hayatını bu komiteler örgütlemeye başladı. Komiteler kısa sürede tüm şehre yayıldı; ancak bunlara öncülük eden genç işçilerin bir kısmı çatışmalarda öldü, geri kalanı </a:t>
            </a:r>
            <a:r>
              <a:rPr lang="tr-TR" dirty="0" err="1"/>
              <a:t>stalinizm</a:t>
            </a:r>
            <a:r>
              <a:rPr lang="tr-TR" dirty="0"/>
              <a:t> zindanlarında ve sürgünlerde hayatlarını kaybettiler.</a:t>
            </a:r>
          </a:p>
          <a:p>
            <a:r>
              <a:rPr lang="tr-TR" dirty="0"/>
              <a:t>1953 yılında Stalin’in ölümünün ardından başta Moskova olmak üzere tüm demir perde ülkelerinde göreceli de olsa bir rahatlama dönemi yaşanır. Sansür ve baskılar azalır. Sosyalist gerçekçi doktrinin rüzgarı azalmaya başlar. Sanatçılar özgürce kendi stillerinde yapıtlar verirler. Bu bağlamda farklı birçok türde ve stilde eserler ortaya çıkar.  </a:t>
            </a:r>
          </a:p>
          <a:p>
            <a:r>
              <a:rPr lang="tr-TR" dirty="0" smtClean="0"/>
              <a:t>Tabii </a:t>
            </a:r>
            <a:r>
              <a:rPr lang="tr-TR" dirty="0"/>
              <a:t>yapılan zulümler bir yana edebiyatın doktrinlere bağlaması ve </a:t>
            </a:r>
            <a:r>
              <a:rPr lang="tr-TR" dirty="0" err="1"/>
              <a:t>şematize</a:t>
            </a:r>
            <a:r>
              <a:rPr lang="tr-TR" dirty="0"/>
              <a:t> edilmesine karşı çıkan aydınlar vardı.  1956 da  </a:t>
            </a:r>
            <a:r>
              <a:rPr lang="tr-TR" dirty="0" err="1" smtClean="0"/>
              <a:t>Wspolczesno</a:t>
            </a:r>
            <a:r>
              <a:rPr lang="pl-PL" dirty="0" smtClean="0"/>
              <a:t>ść</a:t>
            </a:r>
            <a:r>
              <a:rPr lang="tr-TR" dirty="0" smtClean="0"/>
              <a:t> </a:t>
            </a:r>
            <a:r>
              <a:rPr lang="tr-TR" dirty="0"/>
              <a:t>dergisinde yazmaya başlayan şairlere </a:t>
            </a:r>
            <a:r>
              <a:rPr lang="tr-TR" dirty="0" err="1"/>
              <a:t>pokolenie</a:t>
            </a:r>
            <a:r>
              <a:rPr lang="tr-TR" dirty="0"/>
              <a:t> </a:t>
            </a:r>
            <a:r>
              <a:rPr lang="pl-PL" dirty="0"/>
              <a:t>w</a:t>
            </a:r>
            <a:r>
              <a:rPr lang="tr-TR" dirty="0" err="1" smtClean="0"/>
              <a:t>spolczesno</a:t>
            </a:r>
            <a:r>
              <a:rPr lang="pl-PL" dirty="0" smtClean="0"/>
              <a:t>ś</a:t>
            </a:r>
            <a:r>
              <a:rPr lang="tr-TR" dirty="0" err="1" smtClean="0"/>
              <a:t>ci</a:t>
            </a:r>
            <a:r>
              <a:rPr lang="tr-TR" dirty="0" smtClean="0"/>
              <a:t> </a:t>
            </a:r>
            <a:r>
              <a:rPr lang="tr-TR" dirty="0"/>
              <a:t>dendi, bunların yanı sıra eski dönemde yazan şairler de o </a:t>
            </a:r>
            <a:r>
              <a:rPr lang="tr-TR" dirty="0" smtClean="0"/>
              <a:t>dönemde </a:t>
            </a:r>
            <a:r>
              <a:rPr lang="tr-TR" dirty="0"/>
              <a:t>yazmaya devam ettiler</a:t>
            </a:r>
            <a:r>
              <a:rPr lang="tr-TR" dirty="0" smtClean="0"/>
              <a:t>.</a:t>
            </a:r>
            <a:endParaRPr lang="tr-TR" dirty="0"/>
          </a:p>
        </p:txBody>
      </p:sp>
    </p:spTree>
    <p:extLst>
      <p:ext uri="{BB962C8B-B14F-4D97-AF65-F5344CB8AC3E}">
        <p14:creationId xmlns:p14="http://schemas.microsoft.com/office/powerpoint/2010/main" val="1871893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Neo-klasisizm</a:t>
            </a:r>
            <a:endParaRPr lang="tr-TR" dirty="0"/>
          </a:p>
        </p:txBody>
      </p:sp>
      <p:sp>
        <p:nvSpPr>
          <p:cNvPr id="3" name="İçerik Yer Tutucusu 2"/>
          <p:cNvSpPr>
            <a:spLocks noGrp="1"/>
          </p:cNvSpPr>
          <p:nvPr>
            <p:ph idx="1"/>
          </p:nvPr>
        </p:nvSpPr>
        <p:spPr/>
        <p:txBody>
          <a:bodyPr>
            <a:normAutofit/>
          </a:bodyPr>
          <a:lstStyle/>
          <a:p>
            <a:r>
              <a:rPr lang="tr-TR" dirty="0" smtClean="0"/>
              <a:t>Bu dönem ortaya çıkan sanat akımlarının başında gelir. Temelinde </a:t>
            </a:r>
            <a:r>
              <a:rPr lang="pl-PL" dirty="0" smtClean="0"/>
              <a:t>klas</a:t>
            </a:r>
            <a:r>
              <a:rPr lang="tr-TR" dirty="0" err="1" smtClean="0"/>
              <a:t>isizm</a:t>
            </a:r>
            <a:r>
              <a:rPr lang="tr-TR" dirty="0" smtClean="0"/>
              <a:t>, </a:t>
            </a:r>
            <a:r>
              <a:rPr lang="tr-TR" dirty="0" err="1" smtClean="0"/>
              <a:t>rönesans</a:t>
            </a:r>
            <a:r>
              <a:rPr lang="tr-TR" dirty="0" smtClean="0"/>
              <a:t> </a:t>
            </a:r>
            <a:r>
              <a:rPr lang="tr-TR" dirty="0" smtClean="0"/>
              <a:t>ve barok dönemin köklerine dönüş yer alır. Bu dönemlerin sanat ve estetik anlayışlarını ideal olarak benimserler.</a:t>
            </a:r>
          </a:p>
          <a:p>
            <a:r>
              <a:rPr lang="tr-TR" dirty="0" err="1" smtClean="0"/>
              <a:t>Zbigniew</a:t>
            </a:r>
            <a:r>
              <a:rPr lang="tr-TR" dirty="0" smtClean="0"/>
              <a:t> </a:t>
            </a:r>
            <a:r>
              <a:rPr lang="tr-TR" dirty="0" err="1" smtClean="0"/>
              <a:t>Herbert</a:t>
            </a:r>
            <a:r>
              <a:rPr lang="tr-TR" dirty="0" smtClean="0"/>
              <a:t> ve </a:t>
            </a:r>
            <a:r>
              <a:rPr lang="tr-TR" dirty="0" err="1"/>
              <a:t>Jarosław</a:t>
            </a:r>
            <a:r>
              <a:rPr lang="tr-TR" dirty="0"/>
              <a:t> </a:t>
            </a:r>
            <a:r>
              <a:rPr lang="tr-TR" dirty="0" err="1"/>
              <a:t>Marek</a:t>
            </a:r>
            <a:r>
              <a:rPr lang="tr-TR" dirty="0"/>
              <a:t> </a:t>
            </a:r>
            <a:r>
              <a:rPr lang="tr-TR" dirty="0" err="1" smtClean="0"/>
              <a:t>Rymkiewicz</a:t>
            </a:r>
            <a:r>
              <a:rPr lang="tr-TR" dirty="0" smtClean="0"/>
              <a:t> bu sanat akımının en önemli isimleri arasında yer alır.</a:t>
            </a:r>
          </a:p>
        </p:txBody>
      </p:sp>
    </p:spTree>
    <p:extLst>
      <p:ext uri="{BB962C8B-B14F-4D97-AF65-F5344CB8AC3E}">
        <p14:creationId xmlns:p14="http://schemas.microsoft.com/office/powerpoint/2010/main" val="122584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Zbigniew</a:t>
            </a:r>
            <a:r>
              <a:rPr lang="tr-TR" dirty="0" smtClean="0"/>
              <a:t> </a:t>
            </a:r>
            <a:r>
              <a:rPr lang="tr-TR" dirty="0" err="1" smtClean="0"/>
              <a:t>Herbert</a:t>
            </a:r>
            <a:endParaRPr lang="tr-TR" dirty="0"/>
          </a:p>
        </p:txBody>
      </p:sp>
      <p:sp>
        <p:nvSpPr>
          <p:cNvPr id="3" name="İçerik Yer Tutucusu 2"/>
          <p:cNvSpPr>
            <a:spLocks noGrp="1"/>
          </p:cNvSpPr>
          <p:nvPr>
            <p:ph idx="1"/>
          </p:nvPr>
        </p:nvSpPr>
        <p:spPr/>
        <p:txBody>
          <a:bodyPr>
            <a:normAutofit lnSpcReduction="10000"/>
          </a:bodyPr>
          <a:lstStyle/>
          <a:p>
            <a:r>
              <a:rPr lang="tr-TR" dirty="0" smtClean="0"/>
              <a:t>1956 yılına kadar yazdıklarını yayımlamamış ancak rahatlama döneminde eserlerini bastırmıştır. Rönesans ve klasisizm ilkelerini benimser ve yapıtlarında ideal olarak kabul eder. Bu klasik estetik ve sanat anlayışının yer aldığı en önemli eserleri:</a:t>
            </a:r>
            <a:endParaRPr lang="tr-TR" dirty="0"/>
          </a:p>
          <a:p>
            <a:r>
              <a:rPr lang="tr-TR" i="1" dirty="0"/>
              <a:t>Do Marka </a:t>
            </a:r>
            <a:r>
              <a:rPr lang="tr-TR" i="1" dirty="0" err="1"/>
              <a:t>Aurelego</a:t>
            </a:r>
            <a:r>
              <a:rPr lang="tr-TR" i="1" dirty="0"/>
              <a:t> </a:t>
            </a:r>
            <a:endParaRPr lang="tr-TR" i="1" dirty="0" smtClean="0"/>
          </a:p>
          <a:p>
            <a:r>
              <a:rPr lang="tr-TR" i="1" dirty="0" err="1"/>
              <a:t>Dlaczego</a:t>
            </a:r>
            <a:r>
              <a:rPr lang="tr-TR" i="1" dirty="0"/>
              <a:t> </a:t>
            </a:r>
            <a:r>
              <a:rPr lang="tr-TR" i="1" dirty="0" err="1" smtClean="0"/>
              <a:t>klasycy</a:t>
            </a:r>
            <a:endParaRPr lang="tr-TR" i="1" dirty="0" smtClean="0"/>
          </a:p>
          <a:p>
            <a:r>
              <a:rPr lang="pl-PL" i="1" dirty="0"/>
              <a:t>Potęga </a:t>
            </a:r>
            <a:r>
              <a:rPr lang="pl-PL" i="1" dirty="0" smtClean="0"/>
              <a:t>smaku</a:t>
            </a:r>
            <a:endParaRPr lang="tr-TR" i="1" dirty="0" smtClean="0"/>
          </a:p>
          <a:p>
            <a:endParaRPr lang="tr-TR" i="1" dirty="0"/>
          </a:p>
          <a:p>
            <a:endParaRPr lang="tr-TR" dirty="0"/>
          </a:p>
          <a:p>
            <a:endParaRPr lang="tr-TR" i="1" dirty="0" smtClean="0"/>
          </a:p>
          <a:p>
            <a:endParaRPr lang="tr-TR" dirty="0"/>
          </a:p>
          <a:p>
            <a:endParaRPr lang="tr-TR" dirty="0" smtClean="0"/>
          </a:p>
        </p:txBody>
      </p:sp>
    </p:spTree>
    <p:extLst>
      <p:ext uri="{BB962C8B-B14F-4D97-AF65-F5344CB8AC3E}">
        <p14:creationId xmlns:p14="http://schemas.microsoft.com/office/powerpoint/2010/main" val="1270409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numCol="3">
            <a:normAutofit fontScale="47500" lnSpcReduction="20000"/>
          </a:bodyPr>
          <a:lstStyle/>
          <a:p>
            <a:r>
              <a:rPr lang="pl-PL" b="1" dirty="0"/>
              <a:t>Dlaczego klasycy</a:t>
            </a:r>
          </a:p>
          <a:p>
            <a:r>
              <a:rPr lang="pl-PL" b="1" dirty="0"/>
              <a:t>1</a:t>
            </a:r>
          </a:p>
          <a:p>
            <a:r>
              <a:rPr lang="pl-PL" dirty="0"/>
              <a:t>w księdze czwartej Wojny peloponeskiej</a:t>
            </a:r>
          </a:p>
          <a:p>
            <a:r>
              <a:rPr lang="pl-PL" dirty="0"/>
              <a:t>Tukidydes opowiada dzieje swej nieudanej wyprawy</a:t>
            </a:r>
          </a:p>
          <a:p>
            <a:endParaRPr lang="pl-PL" dirty="0"/>
          </a:p>
          <a:p>
            <a:r>
              <a:rPr lang="pl-PL" dirty="0"/>
              <a:t>pośród długich mów wodzów</a:t>
            </a:r>
          </a:p>
          <a:p>
            <a:r>
              <a:rPr lang="pl-PL" dirty="0"/>
              <a:t>bitew oblężeń zarazy</a:t>
            </a:r>
          </a:p>
          <a:p>
            <a:r>
              <a:rPr lang="pl-PL" dirty="0"/>
              <a:t>gęstej sieci intryg</a:t>
            </a:r>
          </a:p>
          <a:p>
            <a:r>
              <a:rPr lang="pl-PL" dirty="0"/>
              <a:t>dyplomatycznych zabiegów</a:t>
            </a:r>
          </a:p>
          <a:p>
            <a:r>
              <a:rPr lang="pl-PL" dirty="0"/>
              <a:t>epizod ten jest jak szpilka</a:t>
            </a:r>
          </a:p>
          <a:p>
            <a:r>
              <a:rPr lang="pl-PL" dirty="0"/>
              <a:t>w lesie</a:t>
            </a:r>
          </a:p>
          <a:p>
            <a:endParaRPr lang="pl-PL" dirty="0"/>
          </a:p>
          <a:p>
            <a:r>
              <a:rPr lang="pl-PL" dirty="0"/>
              <a:t>kolonia ateńska Amfipolis</a:t>
            </a:r>
          </a:p>
          <a:p>
            <a:r>
              <a:rPr lang="pl-PL" dirty="0"/>
              <a:t>wpadła w ręce Brazydasa</a:t>
            </a:r>
          </a:p>
          <a:p>
            <a:r>
              <a:rPr lang="pl-PL" dirty="0"/>
              <a:t>ponieważ Tukidydes spóźnił się z odsieczą</a:t>
            </a:r>
          </a:p>
          <a:p>
            <a:r>
              <a:rPr lang="pl-PL" dirty="0"/>
              <a:t>zapłacił za to rodzinnemu miastu</a:t>
            </a:r>
          </a:p>
          <a:p>
            <a:r>
              <a:rPr lang="pl-PL" dirty="0"/>
              <a:t>dozgonnym wygnaniem</a:t>
            </a:r>
          </a:p>
          <a:p>
            <a:r>
              <a:rPr lang="pl-PL" dirty="0"/>
              <a:t>egzulowie wszystkich czasów</a:t>
            </a:r>
          </a:p>
          <a:p>
            <a:r>
              <a:rPr lang="pl-PL" dirty="0"/>
              <a:t>wiedzą jaka to cena</a:t>
            </a:r>
          </a:p>
          <a:p>
            <a:endParaRPr lang="pl-PL" dirty="0"/>
          </a:p>
          <a:p>
            <a:r>
              <a:rPr lang="pl-PL" dirty="0"/>
              <a:t>2</a:t>
            </a:r>
          </a:p>
          <a:p>
            <a:r>
              <a:rPr lang="pl-PL" dirty="0"/>
              <a:t>generałowie ostatnich wojen</a:t>
            </a:r>
          </a:p>
          <a:p>
            <a:r>
              <a:rPr lang="pl-PL" dirty="0"/>
              <a:t>jeśli zdarzy się podobna afera</a:t>
            </a:r>
          </a:p>
          <a:p>
            <a:r>
              <a:rPr lang="pl-PL" dirty="0"/>
              <a:t>skomlą na kolanach przed potomnością</a:t>
            </a:r>
          </a:p>
          <a:p>
            <a:r>
              <a:rPr lang="pl-PL" dirty="0"/>
              <a:t>zachwalają swoje bohaterstwo</a:t>
            </a:r>
          </a:p>
          <a:p>
            <a:r>
              <a:rPr lang="pl-PL" dirty="0"/>
              <a:t>i niewinność</a:t>
            </a:r>
          </a:p>
          <a:p>
            <a:endParaRPr lang="pl-PL" dirty="0"/>
          </a:p>
          <a:p>
            <a:r>
              <a:rPr lang="pl-PL" dirty="0"/>
              <a:t>oskarżają podwładnych</a:t>
            </a:r>
          </a:p>
          <a:p>
            <a:r>
              <a:rPr lang="pl-PL" dirty="0"/>
              <a:t>zawistnych kolegów</a:t>
            </a:r>
          </a:p>
          <a:p>
            <a:r>
              <a:rPr lang="pl-PL" dirty="0"/>
              <a:t>nieprzyjazne wiatry</a:t>
            </a:r>
          </a:p>
          <a:p>
            <a:endParaRPr lang="pl-PL" dirty="0"/>
          </a:p>
          <a:p>
            <a:r>
              <a:rPr lang="pl-PL" dirty="0"/>
              <a:t>Tukidydes mówi tylko</a:t>
            </a:r>
          </a:p>
          <a:p>
            <a:r>
              <a:rPr lang="pl-PL" dirty="0"/>
              <a:t>że miał siedem okrętów</a:t>
            </a:r>
          </a:p>
          <a:p>
            <a:r>
              <a:rPr lang="pl-PL" dirty="0"/>
              <a:t>była zima</a:t>
            </a:r>
          </a:p>
          <a:p>
            <a:r>
              <a:rPr lang="pl-PL" dirty="0"/>
              <a:t>i płynął szybko</a:t>
            </a:r>
          </a:p>
          <a:p>
            <a:endParaRPr lang="pl-PL" dirty="0"/>
          </a:p>
          <a:p>
            <a:r>
              <a:rPr lang="pl-PL" dirty="0"/>
              <a:t>3</a:t>
            </a:r>
          </a:p>
          <a:p>
            <a:r>
              <a:rPr lang="pl-PL" dirty="0"/>
              <a:t>jeśli tematem sztuki</a:t>
            </a:r>
          </a:p>
          <a:p>
            <a:r>
              <a:rPr lang="pl-PL" dirty="0"/>
              <a:t>będzie dzbanek rozbity</a:t>
            </a:r>
          </a:p>
          <a:p>
            <a:r>
              <a:rPr lang="pl-PL" dirty="0"/>
              <a:t>mała rozbita dusza</a:t>
            </a:r>
          </a:p>
          <a:p>
            <a:r>
              <a:rPr lang="pl-PL" dirty="0"/>
              <a:t>z wielkim żalem nad sobą</a:t>
            </a:r>
          </a:p>
          <a:p>
            <a:endParaRPr lang="pl-PL" dirty="0"/>
          </a:p>
          <a:p>
            <a:r>
              <a:rPr lang="pl-PL" dirty="0"/>
              <a:t>to co po nas zostanie</a:t>
            </a:r>
          </a:p>
          <a:p>
            <a:r>
              <a:rPr lang="pl-PL" dirty="0"/>
              <a:t>będzie jak płacz kochanków</a:t>
            </a:r>
          </a:p>
          <a:p>
            <a:r>
              <a:rPr lang="pl-PL" dirty="0"/>
              <a:t>w małym brudnym hotelu</a:t>
            </a:r>
          </a:p>
          <a:p>
            <a:r>
              <a:rPr lang="pl-PL" dirty="0"/>
              <a:t>kiedy świtają tapety</a:t>
            </a:r>
          </a:p>
          <a:p>
            <a:endParaRPr lang="pl-PL" dirty="0"/>
          </a:p>
          <a:p>
            <a:r>
              <a:rPr lang="pl-PL" dirty="0"/>
              <a:t> </a:t>
            </a:r>
            <a:endParaRPr lang="tr-TR" dirty="0"/>
          </a:p>
        </p:txBody>
      </p:sp>
    </p:spTree>
    <p:extLst>
      <p:ext uri="{BB962C8B-B14F-4D97-AF65-F5344CB8AC3E}">
        <p14:creationId xmlns:p14="http://schemas.microsoft.com/office/powerpoint/2010/main" val="9813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Jarosław</a:t>
            </a:r>
            <a:r>
              <a:rPr lang="tr-TR" dirty="0"/>
              <a:t> </a:t>
            </a:r>
            <a:r>
              <a:rPr lang="tr-TR" dirty="0" err="1"/>
              <a:t>Marek</a:t>
            </a:r>
            <a:r>
              <a:rPr lang="tr-TR" dirty="0"/>
              <a:t> </a:t>
            </a:r>
            <a:r>
              <a:rPr lang="tr-TR" dirty="0" err="1"/>
              <a:t>Rymkiewicz</a:t>
            </a:r>
            <a:endParaRPr lang="tr-TR" dirty="0"/>
          </a:p>
        </p:txBody>
      </p:sp>
      <p:sp>
        <p:nvSpPr>
          <p:cNvPr id="3" name="İçerik Yer Tutucusu 2"/>
          <p:cNvSpPr>
            <a:spLocks noGrp="1"/>
          </p:cNvSpPr>
          <p:nvPr>
            <p:ph idx="1"/>
          </p:nvPr>
        </p:nvSpPr>
        <p:spPr/>
        <p:txBody>
          <a:bodyPr>
            <a:normAutofit fontScale="40000" lnSpcReduction="20000"/>
          </a:bodyPr>
          <a:lstStyle/>
          <a:p>
            <a:r>
              <a:rPr lang="tr-TR" dirty="0" err="1" smtClean="0"/>
              <a:t>Herbert’ten</a:t>
            </a:r>
            <a:r>
              <a:rPr lang="tr-TR" dirty="0" smtClean="0"/>
              <a:t> farklı olarak kendisine kaynak noktası olarak on yedinci yüzyıl sanatını seçer ve yeni bir </a:t>
            </a:r>
            <a:r>
              <a:rPr lang="tr-TR" dirty="0" err="1" smtClean="0"/>
              <a:t>klasisiszm</a:t>
            </a:r>
            <a:r>
              <a:rPr lang="tr-TR" dirty="0" smtClean="0"/>
              <a:t> anlayışı ortaya koyar. </a:t>
            </a:r>
          </a:p>
          <a:p>
            <a:r>
              <a:rPr lang="tr-TR" b="1" i="1" dirty="0" err="1" smtClean="0"/>
              <a:t>Na</a:t>
            </a:r>
            <a:r>
              <a:rPr lang="tr-TR" b="1" i="1" dirty="0" smtClean="0"/>
              <a:t> </a:t>
            </a:r>
            <a:r>
              <a:rPr lang="tr-TR" b="1" i="1" dirty="0" err="1"/>
              <a:t>Moje</a:t>
            </a:r>
            <a:r>
              <a:rPr lang="tr-TR" b="1" i="1" dirty="0"/>
              <a:t> </a:t>
            </a:r>
            <a:r>
              <a:rPr lang="tr-TR" b="1" i="1" dirty="0" err="1"/>
              <a:t>Ciało</a:t>
            </a:r>
            <a:r>
              <a:rPr lang="tr-TR" b="1" i="1" dirty="0"/>
              <a:t> </a:t>
            </a:r>
            <a:r>
              <a:rPr lang="tr-TR" b="1" i="1" dirty="0" err="1"/>
              <a:t>Gdy</a:t>
            </a:r>
            <a:r>
              <a:rPr lang="tr-TR" b="1" i="1" dirty="0"/>
              <a:t> </a:t>
            </a:r>
            <a:r>
              <a:rPr lang="tr-TR" b="1" i="1" dirty="0" err="1" smtClean="0"/>
              <a:t>Umiera</a:t>
            </a:r>
            <a:r>
              <a:rPr lang="tr-TR" b="1" i="1" dirty="0" smtClean="0"/>
              <a:t> </a:t>
            </a:r>
            <a:r>
              <a:rPr lang="tr-TR" dirty="0" smtClean="0"/>
              <a:t>ve</a:t>
            </a:r>
            <a:r>
              <a:rPr lang="tr-TR" b="1" i="1" dirty="0" smtClean="0"/>
              <a:t> </a:t>
            </a:r>
            <a:r>
              <a:rPr lang="tr-TR" b="1" i="1" dirty="0" err="1" smtClean="0"/>
              <a:t>Poeta</a:t>
            </a:r>
            <a:r>
              <a:rPr lang="tr-TR" b="1" i="1" dirty="0" smtClean="0"/>
              <a:t> </a:t>
            </a:r>
            <a:r>
              <a:rPr lang="tr-TR" dirty="0" smtClean="0"/>
              <a:t>adlı eserlerinde kendine özgü stili ön plana çıkar.</a:t>
            </a:r>
            <a:endParaRPr lang="tr-TR" dirty="0"/>
          </a:p>
          <a:p>
            <a:r>
              <a:rPr lang="pl-PL" dirty="0"/>
              <a:t>Na moje ciało gdy umiera</a:t>
            </a:r>
          </a:p>
          <a:p>
            <a:endParaRPr lang="pl-PL" dirty="0"/>
          </a:p>
          <a:p>
            <a:r>
              <a:rPr lang="pl-PL" dirty="0"/>
              <a:t>Już chce mnie próchno już mnie grzybnia chce</a:t>
            </a:r>
          </a:p>
          <a:p>
            <a:r>
              <a:rPr lang="pl-PL" dirty="0"/>
              <a:t>Już pobielałe śnią się w listkach dłonie</a:t>
            </a:r>
          </a:p>
          <a:p>
            <a:r>
              <a:rPr lang="pl-PL" dirty="0"/>
              <a:t>Pleśń czeka na mnie i pleśń o mnie wie</a:t>
            </a:r>
          </a:p>
          <a:p>
            <a:r>
              <a:rPr lang="pl-PL" dirty="0"/>
              <a:t>A czemu jeszcze ja od pleśni stronię</a:t>
            </a:r>
          </a:p>
          <a:p>
            <a:endParaRPr lang="pl-PL" dirty="0"/>
          </a:p>
          <a:p>
            <a:r>
              <a:rPr lang="pl-PL" dirty="0"/>
              <a:t>Pleśń chce oddychać próchno patrzeć chce</a:t>
            </a:r>
          </a:p>
          <a:p>
            <a:r>
              <a:rPr lang="pl-PL" dirty="0"/>
              <a:t>Grzybnia chce śpiewać ale nie zna pieśni</a:t>
            </a:r>
          </a:p>
          <a:p>
            <a:r>
              <a:rPr lang="pl-PL" dirty="0"/>
              <a:t>A gdy rozwiera złotą krtań we śnie</a:t>
            </a:r>
          </a:p>
          <a:p>
            <a:r>
              <a:rPr lang="pl-PL" dirty="0"/>
              <a:t>To pyta czemu nie ma mnie wśród pleśni</a:t>
            </a:r>
          </a:p>
          <a:p>
            <a:endParaRPr lang="pl-PL" dirty="0"/>
          </a:p>
          <a:p>
            <a:r>
              <a:rPr lang="pl-PL" dirty="0"/>
              <a:t>Co nie ma oczu ze mnie oczy ma</a:t>
            </a:r>
          </a:p>
          <a:p>
            <a:r>
              <a:rPr lang="pl-PL" dirty="0"/>
              <a:t>Co nie ma krtani moją krtań otwiera</a:t>
            </a:r>
          </a:p>
          <a:p>
            <a:r>
              <a:rPr lang="pl-PL" dirty="0"/>
              <a:t>A co jest próchno to się ze mnie zna</a:t>
            </a:r>
          </a:p>
          <a:p>
            <a:endParaRPr lang="pl-PL" dirty="0"/>
          </a:p>
          <a:p>
            <a:r>
              <a:rPr lang="pl-PL" dirty="0"/>
              <a:t>Co jest pleśń biała to w mych ustach wzbiera</a:t>
            </a:r>
          </a:p>
          <a:p>
            <a:r>
              <a:rPr lang="pl-PL" dirty="0"/>
              <a:t>Mój język pleśń jest i pleśń będę wszystek</a:t>
            </a:r>
          </a:p>
          <a:p>
            <a:r>
              <a:rPr lang="pl-PL" dirty="0"/>
              <a:t>Ja com wyśpiewał w pleśni każdy listek</a:t>
            </a:r>
          </a:p>
          <a:p>
            <a:endParaRPr lang="tr-TR" dirty="0"/>
          </a:p>
        </p:txBody>
      </p:sp>
    </p:spTree>
    <p:extLst>
      <p:ext uri="{BB962C8B-B14F-4D97-AF65-F5344CB8AC3E}">
        <p14:creationId xmlns:p14="http://schemas.microsoft.com/office/powerpoint/2010/main" val="1410429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Burkot</a:t>
            </a:r>
            <a:r>
              <a:rPr lang="tr-TR" dirty="0"/>
              <a:t>, </a:t>
            </a:r>
            <a:r>
              <a:rPr lang="tr-TR" dirty="0" err="1"/>
              <a:t>Stanis</a:t>
            </a:r>
            <a:r>
              <a:rPr lang="pl-PL" dirty="0"/>
              <a:t>ław. Literatura</a:t>
            </a:r>
            <a:r>
              <a:rPr lang="tr-TR" dirty="0"/>
              <a:t> </a:t>
            </a:r>
            <a:r>
              <a:rPr lang="tr-TR" dirty="0" err="1"/>
              <a:t>Polska</a:t>
            </a:r>
            <a:r>
              <a:rPr lang="tr-TR" dirty="0"/>
              <a:t> 1939-2009. </a:t>
            </a:r>
            <a:r>
              <a:rPr lang="tr-TR" dirty="0" err="1"/>
              <a:t>Warszawa</a:t>
            </a:r>
            <a:r>
              <a:rPr lang="tr-TR" dirty="0"/>
              <a:t>: </a:t>
            </a:r>
            <a:r>
              <a:rPr lang="tr-TR" dirty="0" err="1"/>
              <a:t>Naukowe</a:t>
            </a:r>
            <a:r>
              <a:rPr lang="tr-TR" dirty="0"/>
              <a:t> PWN. 2010</a:t>
            </a:r>
            <a:r>
              <a:rPr lang="tr-TR" dirty="0" smtClean="0"/>
              <a:t>.</a:t>
            </a:r>
          </a:p>
          <a:p>
            <a:r>
              <a:rPr lang="tr-TR" dirty="0"/>
              <a:t>Ed. Alina </a:t>
            </a:r>
            <a:r>
              <a:rPr lang="tr-TR" dirty="0" err="1"/>
              <a:t>Brodzka</a:t>
            </a:r>
            <a:r>
              <a:rPr lang="tr-TR" dirty="0"/>
              <a:t>, </a:t>
            </a:r>
            <a:r>
              <a:rPr lang="tr-TR" dirty="0" err="1"/>
              <a:t>Tadeusz</a:t>
            </a:r>
            <a:r>
              <a:rPr lang="tr-TR" dirty="0"/>
              <a:t> </a:t>
            </a:r>
            <a:r>
              <a:rPr lang="tr-TR" dirty="0" err="1"/>
              <a:t>Bujnicki</a:t>
            </a:r>
            <a:r>
              <a:rPr lang="tr-TR" dirty="0"/>
              <a:t>. </a:t>
            </a:r>
            <a:r>
              <a:rPr lang="tr-TR" i="1" dirty="0" err="1"/>
              <a:t>Literatura</a:t>
            </a:r>
            <a:r>
              <a:rPr lang="tr-TR" i="1" dirty="0"/>
              <a:t> </a:t>
            </a:r>
            <a:r>
              <a:rPr lang="tr-TR" i="1" dirty="0" err="1"/>
              <a:t>polska</a:t>
            </a:r>
            <a:r>
              <a:rPr lang="tr-TR" i="1" dirty="0"/>
              <a:t> 1918-1975 </a:t>
            </a:r>
            <a:r>
              <a:rPr lang="tr-TR" i="1" dirty="0" err="1"/>
              <a:t>Tom</a:t>
            </a:r>
            <a:r>
              <a:rPr lang="tr-TR" i="1" dirty="0"/>
              <a:t> 3, </a:t>
            </a:r>
            <a:r>
              <a:rPr lang="tr-TR" i="1" dirty="0" err="1"/>
              <a:t>Część</a:t>
            </a:r>
            <a:r>
              <a:rPr lang="tr-TR" i="1" dirty="0"/>
              <a:t> I. </a:t>
            </a:r>
            <a:r>
              <a:rPr lang="tr-TR" dirty="0" err="1"/>
              <a:t>Warszawa</a:t>
            </a:r>
            <a:r>
              <a:rPr lang="tr-TR" dirty="0"/>
              <a:t>: </a:t>
            </a:r>
            <a:r>
              <a:rPr lang="tr-TR" dirty="0" err="1"/>
              <a:t>Wiedza</a:t>
            </a:r>
            <a:r>
              <a:rPr lang="tr-TR" dirty="0"/>
              <a:t> </a:t>
            </a:r>
            <a:r>
              <a:rPr lang="tr-TR" dirty="0" err="1"/>
              <a:t>Powszechna</a:t>
            </a:r>
            <a:r>
              <a:rPr lang="tr-TR" dirty="0"/>
              <a:t>. 1996</a:t>
            </a:r>
            <a:r>
              <a:rPr lang="tr-TR" dirty="0" smtClean="0"/>
              <a:t>.</a:t>
            </a:r>
          </a:p>
          <a:p>
            <a:r>
              <a:rPr lang="tr-TR" dirty="0" err="1"/>
              <a:t>Jarosiński</a:t>
            </a:r>
            <a:r>
              <a:rPr lang="tr-TR" dirty="0"/>
              <a:t>, </a:t>
            </a:r>
            <a:r>
              <a:rPr lang="tr-TR" dirty="0" err="1"/>
              <a:t>Zbigniew</a:t>
            </a:r>
            <a:r>
              <a:rPr lang="tr-TR" dirty="0"/>
              <a:t>. </a:t>
            </a:r>
            <a:r>
              <a:rPr lang="pl-PL" i="1" dirty="0"/>
              <a:t>Literatura Lat 1945</a:t>
            </a:r>
            <a:r>
              <a:rPr lang="tr-TR" i="1" dirty="0"/>
              <a:t>-1975.</a:t>
            </a:r>
            <a:r>
              <a:rPr lang="tr-TR" dirty="0"/>
              <a:t> </a:t>
            </a:r>
            <a:r>
              <a:rPr lang="tr-TR" dirty="0" err="1"/>
              <a:t>Warszawa</a:t>
            </a:r>
            <a:r>
              <a:rPr lang="tr-TR" dirty="0"/>
              <a:t>: </a:t>
            </a:r>
            <a:r>
              <a:rPr lang="tr-TR" dirty="0" err="1"/>
              <a:t>Naukowe</a:t>
            </a:r>
            <a:r>
              <a:rPr lang="tr-TR" dirty="0"/>
              <a:t> PWN. </a:t>
            </a:r>
            <a:r>
              <a:rPr lang="tr-TR"/>
              <a:t>1996.</a:t>
            </a:r>
            <a:endParaRPr lang="tr-TR" dirty="0"/>
          </a:p>
          <a:p>
            <a:pPr marL="0" indent="0">
              <a:buNone/>
            </a:pPr>
            <a:endParaRPr lang="tr-TR" dirty="0"/>
          </a:p>
        </p:txBody>
      </p:sp>
    </p:spTree>
    <p:extLst>
      <p:ext uri="{BB962C8B-B14F-4D97-AF65-F5344CB8AC3E}">
        <p14:creationId xmlns:p14="http://schemas.microsoft.com/office/powerpoint/2010/main" val="20099726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914</Words>
  <Application>Microsoft Office PowerPoint</Application>
  <PresentationFormat>Ekran Gösterisi (4:3)</PresentationFormat>
  <Paragraphs>99</Paragraphs>
  <Slides>9</Slides>
  <Notes>1</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Çağdaş Polonya Edebiyatı</vt:lpstr>
      <vt:lpstr>1956-1968 Yılları Arası Polonya Edebiyatı</vt:lpstr>
      <vt:lpstr>PowerPoint Sunusu</vt:lpstr>
      <vt:lpstr>PowerPoint Sunusu</vt:lpstr>
      <vt:lpstr>Neo-klasisizm</vt:lpstr>
      <vt:lpstr>Zbigniew Herbert</vt:lpstr>
      <vt:lpstr>PowerPoint Sunusu</vt:lpstr>
      <vt:lpstr>Jarosław Marek Rymkiewicz</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Polonya Edebiyatı</dc:title>
  <dc:creator>nevra vardal</dc:creator>
  <cp:lastModifiedBy>nevra vardal</cp:lastModifiedBy>
  <cp:revision>15</cp:revision>
  <dcterms:created xsi:type="dcterms:W3CDTF">2020-05-06T18:51:13Z</dcterms:created>
  <dcterms:modified xsi:type="dcterms:W3CDTF">2020-05-15T19:45:12Z</dcterms:modified>
</cp:coreProperties>
</file>