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96416" autoAdjust="0"/>
  </p:normalViewPr>
  <p:slideViewPr>
    <p:cSldViewPr snapToGrid="0">
      <p:cViewPr varScale="1">
        <p:scale>
          <a:sx n="42" d="100"/>
          <a:sy n="42" d="100"/>
        </p:scale>
        <p:origin x="66" y="1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5FAA045-5946-4325-A343-A0C624B5B228}" type="datetimeFigureOut">
              <a:rPr lang="tr-TR" smtClean="0"/>
              <a:t>21.11.2018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06B545-81CF-440B-BE7B-614A9809099E}" type="slidenum">
              <a:rPr lang="tr-TR" smtClean="0"/>
              <a:t>‹#›</a:t>
            </a:fld>
            <a:endParaRPr lang="tr-TR"/>
          </a:p>
        </p:txBody>
      </p:sp>
    </p:spTree>
    <p:extLst>
      <p:ext uri="{BB962C8B-B14F-4D97-AF65-F5344CB8AC3E}">
        <p14:creationId xmlns:p14="http://schemas.microsoft.com/office/powerpoint/2010/main" val="92349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5FAA045-5946-4325-A343-A0C624B5B228}" type="datetimeFigureOut">
              <a:rPr lang="tr-TR" smtClean="0"/>
              <a:t>21.11.2018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06B545-81CF-440B-BE7B-614A9809099E}" type="slidenum">
              <a:rPr lang="tr-TR" smtClean="0"/>
              <a:t>‹#›</a:t>
            </a:fld>
            <a:endParaRPr lang="tr-TR"/>
          </a:p>
        </p:txBody>
      </p:sp>
    </p:spTree>
    <p:extLst>
      <p:ext uri="{BB962C8B-B14F-4D97-AF65-F5344CB8AC3E}">
        <p14:creationId xmlns:p14="http://schemas.microsoft.com/office/powerpoint/2010/main" val="1475351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95FAA045-5946-4325-A343-A0C624B5B228}" type="datetimeFigureOut">
              <a:rPr lang="tr-TR" smtClean="0"/>
              <a:t>21.11.2018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06B545-81CF-440B-BE7B-614A9809099E}" type="slidenum">
              <a:rPr lang="tr-TR" smtClean="0"/>
              <a:t>‹#›</a:t>
            </a:fld>
            <a:endParaRPr lang="tr-TR"/>
          </a:p>
        </p:txBody>
      </p:sp>
    </p:spTree>
    <p:extLst>
      <p:ext uri="{BB962C8B-B14F-4D97-AF65-F5344CB8AC3E}">
        <p14:creationId xmlns:p14="http://schemas.microsoft.com/office/powerpoint/2010/main" val="1875768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95FAA045-5946-4325-A343-A0C624B5B228}" type="datetimeFigureOut">
              <a:rPr lang="tr-TR" smtClean="0"/>
              <a:t>21.11.2018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06B545-81CF-440B-BE7B-614A9809099E}"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4775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5FAA045-5946-4325-A343-A0C624B5B228}" type="datetimeFigureOut">
              <a:rPr lang="tr-TR" smtClean="0"/>
              <a:t>21.11.2018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06B545-81CF-440B-BE7B-614A9809099E}" type="slidenum">
              <a:rPr lang="tr-TR" smtClean="0"/>
              <a:t>‹#›</a:t>
            </a:fld>
            <a:endParaRPr lang="tr-TR"/>
          </a:p>
        </p:txBody>
      </p:sp>
    </p:spTree>
    <p:extLst>
      <p:ext uri="{BB962C8B-B14F-4D97-AF65-F5344CB8AC3E}">
        <p14:creationId xmlns:p14="http://schemas.microsoft.com/office/powerpoint/2010/main" val="268706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FAA045-5946-4325-A343-A0C624B5B228}" type="datetimeFigureOut">
              <a:rPr lang="tr-TR" smtClean="0"/>
              <a:t>21.11.2018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06B545-81CF-440B-BE7B-614A9809099E}" type="slidenum">
              <a:rPr lang="tr-TR" smtClean="0"/>
              <a:t>‹#›</a:t>
            </a:fld>
            <a:endParaRPr lang="tr-TR"/>
          </a:p>
        </p:txBody>
      </p:sp>
    </p:spTree>
    <p:extLst>
      <p:ext uri="{BB962C8B-B14F-4D97-AF65-F5344CB8AC3E}">
        <p14:creationId xmlns:p14="http://schemas.microsoft.com/office/powerpoint/2010/main" val="537638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FAA045-5946-4325-A343-A0C624B5B228}" type="datetimeFigureOut">
              <a:rPr lang="tr-TR" smtClean="0"/>
              <a:t>21.11.2018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06B545-81CF-440B-BE7B-614A9809099E}" type="slidenum">
              <a:rPr lang="tr-TR" smtClean="0"/>
              <a:t>‹#›</a:t>
            </a:fld>
            <a:endParaRPr lang="tr-TR"/>
          </a:p>
        </p:txBody>
      </p:sp>
    </p:spTree>
    <p:extLst>
      <p:ext uri="{BB962C8B-B14F-4D97-AF65-F5344CB8AC3E}">
        <p14:creationId xmlns:p14="http://schemas.microsoft.com/office/powerpoint/2010/main" val="4035393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5FAA045-5946-4325-A343-A0C624B5B228}" type="datetimeFigureOut">
              <a:rPr lang="tr-TR" smtClean="0"/>
              <a:t>21.11.2018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06B545-81CF-440B-BE7B-614A9809099E}" type="slidenum">
              <a:rPr lang="tr-TR" smtClean="0"/>
              <a:t>‹#›</a:t>
            </a:fld>
            <a:endParaRPr lang="tr-TR"/>
          </a:p>
        </p:txBody>
      </p:sp>
    </p:spTree>
    <p:extLst>
      <p:ext uri="{BB962C8B-B14F-4D97-AF65-F5344CB8AC3E}">
        <p14:creationId xmlns:p14="http://schemas.microsoft.com/office/powerpoint/2010/main" val="3655584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5FAA045-5946-4325-A343-A0C624B5B228}" type="datetimeFigureOut">
              <a:rPr lang="tr-TR" smtClean="0"/>
              <a:t>21.11.2018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06B545-81CF-440B-BE7B-614A9809099E}" type="slidenum">
              <a:rPr lang="tr-TR" smtClean="0"/>
              <a:t>‹#›</a:t>
            </a:fld>
            <a:endParaRPr lang="tr-TR"/>
          </a:p>
        </p:txBody>
      </p:sp>
    </p:spTree>
    <p:extLst>
      <p:ext uri="{BB962C8B-B14F-4D97-AF65-F5344CB8AC3E}">
        <p14:creationId xmlns:p14="http://schemas.microsoft.com/office/powerpoint/2010/main" val="2474700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95FAA045-5946-4325-A343-A0C624B5B228}" type="datetimeFigureOut">
              <a:rPr lang="tr-TR" smtClean="0"/>
              <a:t>21.11.2018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06B545-81CF-440B-BE7B-614A9809099E}" type="slidenum">
              <a:rPr lang="tr-TR" smtClean="0"/>
              <a:t>‹#›</a:t>
            </a:fld>
            <a:endParaRPr lang="tr-TR"/>
          </a:p>
        </p:txBody>
      </p:sp>
    </p:spTree>
    <p:extLst>
      <p:ext uri="{BB962C8B-B14F-4D97-AF65-F5344CB8AC3E}">
        <p14:creationId xmlns:p14="http://schemas.microsoft.com/office/powerpoint/2010/main" val="230913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5FAA045-5946-4325-A343-A0C624B5B228}" type="datetimeFigureOut">
              <a:rPr lang="tr-TR" smtClean="0"/>
              <a:t>21.11.2018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06B545-81CF-440B-BE7B-614A9809099E}" type="slidenum">
              <a:rPr lang="tr-TR" smtClean="0"/>
              <a:t>‹#›</a:t>
            </a:fld>
            <a:endParaRPr lang="tr-TR"/>
          </a:p>
        </p:txBody>
      </p:sp>
    </p:spTree>
    <p:extLst>
      <p:ext uri="{BB962C8B-B14F-4D97-AF65-F5344CB8AC3E}">
        <p14:creationId xmlns:p14="http://schemas.microsoft.com/office/powerpoint/2010/main" val="212082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5FAA045-5946-4325-A343-A0C624B5B228}" type="datetimeFigureOut">
              <a:rPr lang="tr-TR" smtClean="0"/>
              <a:t>21.11.2018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06B545-81CF-440B-BE7B-614A9809099E}" type="slidenum">
              <a:rPr lang="tr-TR" smtClean="0"/>
              <a:t>‹#›</a:t>
            </a:fld>
            <a:endParaRPr lang="tr-TR"/>
          </a:p>
        </p:txBody>
      </p:sp>
    </p:spTree>
    <p:extLst>
      <p:ext uri="{BB962C8B-B14F-4D97-AF65-F5344CB8AC3E}">
        <p14:creationId xmlns:p14="http://schemas.microsoft.com/office/powerpoint/2010/main" val="409165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5FAA045-5946-4325-A343-A0C624B5B228}" type="datetimeFigureOut">
              <a:rPr lang="tr-TR" smtClean="0"/>
              <a:t>21.11.2018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B06B545-81CF-440B-BE7B-614A9809099E}" type="slidenum">
              <a:rPr lang="tr-TR" smtClean="0"/>
              <a:t>‹#›</a:t>
            </a:fld>
            <a:endParaRPr lang="tr-TR"/>
          </a:p>
        </p:txBody>
      </p:sp>
    </p:spTree>
    <p:extLst>
      <p:ext uri="{BB962C8B-B14F-4D97-AF65-F5344CB8AC3E}">
        <p14:creationId xmlns:p14="http://schemas.microsoft.com/office/powerpoint/2010/main" val="27682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95FAA045-5946-4325-A343-A0C624B5B228}" type="datetimeFigureOut">
              <a:rPr lang="tr-TR" smtClean="0"/>
              <a:t>21.11.2018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0B06B545-81CF-440B-BE7B-614A9809099E}" type="slidenum">
              <a:rPr lang="tr-TR" smtClean="0"/>
              <a:t>‹#›</a:t>
            </a:fld>
            <a:endParaRPr lang="tr-TR"/>
          </a:p>
        </p:txBody>
      </p:sp>
    </p:spTree>
    <p:extLst>
      <p:ext uri="{BB962C8B-B14F-4D97-AF65-F5344CB8AC3E}">
        <p14:creationId xmlns:p14="http://schemas.microsoft.com/office/powerpoint/2010/main" val="35134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5FAA045-5946-4325-A343-A0C624B5B228}" type="datetimeFigureOut">
              <a:rPr lang="tr-TR" smtClean="0"/>
              <a:t>21.11.2018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0B06B545-81CF-440B-BE7B-614A9809099E}" type="slidenum">
              <a:rPr lang="tr-TR" smtClean="0"/>
              <a:t>‹#›</a:t>
            </a:fld>
            <a:endParaRPr lang="tr-TR"/>
          </a:p>
        </p:txBody>
      </p:sp>
    </p:spTree>
    <p:extLst>
      <p:ext uri="{BB962C8B-B14F-4D97-AF65-F5344CB8AC3E}">
        <p14:creationId xmlns:p14="http://schemas.microsoft.com/office/powerpoint/2010/main" val="207509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95FAA045-5946-4325-A343-A0C624B5B228}" type="datetimeFigureOut">
              <a:rPr lang="tr-TR" smtClean="0"/>
              <a:t>21.11.2018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0B06B545-81CF-440B-BE7B-614A9809099E}" type="slidenum">
              <a:rPr lang="tr-TR" smtClean="0"/>
              <a:t>‹#›</a:t>
            </a:fld>
            <a:endParaRPr lang="tr-TR"/>
          </a:p>
        </p:txBody>
      </p:sp>
    </p:spTree>
    <p:extLst>
      <p:ext uri="{BB962C8B-B14F-4D97-AF65-F5344CB8AC3E}">
        <p14:creationId xmlns:p14="http://schemas.microsoft.com/office/powerpoint/2010/main" val="129191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5FAA045-5946-4325-A343-A0C624B5B228}" type="datetimeFigureOut">
              <a:rPr lang="tr-TR" smtClean="0"/>
              <a:t>21.11.2018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06B545-81CF-440B-BE7B-614A9809099E}" type="slidenum">
              <a:rPr lang="tr-TR" smtClean="0"/>
              <a:t>‹#›</a:t>
            </a:fld>
            <a:endParaRPr lang="tr-TR"/>
          </a:p>
        </p:txBody>
      </p:sp>
    </p:spTree>
    <p:extLst>
      <p:ext uri="{BB962C8B-B14F-4D97-AF65-F5344CB8AC3E}">
        <p14:creationId xmlns:p14="http://schemas.microsoft.com/office/powerpoint/2010/main" val="180895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5FAA045-5946-4325-A343-A0C624B5B228}" type="datetimeFigureOut">
              <a:rPr lang="tr-TR" smtClean="0"/>
              <a:t>21.11.2018</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B06B545-81CF-440B-BE7B-614A9809099E}" type="slidenum">
              <a:rPr lang="tr-TR" smtClean="0"/>
              <a:t>‹#›</a:t>
            </a:fld>
            <a:endParaRPr lang="tr-TR"/>
          </a:p>
        </p:txBody>
      </p:sp>
    </p:spTree>
    <p:extLst>
      <p:ext uri="{BB962C8B-B14F-4D97-AF65-F5344CB8AC3E}">
        <p14:creationId xmlns:p14="http://schemas.microsoft.com/office/powerpoint/2010/main" val="365084168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5608DE7-16A9-467F-BA1B-DE670245C74B}"/>
              </a:ext>
            </a:extLst>
          </p:cNvPr>
          <p:cNvSpPr>
            <a:spLocks noGrp="1"/>
          </p:cNvSpPr>
          <p:nvPr>
            <p:ph type="ctrTitle"/>
          </p:nvPr>
        </p:nvSpPr>
        <p:spPr/>
        <p:txBody>
          <a:bodyPr/>
          <a:lstStyle/>
          <a:p>
            <a:r>
              <a:rPr lang="tr-TR" dirty="0" err="1"/>
              <a:t>Tac</a:t>
            </a:r>
            <a:r>
              <a:rPr lang="tr-TR" dirty="0"/>
              <a:t> mahal</a:t>
            </a:r>
          </a:p>
        </p:txBody>
      </p:sp>
      <p:sp>
        <p:nvSpPr>
          <p:cNvPr id="3" name="Alt Başlık 2">
            <a:extLst>
              <a:ext uri="{FF2B5EF4-FFF2-40B4-BE49-F238E27FC236}">
                <a16:creationId xmlns:a16="http://schemas.microsoft.com/office/drawing/2014/main" id="{FA104E0F-2A63-4987-9D80-E8930FA6085F}"/>
              </a:ext>
            </a:extLst>
          </p:cNvPr>
          <p:cNvSpPr>
            <a:spLocks noGrp="1"/>
          </p:cNvSpPr>
          <p:nvPr>
            <p:ph type="subTitle" idx="1"/>
          </p:nvPr>
        </p:nvSpPr>
        <p:spPr/>
        <p:txBody>
          <a:bodyPr>
            <a:normAutofit fontScale="55000" lnSpcReduction="20000"/>
          </a:bodyPr>
          <a:lstStyle/>
          <a:p>
            <a:r>
              <a:rPr lang="tr-TR" dirty="0"/>
              <a:t>Bugünkü Hindistan toprakları üzerinde kurulmuş ve 332 yıl(1526-1858) hüküm sürmüş Türk-Moğol kökenli bir devlet olan Babür imparatorluğu bu topraklarda edebiyattan kültüre, sanattan mimariye kadar pek çok eşsiz eser bırakmış. İşte bu eserlerden biri olan ve Dünyanın Yeni 7 Harikasından biri seçilen </a:t>
            </a:r>
            <a:r>
              <a:rPr lang="tr-TR" dirty="0" err="1"/>
              <a:t>Tac</a:t>
            </a:r>
            <a:r>
              <a:rPr lang="tr-TR" dirty="0"/>
              <a:t> Mahal Hindistan’ın en önemli sembollerinden biri olarak 17. Yüzyıldan beri varlığını sürdürmüş ve birçok hikayeye tanıklık etmiş bir şaheser.</a:t>
            </a:r>
          </a:p>
        </p:txBody>
      </p:sp>
    </p:spTree>
    <p:extLst>
      <p:ext uri="{BB962C8B-B14F-4D97-AF65-F5344CB8AC3E}">
        <p14:creationId xmlns:p14="http://schemas.microsoft.com/office/powerpoint/2010/main" val="1988217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AB81482-32B4-4119-96F9-CE0ADA00F89D}"/>
              </a:ext>
            </a:extLst>
          </p:cNvPr>
          <p:cNvSpPr>
            <a:spLocks noGrp="1"/>
          </p:cNvSpPr>
          <p:nvPr>
            <p:ph type="title"/>
          </p:nvPr>
        </p:nvSpPr>
        <p:spPr/>
        <p:txBody>
          <a:bodyPr/>
          <a:lstStyle/>
          <a:p>
            <a:r>
              <a:rPr lang="tr-TR" b="1" dirty="0"/>
              <a:t>9. Fillerin katkısı</a:t>
            </a:r>
            <a:br>
              <a:rPr lang="tr-TR" b="1" dirty="0"/>
            </a:br>
            <a:endParaRPr lang="tr-TR" dirty="0"/>
          </a:p>
        </p:txBody>
      </p:sp>
      <p:sp>
        <p:nvSpPr>
          <p:cNvPr id="3" name="İçerik Yer Tutucusu 2">
            <a:extLst>
              <a:ext uri="{FF2B5EF4-FFF2-40B4-BE49-F238E27FC236}">
                <a16:creationId xmlns:a16="http://schemas.microsoft.com/office/drawing/2014/main" id="{D9BB6B46-6A73-43F9-A083-78ED6739F6F7}"/>
              </a:ext>
            </a:extLst>
          </p:cNvPr>
          <p:cNvSpPr>
            <a:spLocks noGrp="1"/>
          </p:cNvSpPr>
          <p:nvPr>
            <p:ph idx="1"/>
          </p:nvPr>
        </p:nvSpPr>
        <p:spPr/>
        <p:txBody>
          <a:bodyPr numCol="2"/>
          <a:lstStyle/>
          <a:p>
            <a:r>
              <a:rPr lang="tr-TR" dirty="0"/>
              <a:t>İnşaatın yapımında kullanılan parlak, ince mavi damarlı, beyaz mermerlerin ve diğer ham maddelerin taşınması için 1000’i aşkın filin kullanıldığı söylenir. İslam, İran, Osmanlı, Türk ve Hint mimarisinin birleşimi olan </a:t>
            </a:r>
            <a:r>
              <a:rPr lang="tr-TR" dirty="0" err="1"/>
              <a:t>Tac</a:t>
            </a:r>
            <a:r>
              <a:rPr lang="tr-TR" dirty="0"/>
              <a:t> Mahal’de Osmanlının katkısı oldukça önemlidir. Bulunduğu şehrin birçok noktasından açıkça görülebilen </a:t>
            </a:r>
            <a:r>
              <a:rPr lang="tr-TR" dirty="0" err="1"/>
              <a:t>Tac</a:t>
            </a:r>
            <a:r>
              <a:rPr lang="tr-TR" dirty="0"/>
              <a:t> Mahal, Türk-İslam Mimarisinin en önemli yapıtları arasında yer almaktadır.</a:t>
            </a:r>
          </a:p>
        </p:txBody>
      </p:sp>
      <p:pic>
        <p:nvPicPr>
          <p:cNvPr id="5" name="Resim 4">
            <a:extLst>
              <a:ext uri="{FF2B5EF4-FFF2-40B4-BE49-F238E27FC236}">
                <a16:creationId xmlns:a16="http://schemas.microsoft.com/office/drawing/2014/main" id="{5A3F96FA-BDF6-499C-BEB0-1982C3E95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540" y="2052918"/>
            <a:ext cx="5715000" cy="3790950"/>
          </a:xfrm>
          <a:prstGeom prst="rect">
            <a:avLst/>
          </a:prstGeom>
        </p:spPr>
      </p:pic>
    </p:spTree>
    <p:extLst>
      <p:ext uri="{BB962C8B-B14F-4D97-AF65-F5344CB8AC3E}">
        <p14:creationId xmlns:p14="http://schemas.microsoft.com/office/powerpoint/2010/main" val="419510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1D3ED07-9833-4C81-A4E1-4672E79A985D}"/>
              </a:ext>
            </a:extLst>
          </p:cNvPr>
          <p:cNvSpPr>
            <a:spLocks noGrp="1"/>
          </p:cNvSpPr>
          <p:nvPr>
            <p:ph type="title"/>
          </p:nvPr>
        </p:nvSpPr>
        <p:spPr/>
        <p:txBody>
          <a:bodyPr/>
          <a:lstStyle/>
          <a:p>
            <a:r>
              <a:rPr lang="sv-SE" b="1" dirty="0"/>
              <a:t>10. Aydan daha parlak görünen yapı</a:t>
            </a:r>
            <a:br>
              <a:rPr lang="sv-SE" b="1" dirty="0"/>
            </a:br>
            <a:endParaRPr lang="tr-TR" dirty="0"/>
          </a:p>
        </p:txBody>
      </p:sp>
      <p:sp>
        <p:nvSpPr>
          <p:cNvPr id="3" name="İçerik Yer Tutucusu 2">
            <a:extLst>
              <a:ext uri="{FF2B5EF4-FFF2-40B4-BE49-F238E27FC236}">
                <a16:creationId xmlns:a16="http://schemas.microsoft.com/office/drawing/2014/main" id="{F5971C63-2C4A-4E10-805B-84D743963898}"/>
              </a:ext>
            </a:extLst>
          </p:cNvPr>
          <p:cNvSpPr>
            <a:spLocks noGrp="1"/>
          </p:cNvSpPr>
          <p:nvPr>
            <p:ph idx="1"/>
          </p:nvPr>
        </p:nvSpPr>
        <p:spPr/>
        <p:txBody>
          <a:bodyPr numCol="2"/>
          <a:lstStyle/>
          <a:p>
            <a:r>
              <a:rPr lang="tr-TR" dirty="0" err="1"/>
              <a:t>Tac</a:t>
            </a:r>
            <a:r>
              <a:rPr lang="tr-TR" dirty="0"/>
              <a:t> Mahal’in yüz binlerce akik, sedef ve firuze gömülü olan duvarlarında ayrıca 42 zümrüt, 142 yakut, 625 pırlanta ve 50 adet çok iri inci bulunmaktadır. Görkemli görünüşü ile herkesi büyüleyen, Doğulu ve Batılı birçok ünlü yazar ve şaire ilham kaynağı olan </a:t>
            </a:r>
            <a:r>
              <a:rPr lang="tr-TR" dirty="0" err="1"/>
              <a:t>Tac</a:t>
            </a:r>
            <a:r>
              <a:rPr lang="tr-TR" dirty="0"/>
              <a:t> Mahal, mehtaplı gecelerde bile aydan daha parlak görünür.</a:t>
            </a:r>
          </a:p>
        </p:txBody>
      </p:sp>
      <p:pic>
        <p:nvPicPr>
          <p:cNvPr id="7" name="Resim 6">
            <a:extLst>
              <a:ext uri="{FF2B5EF4-FFF2-40B4-BE49-F238E27FC236}">
                <a16:creationId xmlns:a16="http://schemas.microsoft.com/office/drawing/2014/main" id="{359AB846-E918-4B97-A3A6-16725D037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60" y="2052918"/>
            <a:ext cx="5715000" cy="3267075"/>
          </a:xfrm>
          <a:prstGeom prst="rect">
            <a:avLst/>
          </a:prstGeom>
        </p:spPr>
      </p:pic>
    </p:spTree>
    <p:extLst>
      <p:ext uri="{BB962C8B-B14F-4D97-AF65-F5344CB8AC3E}">
        <p14:creationId xmlns:p14="http://schemas.microsoft.com/office/powerpoint/2010/main" val="3266827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216B328-BAFA-47C4-88BB-2CC490437523}"/>
              </a:ext>
            </a:extLst>
          </p:cNvPr>
          <p:cNvSpPr>
            <a:spLocks noGrp="1"/>
          </p:cNvSpPr>
          <p:nvPr>
            <p:ph type="title"/>
          </p:nvPr>
        </p:nvSpPr>
        <p:spPr/>
        <p:txBody>
          <a:bodyPr/>
          <a:lstStyle/>
          <a:p>
            <a:r>
              <a:rPr lang="tr-TR" b="1" dirty="0"/>
              <a:t>11. Kadınların duygu dünyasını yansıtan renkler</a:t>
            </a:r>
            <a:br>
              <a:rPr lang="tr-TR" b="1" dirty="0"/>
            </a:br>
            <a:endParaRPr lang="tr-TR" dirty="0"/>
          </a:p>
        </p:txBody>
      </p:sp>
      <p:sp>
        <p:nvSpPr>
          <p:cNvPr id="3" name="İçerik Yer Tutucusu 2">
            <a:extLst>
              <a:ext uri="{FF2B5EF4-FFF2-40B4-BE49-F238E27FC236}">
                <a16:creationId xmlns:a16="http://schemas.microsoft.com/office/drawing/2014/main" id="{2F3370F7-2AC0-45D2-B67E-AA54054CE3FC}"/>
              </a:ext>
            </a:extLst>
          </p:cNvPr>
          <p:cNvSpPr>
            <a:spLocks noGrp="1"/>
          </p:cNvSpPr>
          <p:nvPr>
            <p:ph idx="1"/>
          </p:nvPr>
        </p:nvSpPr>
        <p:spPr/>
        <p:txBody>
          <a:bodyPr numCol="2"/>
          <a:lstStyle/>
          <a:p>
            <a:r>
              <a:rPr lang="tr-TR" dirty="0" err="1"/>
              <a:t>Tac</a:t>
            </a:r>
            <a:r>
              <a:rPr lang="tr-TR" dirty="0"/>
              <a:t> Mahal gün içinde farklı renklere bürünür. Gün doğumuyla birlikte pembemsi ve en güzel rengini gösteren </a:t>
            </a:r>
            <a:r>
              <a:rPr lang="tr-TR" dirty="0" err="1"/>
              <a:t>Tac</a:t>
            </a:r>
            <a:r>
              <a:rPr lang="tr-TR" dirty="0"/>
              <a:t> Mahal, kısa bir süre sonra beyaz görünümüne döner. Ay ışığıyla beraber de altınımsı bir renk alır. Efsaneler bu eşsiz özelliğin kadınların, özellikle de Mümtaz Mahal’in duygu değişikliklerini yansıttığını söyler.</a:t>
            </a:r>
          </a:p>
        </p:txBody>
      </p:sp>
      <p:pic>
        <p:nvPicPr>
          <p:cNvPr id="5" name="Resim 4">
            <a:extLst>
              <a:ext uri="{FF2B5EF4-FFF2-40B4-BE49-F238E27FC236}">
                <a16:creationId xmlns:a16="http://schemas.microsoft.com/office/drawing/2014/main" id="{E62890EA-3BE8-4334-8F67-E87667DFC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889" y="1514475"/>
            <a:ext cx="5715000" cy="4286250"/>
          </a:xfrm>
          <a:prstGeom prst="rect">
            <a:avLst/>
          </a:prstGeom>
        </p:spPr>
      </p:pic>
    </p:spTree>
    <p:extLst>
      <p:ext uri="{BB962C8B-B14F-4D97-AF65-F5344CB8AC3E}">
        <p14:creationId xmlns:p14="http://schemas.microsoft.com/office/powerpoint/2010/main" val="2700373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847809A-1698-4235-B85F-4165D2B84043}"/>
              </a:ext>
            </a:extLst>
          </p:cNvPr>
          <p:cNvSpPr>
            <a:spLocks noGrp="1"/>
          </p:cNvSpPr>
          <p:nvPr>
            <p:ph type="title"/>
          </p:nvPr>
        </p:nvSpPr>
        <p:spPr/>
        <p:txBody>
          <a:bodyPr/>
          <a:lstStyle/>
          <a:p>
            <a:r>
              <a:rPr lang="tr-TR" b="1" dirty="0"/>
              <a:t>12. Tutsaklıkta son bulan yaşam ve kavuşma</a:t>
            </a:r>
            <a:br>
              <a:rPr lang="tr-TR" b="1" dirty="0"/>
            </a:br>
            <a:endParaRPr lang="tr-TR" dirty="0"/>
          </a:p>
        </p:txBody>
      </p:sp>
      <p:sp>
        <p:nvSpPr>
          <p:cNvPr id="3" name="İçerik Yer Tutucusu 2">
            <a:extLst>
              <a:ext uri="{FF2B5EF4-FFF2-40B4-BE49-F238E27FC236}">
                <a16:creationId xmlns:a16="http://schemas.microsoft.com/office/drawing/2014/main" id="{931570CC-6BA8-4AD3-BAF9-AC085BBE238F}"/>
              </a:ext>
            </a:extLst>
          </p:cNvPr>
          <p:cNvSpPr>
            <a:spLocks noGrp="1"/>
          </p:cNvSpPr>
          <p:nvPr>
            <p:ph idx="1"/>
          </p:nvPr>
        </p:nvSpPr>
        <p:spPr/>
        <p:txBody>
          <a:bodyPr numCol="2"/>
          <a:lstStyle/>
          <a:p>
            <a:r>
              <a:rPr lang="tr-TR" dirty="0"/>
              <a:t>Şah Cihan, kendisi için de </a:t>
            </a:r>
            <a:r>
              <a:rPr lang="tr-TR" dirty="0" err="1"/>
              <a:t>Tac</a:t>
            </a:r>
            <a:r>
              <a:rPr lang="tr-TR" dirty="0"/>
              <a:t> Mahal’in yanına siyah matem renginde bir benzer anıt yaptırmak isteyince, hazineyi büyük masraflara sokacak bu teşebbüsü engellemek üzere oğlu </a:t>
            </a:r>
            <a:r>
              <a:rPr lang="tr-TR" dirty="0" err="1"/>
              <a:t>Âlemgir</a:t>
            </a:r>
            <a:r>
              <a:rPr lang="tr-TR" dirty="0"/>
              <a:t> </a:t>
            </a:r>
            <a:r>
              <a:rPr lang="tr-TR" dirty="0" err="1"/>
              <a:t>Evrengzib</a:t>
            </a:r>
            <a:r>
              <a:rPr lang="tr-TR" dirty="0"/>
              <a:t> kendisini tahttan indirip </a:t>
            </a:r>
            <a:r>
              <a:rPr lang="tr-TR" dirty="0" err="1"/>
              <a:t>Agra</a:t>
            </a:r>
            <a:r>
              <a:rPr lang="tr-TR" dirty="0"/>
              <a:t> Kalesi’nde ikamete mecbur eder. Şah Cihan bu duruma hiç itiraz etmez. Ömrünü, sekizgen şekli sebebiyle Müsemmen Burç denilen odada kimseyle görüşmeksizin, </a:t>
            </a:r>
            <a:r>
              <a:rPr lang="tr-TR" dirty="0" err="1"/>
              <a:t>Tac</a:t>
            </a:r>
            <a:r>
              <a:rPr lang="tr-TR" dirty="0"/>
              <a:t> Mahal’i seyrederek geçirir. Ölüm döşeğinde de önüne ayna koydurarak </a:t>
            </a:r>
            <a:r>
              <a:rPr lang="tr-TR" dirty="0" err="1"/>
              <a:t>Tac</a:t>
            </a:r>
            <a:r>
              <a:rPr lang="tr-TR" dirty="0"/>
              <a:t> Mahal’i seyretmeye devam eder. Vefat edince çok sevdiği eşinin yanına gömülür.</a:t>
            </a:r>
          </a:p>
        </p:txBody>
      </p:sp>
    </p:spTree>
    <p:extLst>
      <p:ext uri="{BB962C8B-B14F-4D97-AF65-F5344CB8AC3E}">
        <p14:creationId xmlns:p14="http://schemas.microsoft.com/office/powerpoint/2010/main" val="1811137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CB7AAB0-F8A2-4845-B8F1-30023FA08213}"/>
              </a:ext>
            </a:extLst>
          </p:cNvPr>
          <p:cNvSpPr>
            <a:spLocks noGrp="1"/>
          </p:cNvSpPr>
          <p:nvPr>
            <p:ph type="title"/>
          </p:nvPr>
        </p:nvSpPr>
        <p:spPr/>
        <p:txBody>
          <a:bodyPr/>
          <a:lstStyle/>
          <a:p>
            <a:r>
              <a:rPr lang="tr-TR" b="1" dirty="0"/>
              <a:t>13. Kubbede kalan hoş </a:t>
            </a:r>
            <a:r>
              <a:rPr lang="tr-TR" b="1" dirty="0" err="1"/>
              <a:t>sada</a:t>
            </a:r>
            <a:br>
              <a:rPr lang="tr-TR" b="1" dirty="0"/>
            </a:br>
            <a:endParaRPr lang="tr-TR" dirty="0"/>
          </a:p>
        </p:txBody>
      </p:sp>
      <p:sp>
        <p:nvSpPr>
          <p:cNvPr id="3" name="İçerik Yer Tutucusu 2">
            <a:extLst>
              <a:ext uri="{FF2B5EF4-FFF2-40B4-BE49-F238E27FC236}">
                <a16:creationId xmlns:a16="http://schemas.microsoft.com/office/drawing/2014/main" id="{B17FA6E1-79DE-4145-BB1C-D3899FA20066}"/>
              </a:ext>
            </a:extLst>
          </p:cNvPr>
          <p:cNvSpPr>
            <a:spLocks noGrp="1"/>
          </p:cNvSpPr>
          <p:nvPr>
            <p:ph idx="1"/>
          </p:nvPr>
        </p:nvSpPr>
        <p:spPr/>
        <p:txBody>
          <a:bodyPr numCol="2"/>
          <a:lstStyle/>
          <a:p>
            <a:r>
              <a:rPr lang="tr-TR" dirty="0" err="1"/>
              <a:t>Tac</a:t>
            </a:r>
            <a:r>
              <a:rPr lang="tr-TR" dirty="0"/>
              <a:t> Mahal’in kubbesi üzerinde altınlı bir alem ile türbenin etrafında beyaz mermerden yapılmış dört adet minaresi vardır. Anıtın dört yanına Hattat Serdar Efendi tarafından Yasin Suresinin tamamı yazılmıştır. Mümtaz Mahal ve Şah Cihan’ın sandukaları türbenin üst katında, kubbenin altındadır. Sandukaların bulunduğu yerdeki kubbe, insan ağzından çıkan her sesin yedi kez yankılandığı bir akustiğe sahiptir. Şah’ın ve eşinin asıl lahitleri ise, en alt katta bulunmaktadır.</a:t>
            </a:r>
          </a:p>
        </p:txBody>
      </p:sp>
      <p:pic>
        <p:nvPicPr>
          <p:cNvPr id="5" name="Resim 4">
            <a:extLst>
              <a:ext uri="{FF2B5EF4-FFF2-40B4-BE49-F238E27FC236}">
                <a16:creationId xmlns:a16="http://schemas.microsoft.com/office/drawing/2014/main" id="{6BC6A67C-0EE1-4EE6-9D23-EF620E8CB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100" y="3067050"/>
            <a:ext cx="5715000" cy="3381019"/>
          </a:xfrm>
          <a:prstGeom prst="rect">
            <a:avLst/>
          </a:prstGeom>
        </p:spPr>
      </p:pic>
    </p:spTree>
    <p:extLst>
      <p:ext uri="{BB962C8B-B14F-4D97-AF65-F5344CB8AC3E}">
        <p14:creationId xmlns:p14="http://schemas.microsoft.com/office/powerpoint/2010/main" val="2777568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1E9C986-0963-4B25-B2DD-F5F2080E4BF0}"/>
              </a:ext>
            </a:extLst>
          </p:cNvPr>
          <p:cNvSpPr>
            <a:spLocks noGrp="1"/>
          </p:cNvSpPr>
          <p:nvPr>
            <p:ph type="title"/>
          </p:nvPr>
        </p:nvSpPr>
        <p:spPr/>
        <p:txBody>
          <a:bodyPr/>
          <a:lstStyle/>
          <a:p>
            <a:r>
              <a:rPr lang="tr-TR" b="1" dirty="0"/>
              <a:t>14. Bir gecede sökülen iskele</a:t>
            </a:r>
            <a:br>
              <a:rPr lang="tr-TR" b="1" dirty="0"/>
            </a:br>
            <a:endParaRPr lang="tr-TR" dirty="0"/>
          </a:p>
        </p:txBody>
      </p:sp>
      <p:sp>
        <p:nvSpPr>
          <p:cNvPr id="3" name="İçerik Yer Tutucusu 2">
            <a:extLst>
              <a:ext uri="{FF2B5EF4-FFF2-40B4-BE49-F238E27FC236}">
                <a16:creationId xmlns:a16="http://schemas.microsoft.com/office/drawing/2014/main" id="{BD37120D-9F21-4202-83D0-32C623E325D8}"/>
              </a:ext>
            </a:extLst>
          </p:cNvPr>
          <p:cNvSpPr>
            <a:spLocks noGrp="1"/>
          </p:cNvSpPr>
          <p:nvPr>
            <p:ph idx="1"/>
          </p:nvPr>
        </p:nvSpPr>
        <p:spPr/>
        <p:txBody>
          <a:bodyPr numCol="2"/>
          <a:lstStyle/>
          <a:p>
            <a:r>
              <a:rPr lang="tr-TR" dirty="0"/>
              <a:t>Efsaneye göre kubbeyi desteklemek için yapılan iskele, kubbeden daha fazla masraf ve işgücü gerektirmiş. İnşaatın bitimine yakın Şah Cihan’a iskeleyi sökmenin beş yıl alacağı bilgisinin verilmesi üzerine Şah Cihan, herkesin söktüğü tuğlanın kendisinde kalacağı şeklinde bir emir yayınlayınca, iskele halk tarafından bir gecede sökülmüş</a:t>
            </a:r>
          </a:p>
        </p:txBody>
      </p:sp>
      <p:pic>
        <p:nvPicPr>
          <p:cNvPr id="5" name="Resim 4">
            <a:extLst>
              <a:ext uri="{FF2B5EF4-FFF2-40B4-BE49-F238E27FC236}">
                <a16:creationId xmlns:a16="http://schemas.microsoft.com/office/drawing/2014/main" id="{795B21F7-94BD-4C0D-93F1-C44BB1DF7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6582" y="2052918"/>
            <a:ext cx="5715000" cy="3810000"/>
          </a:xfrm>
          <a:prstGeom prst="rect">
            <a:avLst/>
          </a:prstGeom>
        </p:spPr>
      </p:pic>
    </p:spTree>
    <p:extLst>
      <p:ext uri="{BB962C8B-B14F-4D97-AF65-F5344CB8AC3E}">
        <p14:creationId xmlns:p14="http://schemas.microsoft.com/office/powerpoint/2010/main" val="2548798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D1ABB9-D1BD-4A6E-851E-EEC72F0C354A}"/>
              </a:ext>
            </a:extLst>
          </p:cNvPr>
          <p:cNvSpPr>
            <a:spLocks noGrp="1"/>
          </p:cNvSpPr>
          <p:nvPr>
            <p:ph type="title"/>
          </p:nvPr>
        </p:nvSpPr>
        <p:spPr/>
        <p:txBody>
          <a:bodyPr/>
          <a:lstStyle/>
          <a:p>
            <a:r>
              <a:rPr lang="tr-TR" b="1" dirty="0"/>
              <a:t>15. Simetri şaheseri</a:t>
            </a:r>
            <a:br>
              <a:rPr lang="tr-TR" b="1" dirty="0"/>
            </a:br>
            <a:endParaRPr lang="tr-TR" dirty="0"/>
          </a:p>
        </p:txBody>
      </p:sp>
      <p:sp>
        <p:nvSpPr>
          <p:cNvPr id="3" name="İçerik Yer Tutucusu 2">
            <a:extLst>
              <a:ext uri="{FF2B5EF4-FFF2-40B4-BE49-F238E27FC236}">
                <a16:creationId xmlns:a16="http://schemas.microsoft.com/office/drawing/2014/main" id="{7C16FE7A-6A34-41CC-9F3B-E4CF2B76FEAD}"/>
              </a:ext>
            </a:extLst>
          </p:cNvPr>
          <p:cNvSpPr>
            <a:spLocks noGrp="1"/>
          </p:cNvSpPr>
          <p:nvPr>
            <p:ph idx="1"/>
          </p:nvPr>
        </p:nvSpPr>
        <p:spPr/>
        <p:txBody>
          <a:bodyPr numCol="2"/>
          <a:lstStyle/>
          <a:p>
            <a:r>
              <a:rPr lang="tr-TR" dirty="0" err="1"/>
              <a:t>Tac</a:t>
            </a:r>
            <a:r>
              <a:rPr lang="tr-TR" dirty="0"/>
              <a:t> Mahal, kubbesi ve dört köşesindeki minareleriyle, hangi yönden bakılırsa bakılsın simetrik bir yapıya sahiptir. (Minareler depremde içe doğru yıkılıp da esas binaya zarar vermesin, dışa yıkılsın diye hafif dışa eğiktir) Tüm yapıda simetrik olmayan tek yapı anıt mezarlardır. Şah Cihan’ın mezarı İslam geleneklerine uygun olarak Mümtaz Mahal’in mezarından üstün ve yüksek yapılmıştır.</a:t>
            </a:r>
          </a:p>
        </p:txBody>
      </p:sp>
      <p:pic>
        <p:nvPicPr>
          <p:cNvPr id="5" name="Resim 4">
            <a:extLst>
              <a:ext uri="{FF2B5EF4-FFF2-40B4-BE49-F238E27FC236}">
                <a16:creationId xmlns:a16="http://schemas.microsoft.com/office/drawing/2014/main" id="{CCF2B875-2757-4B28-AC0D-AB444C67F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6582" y="2052918"/>
            <a:ext cx="5715000" cy="3971925"/>
          </a:xfrm>
          <a:prstGeom prst="rect">
            <a:avLst/>
          </a:prstGeom>
        </p:spPr>
      </p:pic>
    </p:spTree>
    <p:extLst>
      <p:ext uri="{BB962C8B-B14F-4D97-AF65-F5344CB8AC3E}">
        <p14:creationId xmlns:p14="http://schemas.microsoft.com/office/powerpoint/2010/main" val="723369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6F01990-2C4D-4C37-95E7-8FEDDA7B5112}"/>
              </a:ext>
            </a:extLst>
          </p:cNvPr>
          <p:cNvSpPr>
            <a:spLocks noGrp="1"/>
          </p:cNvSpPr>
          <p:nvPr>
            <p:ph type="title"/>
          </p:nvPr>
        </p:nvSpPr>
        <p:spPr/>
        <p:txBody>
          <a:bodyPr/>
          <a:lstStyle/>
          <a:p>
            <a:pPr algn="ctr"/>
            <a:r>
              <a:rPr lang="tr-TR" b="1" dirty="0"/>
              <a:t>1. Romantik bir aşkın ürünü</a:t>
            </a:r>
            <a:br>
              <a:rPr lang="tr-TR" b="1" dirty="0"/>
            </a:br>
            <a:endParaRPr lang="tr-TR" dirty="0"/>
          </a:p>
        </p:txBody>
      </p:sp>
      <p:sp>
        <p:nvSpPr>
          <p:cNvPr id="3" name="İçerik Yer Tutucusu 2">
            <a:extLst>
              <a:ext uri="{FF2B5EF4-FFF2-40B4-BE49-F238E27FC236}">
                <a16:creationId xmlns:a16="http://schemas.microsoft.com/office/drawing/2014/main" id="{12DC0022-6D2C-4F27-86B6-E0D2B7A75334}"/>
              </a:ext>
            </a:extLst>
          </p:cNvPr>
          <p:cNvSpPr>
            <a:spLocks noGrp="1"/>
          </p:cNvSpPr>
          <p:nvPr>
            <p:ph idx="1"/>
          </p:nvPr>
        </p:nvSpPr>
        <p:spPr/>
        <p:txBody>
          <a:bodyPr numCol="2"/>
          <a:lstStyle/>
          <a:p>
            <a:r>
              <a:rPr lang="tr-TR" dirty="0" err="1"/>
              <a:t>Tac</a:t>
            </a:r>
            <a:r>
              <a:rPr lang="tr-TR" dirty="0"/>
              <a:t> Mahal, Hindistan’ın </a:t>
            </a:r>
            <a:r>
              <a:rPr lang="tr-TR" dirty="0" err="1"/>
              <a:t>Agra</a:t>
            </a:r>
            <a:r>
              <a:rPr lang="tr-TR" dirty="0"/>
              <a:t> Şehrindeki </a:t>
            </a:r>
            <a:r>
              <a:rPr lang="tr-TR" dirty="0" err="1"/>
              <a:t>Jumna</a:t>
            </a:r>
            <a:r>
              <a:rPr lang="tr-TR" dirty="0"/>
              <a:t> Nehrinin kıyısında yapılmıştır. Türk-İslam Mimarisinin en önemli yapıtları arasında yer alan ve görenleri büyüleyen bu anıt eser, oldukça romantik bir aşkın ürünüdür aslında.</a:t>
            </a:r>
          </a:p>
        </p:txBody>
      </p:sp>
      <p:pic>
        <p:nvPicPr>
          <p:cNvPr id="5" name="Resim 4">
            <a:extLst>
              <a:ext uri="{FF2B5EF4-FFF2-40B4-BE49-F238E27FC236}">
                <a16:creationId xmlns:a16="http://schemas.microsoft.com/office/drawing/2014/main" id="{1F5807FB-F6FA-4079-9E51-512F56B4D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0757" y="1421227"/>
            <a:ext cx="4127156" cy="4286250"/>
          </a:xfrm>
          <a:prstGeom prst="rect">
            <a:avLst/>
          </a:prstGeom>
        </p:spPr>
      </p:pic>
    </p:spTree>
    <p:extLst>
      <p:ext uri="{BB962C8B-B14F-4D97-AF65-F5344CB8AC3E}">
        <p14:creationId xmlns:p14="http://schemas.microsoft.com/office/powerpoint/2010/main" val="12197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FDDAF1A-D781-4736-A9FB-20233B1FE5F0}"/>
              </a:ext>
            </a:extLst>
          </p:cNvPr>
          <p:cNvSpPr>
            <a:spLocks noGrp="1"/>
          </p:cNvSpPr>
          <p:nvPr>
            <p:ph type="title"/>
          </p:nvPr>
        </p:nvSpPr>
        <p:spPr/>
        <p:txBody>
          <a:bodyPr/>
          <a:lstStyle/>
          <a:p>
            <a:r>
              <a:rPr lang="tr-TR" b="1" dirty="0"/>
              <a:t>2. Sarayın gururu Mümtaz Mahal</a:t>
            </a:r>
            <a:br>
              <a:rPr lang="tr-TR" b="1" dirty="0"/>
            </a:br>
            <a:endParaRPr lang="tr-TR" dirty="0"/>
          </a:p>
        </p:txBody>
      </p:sp>
      <p:sp>
        <p:nvSpPr>
          <p:cNvPr id="3" name="İçerik Yer Tutucusu 2">
            <a:extLst>
              <a:ext uri="{FF2B5EF4-FFF2-40B4-BE49-F238E27FC236}">
                <a16:creationId xmlns:a16="http://schemas.microsoft.com/office/drawing/2014/main" id="{478E7BC8-8146-4919-84EA-888DCB5B7F42}"/>
              </a:ext>
            </a:extLst>
          </p:cNvPr>
          <p:cNvSpPr>
            <a:spLocks noGrp="1"/>
          </p:cNvSpPr>
          <p:nvPr>
            <p:ph idx="1"/>
          </p:nvPr>
        </p:nvSpPr>
        <p:spPr/>
        <p:txBody>
          <a:bodyPr numCol="2"/>
          <a:lstStyle/>
          <a:p>
            <a:pPr algn="just"/>
            <a:r>
              <a:rPr lang="tr-TR" dirty="0"/>
              <a:t>Babür İmparatorluğunun 5. hükümdarı olan Şah Cihan’ın (1592-1666) büyük bir aşkla bağlandığı en gözde eşi Mümtaz Mahal çok güzel ve akıllı bir kadındı. “Sarayın Gururu” anlamına gelen ismine yakışır biçimde hükümdarın, yani eşinin hem en sadık arkadaşı hem de danışmanıydı.</a:t>
            </a:r>
          </a:p>
        </p:txBody>
      </p:sp>
      <p:pic>
        <p:nvPicPr>
          <p:cNvPr id="5" name="Resim 4">
            <a:extLst>
              <a:ext uri="{FF2B5EF4-FFF2-40B4-BE49-F238E27FC236}">
                <a16:creationId xmlns:a16="http://schemas.microsoft.com/office/drawing/2014/main" id="{7973878A-A209-4CA6-915B-568791800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3190" y="1304925"/>
            <a:ext cx="5173980" cy="4248150"/>
          </a:xfrm>
          <a:prstGeom prst="rect">
            <a:avLst/>
          </a:prstGeom>
        </p:spPr>
      </p:pic>
    </p:spTree>
    <p:extLst>
      <p:ext uri="{BB962C8B-B14F-4D97-AF65-F5344CB8AC3E}">
        <p14:creationId xmlns:p14="http://schemas.microsoft.com/office/powerpoint/2010/main" val="3865003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C63196A-9B15-4426-8FD4-82A3BCC6F27B}"/>
              </a:ext>
            </a:extLst>
          </p:cNvPr>
          <p:cNvSpPr>
            <a:spLocks noGrp="1"/>
          </p:cNvSpPr>
          <p:nvPr>
            <p:ph type="title"/>
          </p:nvPr>
        </p:nvSpPr>
        <p:spPr/>
        <p:txBody>
          <a:bodyPr/>
          <a:lstStyle/>
          <a:p>
            <a:r>
              <a:rPr lang="tr-TR" b="1" dirty="0"/>
              <a:t>3. Kutsal ölüm</a:t>
            </a:r>
            <a:br>
              <a:rPr lang="tr-TR" b="1" dirty="0"/>
            </a:br>
            <a:endParaRPr lang="tr-TR" dirty="0"/>
          </a:p>
        </p:txBody>
      </p:sp>
      <p:sp>
        <p:nvSpPr>
          <p:cNvPr id="3" name="İçerik Yer Tutucusu 2">
            <a:extLst>
              <a:ext uri="{FF2B5EF4-FFF2-40B4-BE49-F238E27FC236}">
                <a16:creationId xmlns:a16="http://schemas.microsoft.com/office/drawing/2014/main" id="{1E93B9A4-94F7-4277-8654-5741A02F131B}"/>
              </a:ext>
            </a:extLst>
          </p:cNvPr>
          <p:cNvSpPr>
            <a:spLocks noGrp="1"/>
          </p:cNvSpPr>
          <p:nvPr>
            <p:ph idx="1"/>
          </p:nvPr>
        </p:nvSpPr>
        <p:spPr/>
        <p:txBody>
          <a:bodyPr numCol="2"/>
          <a:lstStyle/>
          <a:p>
            <a:pPr marL="857250" lvl="1" indent="-457200"/>
            <a:r>
              <a:rPr lang="tr-TR" dirty="0"/>
              <a:t>Bir isyanı bastırmak için ordularıyla </a:t>
            </a:r>
            <a:r>
              <a:rPr lang="tr-TR" dirty="0" err="1"/>
              <a:t>Burhanpur’a</a:t>
            </a:r>
            <a:r>
              <a:rPr lang="tr-TR" dirty="0"/>
              <a:t> giden Şah Cihan’a, dokuz aylık hamile olmasına rağmen her zamanki gibi eşi Mümtaz Mahal de eşlik eder. Ancak Mümtaz Mahal, 14. çocuklarını dünyaya getirdikten sonra kan kaybı nedeniyle yaşamını yitirir. (O dönemde çocuğunu dünyaya getirirken ölen kadınların kutsal olduğuna inanılırdı.)</a:t>
            </a:r>
          </a:p>
        </p:txBody>
      </p:sp>
      <p:pic>
        <p:nvPicPr>
          <p:cNvPr id="5" name="Resim 4">
            <a:extLst>
              <a:ext uri="{FF2B5EF4-FFF2-40B4-BE49-F238E27FC236}">
                <a16:creationId xmlns:a16="http://schemas.microsoft.com/office/drawing/2014/main" id="{E7F9CE97-2BFB-4B18-B997-352D4BFF5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889" y="1268729"/>
            <a:ext cx="5715000" cy="4933950"/>
          </a:xfrm>
          <a:prstGeom prst="rect">
            <a:avLst/>
          </a:prstGeom>
        </p:spPr>
      </p:pic>
    </p:spTree>
    <p:extLst>
      <p:ext uri="{BB962C8B-B14F-4D97-AF65-F5344CB8AC3E}">
        <p14:creationId xmlns:p14="http://schemas.microsoft.com/office/powerpoint/2010/main" val="2298697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D71CA11-3B80-4DF4-824A-6E95FD9AA038}"/>
              </a:ext>
            </a:extLst>
          </p:cNvPr>
          <p:cNvSpPr>
            <a:spLocks noGrp="1"/>
          </p:cNvSpPr>
          <p:nvPr>
            <p:ph type="title"/>
          </p:nvPr>
        </p:nvSpPr>
        <p:spPr/>
        <p:txBody>
          <a:bodyPr/>
          <a:lstStyle/>
          <a:p>
            <a:r>
              <a:rPr lang="tr-TR" b="1" dirty="0"/>
              <a:t>4. İnzivaya çekilen hükümdar</a:t>
            </a:r>
            <a:br>
              <a:rPr lang="tr-TR" b="1" dirty="0"/>
            </a:br>
            <a:endParaRPr lang="tr-TR" dirty="0"/>
          </a:p>
        </p:txBody>
      </p:sp>
      <p:sp>
        <p:nvSpPr>
          <p:cNvPr id="3" name="İçerik Yer Tutucusu 2">
            <a:extLst>
              <a:ext uri="{FF2B5EF4-FFF2-40B4-BE49-F238E27FC236}">
                <a16:creationId xmlns:a16="http://schemas.microsoft.com/office/drawing/2014/main" id="{15B9A6A0-17C3-4F64-BB0A-9B218D4E6814}"/>
              </a:ext>
            </a:extLst>
          </p:cNvPr>
          <p:cNvSpPr>
            <a:spLocks noGrp="1"/>
          </p:cNvSpPr>
          <p:nvPr>
            <p:ph idx="1"/>
          </p:nvPr>
        </p:nvSpPr>
        <p:spPr/>
        <p:txBody>
          <a:bodyPr numCol="2"/>
          <a:lstStyle/>
          <a:p>
            <a:r>
              <a:rPr lang="tr-TR" dirty="0"/>
              <a:t>Bu ani ölüm Şah Cihan’ı öylesine üzer ve etkiler ki tahtını bırakmayı bile düşünür. Eşinin ölümünden sonra 2 yıl yas tutar. Artık devlet işlerine ilgisini kaybeden hükümdar, teselliyi sanat ve mimaride bulur. Eşinin ölümünün ertesi yılı, onun adına bir anıt yaptırmaya karar verir.</a:t>
            </a:r>
          </a:p>
        </p:txBody>
      </p:sp>
      <p:pic>
        <p:nvPicPr>
          <p:cNvPr id="5" name="Resim 4">
            <a:extLst>
              <a:ext uri="{FF2B5EF4-FFF2-40B4-BE49-F238E27FC236}">
                <a16:creationId xmlns:a16="http://schemas.microsoft.com/office/drawing/2014/main" id="{3B65CED8-F0D4-44E3-9DE2-A92468E7E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889" y="1537335"/>
            <a:ext cx="5715000" cy="4286250"/>
          </a:xfrm>
          <a:prstGeom prst="rect">
            <a:avLst/>
          </a:prstGeom>
        </p:spPr>
      </p:pic>
    </p:spTree>
    <p:extLst>
      <p:ext uri="{BB962C8B-B14F-4D97-AF65-F5344CB8AC3E}">
        <p14:creationId xmlns:p14="http://schemas.microsoft.com/office/powerpoint/2010/main" val="174183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F5C41D6-0865-4695-ACD1-48E7F80CAE82}"/>
              </a:ext>
            </a:extLst>
          </p:cNvPr>
          <p:cNvSpPr>
            <a:spLocks noGrp="1"/>
          </p:cNvSpPr>
          <p:nvPr>
            <p:ph type="title"/>
          </p:nvPr>
        </p:nvSpPr>
        <p:spPr/>
        <p:txBody>
          <a:bodyPr/>
          <a:lstStyle/>
          <a:p>
            <a:r>
              <a:rPr lang="tr-TR" b="1" dirty="0"/>
              <a:t>5. Dünyadaki cennet</a:t>
            </a:r>
            <a:br>
              <a:rPr lang="tr-TR" b="1" dirty="0"/>
            </a:br>
            <a:endParaRPr lang="tr-TR" dirty="0"/>
          </a:p>
        </p:txBody>
      </p:sp>
      <p:sp>
        <p:nvSpPr>
          <p:cNvPr id="3" name="İçerik Yer Tutucusu 2">
            <a:extLst>
              <a:ext uri="{FF2B5EF4-FFF2-40B4-BE49-F238E27FC236}">
                <a16:creationId xmlns:a16="http://schemas.microsoft.com/office/drawing/2014/main" id="{A3DC6119-BF21-4065-B161-031E817B8496}"/>
              </a:ext>
            </a:extLst>
          </p:cNvPr>
          <p:cNvSpPr>
            <a:spLocks noGrp="1"/>
          </p:cNvSpPr>
          <p:nvPr>
            <p:ph idx="1"/>
          </p:nvPr>
        </p:nvSpPr>
        <p:spPr/>
        <p:txBody>
          <a:bodyPr numCol="2"/>
          <a:lstStyle/>
          <a:p>
            <a:r>
              <a:rPr lang="tr-TR" dirty="0"/>
              <a:t>Söylenceye göre; dünyada “Cennet” tasvirini yapılaştırmak gibi ciddi bir iddiayla yola çıkan Şah Cihan, eşine layık en güzel eserin yapılması için bir yarışma düzenler. Dünyanın her tarafından, kendine güvenen, mimarlar projeleriyle katılırlar yarışmaya. </a:t>
            </a:r>
            <a:r>
              <a:rPr lang="tr-TR" dirty="0" err="1"/>
              <a:t>Tac</a:t>
            </a:r>
            <a:r>
              <a:rPr lang="tr-TR" dirty="0"/>
              <a:t> Mahal’in şimdiki halinde karar kılana kadar Şah Cihan’a 2000 farklı proje gösterilir.</a:t>
            </a:r>
          </a:p>
        </p:txBody>
      </p:sp>
      <p:pic>
        <p:nvPicPr>
          <p:cNvPr id="5" name="Resim 4">
            <a:extLst>
              <a:ext uri="{FF2B5EF4-FFF2-40B4-BE49-F238E27FC236}">
                <a16:creationId xmlns:a16="http://schemas.microsoft.com/office/drawing/2014/main" id="{B667E4E4-0D33-404E-A1A6-B89765A99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8820" y="2052918"/>
            <a:ext cx="5715000" cy="3571875"/>
          </a:xfrm>
          <a:prstGeom prst="rect">
            <a:avLst/>
          </a:prstGeom>
        </p:spPr>
      </p:pic>
    </p:spTree>
    <p:extLst>
      <p:ext uri="{BB962C8B-B14F-4D97-AF65-F5344CB8AC3E}">
        <p14:creationId xmlns:p14="http://schemas.microsoft.com/office/powerpoint/2010/main" val="2132251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8AF863-508A-4E5C-AF89-7B4B2D47E80C}"/>
              </a:ext>
            </a:extLst>
          </p:cNvPr>
          <p:cNvSpPr>
            <a:spLocks noGrp="1"/>
          </p:cNvSpPr>
          <p:nvPr>
            <p:ph type="title"/>
          </p:nvPr>
        </p:nvSpPr>
        <p:spPr/>
        <p:txBody>
          <a:bodyPr/>
          <a:lstStyle/>
          <a:p>
            <a:r>
              <a:rPr lang="tr-TR" b="1" dirty="0"/>
              <a:t>6. Mimar Sinan’ın öğrencileri</a:t>
            </a:r>
            <a:br>
              <a:rPr lang="tr-TR" b="1" dirty="0"/>
            </a:br>
            <a:endParaRPr lang="tr-TR" dirty="0"/>
          </a:p>
        </p:txBody>
      </p:sp>
      <p:sp>
        <p:nvSpPr>
          <p:cNvPr id="3" name="İçerik Yer Tutucusu 2">
            <a:extLst>
              <a:ext uri="{FF2B5EF4-FFF2-40B4-BE49-F238E27FC236}">
                <a16:creationId xmlns:a16="http://schemas.microsoft.com/office/drawing/2014/main" id="{4DDE6FAC-5788-4FFA-966B-47B9A9E505C7}"/>
              </a:ext>
            </a:extLst>
          </p:cNvPr>
          <p:cNvSpPr>
            <a:spLocks noGrp="1"/>
          </p:cNvSpPr>
          <p:nvPr>
            <p:ph idx="1"/>
          </p:nvPr>
        </p:nvSpPr>
        <p:spPr/>
        <p:txBody>
          <a:bodyPr numCol="2"/>
          <a:lstStyle/>
          <a:p>
            <a:r>
              <a:rPr lang="tr-TR" dirty="0"/>
              <a:t>Mimar Sinan’ın öğrencilerinden Mehmet İsa Efendi’nin projesi de yarışmayı kazanır ve mimar ülkeye davet edilir. (Bazı uluslararası kaynaklar </a:t>
            </a:r>
            <a:r>
              <a:rPr lang="tr-TR" dirty="0" err="1"/>
              <a:t>Tac</a:t>
            </a:r>
            <a:r>
              <a:rPr lang="tr-TR" dirty="0"/>
              <a:t> Mahal’in baş mimarının Türk değil, İranlı </a:t>
            </a:r>
            <a:r>
              <a:rPr lang="tr-TR" dirty="0" err="1"/>
              <a:t>Ahmed</a:t>
            </a:r>
            <a:r>
              <a:rPr lang="tr-TR" dirty="0"/>
              <a:t> </a:t>
            </a:r>
            <a:r>
              <a:rPr lang="tr-TR" dirty="0" err="1"/>
              <a:t>Lahauri</a:t>
            </a:r>
            <a:r>
              <a:rPr lang="tr-TR" dirty="0"/>
              <a:t> Efendi olduğunu kaydetmektedir.) 1632 yılında başlanan inşaatta </a:t>
            </a:r>
            <a:r>
              <a:rPr lang="tr-TR" dirty="0" err="1"/>
              <a:t>Mehmed</a:t>
            </a:r>
            <a:r>
              <a:rPr lang="tr-TR" dirty="0"/>
              <a:t> İsa Efendi’ye </a:t>
            </a:r>
            <a:r>
              <a:rPr lang="tr-TR" dirty="0" err="1"/>
              <a:t>Semerkandlı</a:t>
            </a:r>
            <a:r>
              <a:rPr lang="tr-TR" dirty="0"/>
              <a:t> Mimar Muhammed Şerif yardım eder.</a:t>
            </a:r>
          </a:p>
        </p:txBody>
      </p:sp>
      <p:pic>
        <p:nvPicPr>
          <p:cNvPr id="5" name="Resim 4">
            <a:extLst>
              <a:ext uri="{FF2B5EF4-FFF2-40B4-BE49-F238E27FC236}">
                <a16:creationId xmlns:a16="http://schemas.microsoft.com/office/drawing/2014/main" id="{7AD64DF7-C0E7-4C22-9423-92D5A6117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9820" y="2052918"/>
            <a:ext cx="5715000" cy="3810000"/>
          </a:xfrm>
          <a:prstGeom prst="rect">
            <a:avLst/>
          </a:prstGeom>
        </p:spPr>
      </p:pic>
    </p:spTree>
    <p:extLst>
      <p:ext uri="{BB962C8B-B14F-4D97-AF65-F5344CB8AC3E}">
        <p14:creationId xmlns:p14="http://schemas.microsoft.com/office/powerpoint/2010/main" val="2167337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E8BF8D-44AD-4AC2-83EA-8E9CE30EE9B7}"/>
              </a:ext>
            </a:extLst>
          </p:cNvPr>
          <p:cNvSpPr>
            <a:spLocks noGrp="1"/>
          </p:cNvSpPr>
          <p:nvPr>
            <p:ph type="title"/>
          </p:nvPr>
        </p:nvSpPr>
        <p:spPr/>
        <p:txBody>
          <a:bodyPr/>
          <a:lstStyle/>
          <a:p>
            <a:r>
              <a:rPr lang="tr-TR" b="1" dirty="0"/>
              <a:t>7. Yirmi yılda tamamlanan anıt</a:t>
            </a:r>
            <a:br>
              <a:rPr lang="tr-TR" b="1" dirty="0"/>
            </a:br>
            <a:endParaRPr lang="tr-TR" dirty="0"/>
          </a:p>
        </p:txBody>
      </p:sp>
      <p:sp>
        <p:nvSpPr>
          <p:cNvPr id="3" name="İçerik Yer Tutucusu 2">
            <a:extLst>
              <a:ext uri="{FF2B5EF4-FFF2-40B4-BE49-F238E27FC236}">
                <a16:creationId xmlns:a16="http://schemas.microsoft.com/office/drawing/2014/main" id="{380D4465-82AB-473B-A361-1C1597B77E0D}"/>
              </a:ext>
            </a:extLst>
          </p:cNvPr>
          <p:cNvSpPr>
            <a:spLocks noGrp="1"/>
          </p:cNvSpPr>
          <p:nvPr>
            <p:ph idx="1"/>
          </p:nvPr>
        </p:nvSpPr>
        <p:spPr/>
        <p:txBody>
          <a:bodyPr numCol="2"/>
          <a:lstStyle/>
          <a:p>
            <a:r>
              <a:rPr lang="tr-TR" dirty="0"/>
              <a:t>Binanın kubbesi için yine Mimar Sinan’ın usta öğrencilerinden İstanbullu İsmail Efendi ile yapıdaki yazıları yazması için Hattat Serdar Efendi, Şah Cihan tarafından İstanbul’dan davet edilirler. 1632’de başlanan eser, 20 yıl sonra 1652’de tamamlanır.</a:t>
            </a:r>
          </a:p>
        </p:txBody>
      </p:sp>
      <p:pic>
        <p:nvPicPr>
          <p:cNvPr id="5" name="Resim 4">
            <a:extLst>
              <a:ext uri="{FF2B5EF4-FFF2-40B4-BE49-F238E27FC236}">
                <a16:creationId xmlns:a16="http://schemas.microsoft.com/office/drawing/2014/main" id="{83CE2E33-7B60-4D57-9732-01852B4DE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68755"/>
            <a:ext cx="5715000" cy="4286250"/>
          </a:xfrm>
          <a:prstGeom prst="rect">
            <a:avLst/>
          </a:prstGeom>
        </p:spPr>
      </p:pic>
    </p:spTree>
    <p:extLst>
      <p:ext uri="{BB962C8B-B14F-4D97-AF65-F5344CB8AC3E}">
        <p14:creationId xmlns:p14="http://schemas.microsoft.com/office/powerpoint/2010/main" val="2662686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DDC7A35-EA45-4BD7-8688-8565D0106CF0}"/>
              </a:ext>
            </a:extLst>
          </p:cNvPr>
          <p:cNvSpPr>
            <a:spLocks noGrp="1"/>
          </p:cNvSpPr>
          <p:nvPr>
            <p:ph type="title"/>
          </p:nvPr>
        </p:nvSpPr>
        <p:spPr/>
        <p:txBody>
          <a:bodyPr/>
          <a:lstStyle/>
          <a:p>
            <a:r>
              <a:rPr lang="es-ES" b="1" dirty="0"/>
              <a:t>8. En çok para ve emek harcanan yapı</a:t>
            </a:r>
            <a:br>
              <a:rPr lang="es-ES" b="1" dirty="0"/>
            </a:br>
            <a:endParaRPr lang="tr-TR" dirty="0"/>
          </a:p>
        </p:txBody>
      </p:sp>
      <p:sp>
        <p:nvSpPr>
          <p:cNvPr id="3" name="İçerik Yer Tutucusu 2">
            <a:extLst>
              <a:ext uri="{FF2B5EF4-FFF2-40B4-BE49-F238E27FC236}">
                <a16:creationId xmlns:a16="http://schemas.microsoft.com/office/drawing/2014/main" id="{9B99F45F-7339-4EE3-A2CB-E3CF868937C8}"/>
              </a:ext>
            </a:extLst>
          </p:cNvPr>
          <p:cNvSpPr>
            <a:spLocks noGrp="1"/>
          </p:cNvSpPr>
          <p:nvPr>
            <p:ph idx="1"/>
          </p:nvPr>
        </p:nvSpPr>
        <p:spPr/>
        <p:txBody>
          <a:bodyPr numCol="2"/>
          <a:lstStyle/>
          <a:p>
            <a:r>
              <a:rPr lang="tr-TR" dirty="0" err="1"/>
              <a:t>Tac</a:t>
            </a:r>
            <a:r>
              <a:rPr lang="tr-TR" dirty="0"/>
              <a:t> Mahal’in dünyada en çok emek ve para harcanmış yapılardan biri olduğu söylenir. Bahçesindeki bitkiler Osmanlı İmparatorluğundan, </a:t>
            </a:r>
            <a:r>
              <a:rPr lang="tr-TR" dirty="0" err="1"/>
              <a:t>mabetin</a:t>
            </a:r>
            <a:r>
              <a:rPr lang="tr-TR" dirty="0"/>
              <a:t> yapımında kullanılan farklı renkteki değerli taş ve mermerler, başta Hindistan’ın farklı yöreleri olmak üzere, Çin, Sri Lanka, Arap ülkeleri, Tibet ve Afganistan’dan getirilir.</a:t>
            </a:r>
          </a:p>
        </p:txBody>
      </p:sp>
      <p:pic>
        <p:nvPicPr>
          <p:cNvPr id="5" name="Resim 4">
            <a:extLst>
              <a:ext uri="{FF2B5EF4-FFF2-40B4-BE49-F238E27FC236}">
                <a16:creationId xmlns:a16="http://schemas.microsoft.com/office/drawing/2014/main" id="{4FE55FE2-FB82-4878-A78B-6E63DC723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889" y="1853248"/>
            <a:ext cx="5715000" cy="3571875"/>
          </a:xfrm>
          <a:prstGeom prst="rect">
            <a:avLst/>
          </a:prstGeom>
        </p:spPr>
      </p:pic>
    </p:spTree>
    <p:extLst>
      <p:ext uri="{BB962C8B-B14F-4D97-AF65-F5344CB8AC3E}">
        <p14:creationId xmlns:p14="http://schemas.microsoft.com/office/powerpoint/2010/main" val="30352678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23</TotalTime>
  <Words>962</Words>
  <Application>Microsoft Office PowerPoint</Application>
  <PresentationFormat>Geniş ekran</PresentationFormat>
  <Paragraphs>32</Paragraphs>
  <Slides>16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Century Gothic</vt:lpstr>
      <vt:lpstr>Wingdings 3</vt:lpstr>
      <vt:lpstr>İyon</vt:lpstr>
      <vt:lpstr>Tac mahal</vt:lpstr>
      <vt:lpstr>1. Romantik bir aşkın ürünü </vt:lpstr>
      <vt:lpstr>2. Sarayın gururu Mümtaz Mahal </vt:lpstr>
      <vt:lpstr>3. Kutsal ölüm </vt:lpstr>
      <vt:lpstr>4. İnzivaya çekilen hükümdar </vt:lpstr>
      <vt:lpstr>5. Dünyadaki cennet </vt:lpstr>
      <vt:lpstr>6. Mimar Sinan’ın öğrencileri </vt:lpstr>
      <vt:lpstr>7. Yirmi yılda tamamlanan anıt </vt:lpstr>
      <vt:lpstr>8. En çok para ve emek harcanan yapı </vt:lpstr>
      <vt:lpstr>9. Fillerin katkısı </vt:lpstr>
      <vt:lpstr>10. Aydan daha parlak görünen yapı </vt:lpstr>
      <vt:lpstr>11. Kadınların duygu dünyasını yansıtan renkler </vt:lpstr>
      <vt:lpstr>12. Tutsaklıkta son bulan yaşam ve kavuşma </vt:lpstr>
      <vt:lpstr>13. Kubbede kalan hoş sada </vt:lpstr>
      <vt:lpstr>14. Bir gecede sökülen iskele </vt:lpstr>
      <vt:lpstr>15. Simetri şaheseri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 mahal</dc:title>
  <dc:creator>craxeNN ~</dc:creator>
  <cp:lastModifiedBy>craxeNN ~</cp:lastModifiedBy>
  <cp:revision>4</cp:revision>
  <dcterms:created xsi:type="dcterms:W3CDTF">2018-11-12T01:20:56Z</dcterms:created>
  <dcterms:modified xsi:type="dcterms:W3CDTF">2018-11-21T05:50:59Z</dcterms:modified>
</cp:coreProperties>
</file>