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13FCF343-F65C-4A44-8754-6ED3E49CF430}" type="datetimeFigureOut">
              <a:rPr lang="tr-TR" smtClean="0"/>
              <a:t>13.03.2018</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3A8D95AD-8A28-48E8-A54B-A95688D07FF7}"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3FCF343-F65C-4A44-8754-6ED3E49CF430}" type="datetimeFigureOut">
              <a:rPr lang="tr-TR" smtClean="0"/>
              <a:t>13.03.2018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A8D95AD-8A28-48E8-A54B-A95688D07FF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3FCF343-F65C-4A44-8754-6ED3E49CF430}" type="datetimeFigureOut">
              <a:rPr lang="tr-TR" smtClean="0"/>
              <a:t>13.03.2018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A8D95AD-8A28-48E8-A54B-A95688D07FF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3FCF343-F65C-4A44-8754-6ED3E49CF430}" type="datetimeFigureOut">
              <a:rPr lang="tr-TR" smtClean="0"/>
              <a:t>13.03.2018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A8D95AD-8A28-48E8-A54B-A95688D07FF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13FCF343-F65C-4A44-8754-6ED3E49CF430}" type="datetimeFigureOut">
              <a:rPr lang="tr-TR" smtClean="0"/>
              <a:t>13.03.2018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3A8D95AD-8A28-48E8-A54B-A95688D07FF7}"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13FCF343-F65C-4A44-8754-6ED3E49CF430}" type="datetimeFigureOut">
              <a:rPr lang="tr-TR" smtClean="0"/>
              <a:t>13.03.2018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A8D95AD-8A28-48E8-A54B-A95688D07FF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13FCF343-F65C-4A44-8754-6ED3E49CF430}" type="datetimeFigureOut">
              <a:rPr lang="tr-TR" smtClean="0"/>
              <a:t>13.03.2018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3A8D95AD-8A28-48E8-A54B-A95688D07FF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13FCF343-F65C-4A44-8754-6ED3E49CF430}" type="datetimeFigureOut">
              <a:rPr lang="tr-TR" smtClean="0"/>
              <a:t>13.03.2018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3A8D95AD-8A28-48E8-A54B-A95688D07FF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3FCF343-F65C-4A44-8754-6ED3E49CF430}" type="datetimeFigureOut">
              <a:rPr lang="tr-TR" smtClean="0"/>
              <a:t>13.03.2018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3A8D95AD-8A28-48E8-A54B-A95688D07FF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13FCF343-F65C-4A44-8754-6ED3E49CF430}" type="datetimeFigureOut">
              <a:rPr lang="tr-TR" smtClean="0"/>
              <a:t>13.03.2018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3A8D95AD-8A28-48E8-A54B-A95688D07FF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13FCF343-F65C-4A44-8754-6ED3E49CF430}" type="datetimeFigureOut">
              <a:rPr lang="tr-TR" smtClean="0"/>
              <a:t>13.03.2018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3A8D95AD-8A28-48E8-A54B-A95688D07FF7}" type="slidenum">
              <a:rPr lang="tr-TR" smtClean="0"/>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3FCF343-F65C-4A44-8754-6ED3E49CF430}" type="datetimeFigureOut">
              <a:rPr lang="tr-TR" smtClean="0"/>
              <a:t>13.03.2018</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A8D95AD-8A28-48E8-A54B-A95688D07FF7}" type="slidenum">
              <a:rPr lang="tr-TR" smtClean="0"/>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290"/>
            <a:ext cx="8229600" cy="1143000"/>
          </a:xfrm>
        </p:spPr>
        <p:txBody>
          <a:bodyPr>
            <a:normAutofit/>
          </a:bodyPr>
          <a:lstStyle/>
          <a:p>
            <a:r>
              <a:rPr lang="tr-TR" sz="3600" b="1" dirty="0" smtClean="0"/>
              <a:t>PERİODONTAL EL ALETLERİNİN BİLENMESİ</a:t>
            </a:r>
            <a:endParaRPr lang="tr-TR" sz="3600" b="1" dirty="0"/>
          </a:p>
        </p:txBody>
      </p:sp>
      <p:sp>
        <p:nvSpPr>
          <p:cNvPr id="3" name="2 İçerik Yer Tutucusu"/>
          <p:cNvSpPr>
            <a:spLocks noGrp="1"/>
          </p:cNvSpPr>
          <p:nvPr>
            <p:ph idx="1"/>
          </p:nvPr>
        </p:nvSpPr>
        <p:spPr>
          <a:xfrm>
            <a:off x="500034" y="1500174"/>
            <a:ext cx="8229600" cy="4857784"/>
          </a:xfrm>
        </p:spPr>
        <p:txBody>
          <a:bodyPr>
            <a:normAutofit/>
          </a:bodyPr>
          <a:lstStyle/>
          <a:p>
            <a:r>
              <a:rPr lang="tr-TR" sz="1800" dirty="0" smtClean="0"/>
              <a:t>Etkili ve yeterli bir </a:t>
            </a:r>
            <a:r>
              <a:rPr lang="tr-TR" sz="1800" dirty="0" err="1" smtClean="0"/>
              <a:t>periodontal</a:t>
            </a:r>
            <a:r>
              <a:rPr lang="tr-TR" sz="1800" dirty="0" smtClean="0"/>
              <a:t> tedavi için el aletlerinin uygun kesici kenarlarının olması gerekir</a:t>
            </a:r>
          </a:p>
          <a:p>
            <a:endParaRPr lang="tr-TR" sz="1800" dirty="0" smtClean="0"/>
          </a:p>
          <a:p>
            <a:r>
              <a:rPr lang="tr-TR" sz="1800" dirty="0" smtClean="0"/>
              <a:t>Aletin körlüğü veya keskinliği hasta ağzında veya dış ortamda olmak üzere 2 farklı şekilde değerlendirilir;</a:t>
            </a:r>
          </a:p>
          <a:p>
            <a:endParaRPr lang="tr-TR" sz="1800" dirty="0" smtClean="0"/>
          </a:p>
          <a:p>
            <a:r>
              <a:rPr lang="tr-TR" sz="1800" dirty="0" smtClean="0"/>
              <a:t>Hasta ağzında eklentileri uzaklaştırırken aşırı kuvvet gerekiyor, yeterli temizlik yapılamıyorsa ve tedavi süresi uzuyorsa alet kör demektir.</a:t>
            </a:r>
          </a:p>
          <a:p>
            <a:endParaRPr lang="tr-TR" sz="1800" dirty="0" smtClean="0"/>
          </a:p>
          <a:p>
            <a:r>
              <a:rPr lang="tr-TR" sz="1800" dirty="0" err="1" smtClean="0"/>
              <a:t>Periodontal</a:t>
            </a:r>
            <a:r>
              <a:rPr lang="tr-TR" sz="1800" dirty="0" smtClean="0"/>
              <a:t> el aletinin keskinliği akrilik çubuk ve ışık yansıtması yöntemleri ile tayin edilir. Eğer el aleti kör ise, kuvvetli ışık altında aletin kesici kenarı ışığı yansıtarak parlak bir yüzey halinde görülür. </a:t>
            </a:r>
          </a:p>
          <a:p>
            <a:endParaRPr lang="tr-TR" sz="1800" dirty="0" smtClean="0"/>
          </a:p>
          <a:p>
            <a:r>
              <a:rPr lang="tr-TR" sz="1800" dirty="0" smtClean="0"/>
              <a:t>Diğer yöntemde, aletin kazıma hareketi ile akrilik veya plastik çubuk üzerinden talaş kaldırılamazsa, el aleti kör demektir.</a:t>
            </a:r>
            <a:endParaRPr lang="tr-TR" sz="1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28670"/>
            <a:ext cx="8229600" cy="5395930"/>
          </a:xfrm>
        </p:spPr>
        <p:txBody>
          <a:bodyPr>
            <a:normAutofit fontScale="85000" lnSpcReduction="10000"/>
          </a:bodyPr>
          <a:lstStyle/>
          <a:p>
            <a:r>
              <a:rPr lang="tr-TR" dirty="0" smtClean="0"/>
              <a:t>Her iki teknikte de taş ile bıçak yüzü arasındaki açı çok önemlidir. Eğer küretin yan yüzeyi ile bıçak yüzü arasında 70-80° açı varsa , bileme işlemi sırasında taş ile küretin bıçak yüzü arasında 100-110° açı olmalıdır</a:t>
            </a:r>
          </a:p>
          <a:p>
            <a:endParaRPr lang="tr-TR" dirty="0" smtClean="0"/>
          </a:p>
          <a:p>
            <a:r>
              <a:rPr lang="tr-TR" dirty="0" smtClean="0"/>
              <a:t> Bileme işleminde bu açılandırmaya dikkat edilmezse, fazla metal kaybına neden olunur ve el aletinin bıçak tasarımı bozulur.</a:t>
            </a:r>
          </a:p>
          <a:p>
            <a:endParaRPr lang="tr-TR" dirty="0" smtClean="0"/>
          </a:p>
          <a:p>
            <a:r>
              <a:rPr lang="tr-TR" dirty="0" smtClean="0"/>
              <a:t>Bileme işlemi </a:t>
            </a:r>
            <a:r>
              <a:rPr lang="tr-TR" dirty="0" err="1" smtClean="0"/>
              <a:t>periodontal</a:t>
            </a:r>
            <a:r>
              <a:rPr lang="tr-TR" dirty="0" smtClean="0"/>
              <a:t> tedaviden önce yapıldığı gibi, gerektiğinde tedavi sırasında ve tedavi sonrasında da yapılabilir.</a:t>
            </a:r>
          </a:p>
          <a:p>
            <a:endParaRPr lang="tr-TR" dirty="0" smtClean="0"/>
          </a:p>
          <a:p>
            <a:r>
              <a:rPr lang="tr-TR" dirty="0" smtClean="0"/>
              <a:t> Özellikle küçük uçlu </a:t>
            </a:r>
            <a:r>
              <a:rPr lang="tr-TR" dirty="0" err="1" smtClean="0"/>
              <a:t>küretler</a:t>
            </a:r>
            <a:r>
              <a:rPr lang="tr-TR" dirty="0" smtClean="0"/>
              <a:t> çok çabuk körelir. O nedenle </a:t>
            </a:r>
            <a:r>
              <a:rPr lang="tr-TR" dirty="0" err="1" smtClean="0"/>
              <a:t>periodontal</a:t>
            </a:r>
            <a:r>
              <a:rPr lang="tr-TR" dirty="0" smtClean="0"/>
              <a:t> tedavi sırasında bu aletlerin bilenmesi için steril taşlar kullanılmalıdır. Eğer el aletinin ucu incelmiş ise, alet kullanımdan çıkarılmalıdır.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stretch>
            <a:fillRect/>
          </a:stretch>
        </p:blipFill>
        <p:spPr bwMode="auto">
          <a:xfrm>
            <a:off x="1890712" y="3567906"/>
            <a:ext cx="5362575" cy="1123950"/>
          </a:xfrm>
          <a:prstGeom prst="rect">
            <a:avLst/>
          </a:prstGeom>
          <a:noFill/>
          <a:ln w="9525">
            <a:noFill/>
            <a:miter lim="800000"/>
            <a:headEnd/>
            <a:tailEnd/>
          </a:ln>
          <a:effectLst/>
        </p:spPr>
      </p:pic>
      <p:sp>
        <p:nvSpPr>
          <p:cNvPr id="5" name="4 Dikdörtgen"/>
          <p:cNvSpPr/>
          <p:nvPr/>
        </p:nvSpPr>
        <p:spPr>
          <a:xfrm>
            <a:off x="571472" y="857232"/>
            <a:ext cx="4857784" cy="2862322"/>
          </a:xfrm>
          <a:prstGeom prst="rect">
            <a:avLst/>
          </a:prstGeom>
        </p:spPr>
        <p:txBody>
          <a:bodyPr wrap="square">
            <a:spAutoFit/>
          </a:bodyPr>
          <a:lstStyle/>
          <a:p>
            <a:pPr>
              <a:buNone/>
            </a:pPr>
            <a:r>
              <a:rPr lang="tr-TR" b="1" dirty="0" smtClean="0">
                <a:solidFill>
                  <a:srgbClr val="FF0000"/>
                </a:solidFill>
              </a:rPr>
              <a:t>Bileme Cihazları</a:t>
            </a:r>
          </a:p>
          <a:p>
            <a:pPr>
              <a:buNone/>
            </a:pPr>
            <a:endParaRPr lang="tr-TR" b="1" dirty="0" smtClean="0">
              <a:solidFill>
                <a:srgbClr val="FF0000"/>
              </a:solidFill>
            </a:endParaRPr>
          </a:p>
          <a:p>
            <a:pPr>
              <a:buNone/>
            </a:pPr>
            <a:r>
              <a:rPr lang="tr-TR" dirty="0" err="1" smtClean="0"/>
              <a:t>Mandrene</a:t>
            </a:r>
            <a:r>
              <a:rPr lang="tr-TR" dirty="0" smtClean="0"/>
              <a:t> monte edilmiş taşlarla bileme çok kör aletlerde ve usta kişilerce yapılmalıdır.</a:t>
            </a:r>
          </a:p>
          <a:p>
            <a:pPr>
              <a:buNone/>
            </a:pPr>
            <a:endParaRPr lang="tr-TR" dirty="0" smtClean="0"/>
          </a:p>
          <a:p>
            <a:pPr>
              <a:buNone/>
            </a:pPr>
            <a:r>
              <a:rPr lang="tr-TR" dirty="0" smtClean="0"/>
              <a:t>Bileme esnasında kontrollerin güç olması, yüzeylerinin çabuk deforme olması ve aşırı ısınmaya sebep olması gibi dezavantajlarından dolayı pek tercih edilmezler</a:t>
            </a:r>
          </a:p>
          <a:p>
            <a:pPr>
              <a:buNone/>
            </a:pPr>
            <a:endParaRPr lang="tr-TR" dirty="0" smtClean="0">
              <a:solidFill>
                <a:srgbClr val="FF0000"/>
              </a:solidFill>
            </a:endParaRPr>
          </a:p>
        </p:txBody>
      </p:sp>
      <p:pic>
        <p:nvPicPr>
          <p:cNvPr id="2051" name="Picture 3"/>
          <p:cNvPicPr>
            <a:picLocks noChangeAspect="1" noChangeArrowheads="1"/>
          </p:cNvPicPr>
          <p:nvPr/>
        </p:nvPicPr>
        <p:blipFill>
          <a:blip r:embed="rId3"/>
          <a:srcRect/>
          <a:stretch>
            <a:fillRect/>
          </a:stretch>
        </p:blipFill>
        <p:spPr bwMode="auto">
          <a:xfrm>
            <a:off x="5500694" y="1142984"/>
            <a:ext cx="2839696" cy="2539395"/>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928670"/>
            <a:ext cx="8229600" cy="5072098"/>
          </a:xfrm>
        </p:spPr>
        <p:txBody>
          <a:bodyPr>
            <a:normAutofit/>
          </a:bodyPr>
          <a:lstStyle/>
          <a:p>
            <a:r>
              <a:rPr lang="tr-TR" b="1" dirty="0" smtClean="0">
                <a:solidFill>
                  <a:srgbClr val="FF0000"/>
                </a:solidFill>
              </a:rPr>
              <a:t>Bileme: </a:t>
            </a:r>
            <a:r>
              <a:rPr lang="tr-TR" dirty="0" err="1" smtClean="0"/>
              <a:t>Orjinal</a:t>
            </a:r>
            <a:r>
              <a:rPr lang="tr-TR" dirty="0" smtClean="0"/>
              <a:t> açısını ve tasarımını bozmadan, el aletinin bıçak kısmının kesici kenarını keskin hale getirmektir.</a:t>
            </a:r>
          </a:p>
          <a:p>
            <a:endParaRPr lang="tr-TR" dirty="0" smtClean="0"/>
          </a:p>
          <a:p>
            <a:r>
              <a:rPr lang="tr-TR" dirty="0" smtClean="0">
                <a:solidFill>
                  <a:srgbClr val="FF0000"/>
                </a:solidFill>
              </a:rPr>
              <a:t>Alet bilemede kullanılan malzemeler</a:t>
            </a:r>
          </a:p>
          <a:p>
            <a:pPr lvl="1"/>
            <a:r>
              <a:rPr lang="tr-TR" dirty="0" smtClean="0"/>
              <a:t>Bileme taşları</a:t>
            </a:r>
          </a:p>
          <a:p>
            <a:pPr lvl="1"/>
            <a:r>
              <a:rPr lang="tr-TR" dirty="0" smtClean="0"/>
              <a:t>Bileme  taşı yağları</a:t>
            </a:r>
          </a:p>
          <a:p>
            <a:pPr lvl="1"/>
            <a:r>
              <a:rPr lang="tr-TR" dirty="0" smtClean="0"/>
              <a:t>Bileme cihazları</a:t>
            </a:r>
          </a:p>
          <a:p>
            <a:endParaRPr lang="tr-T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785794"/>
            <a:ext cx="8229600" cy="5643602"/>
          </a:xfrm>
        </p:spPr>
        <p:txBody>
          <a:bodyPr>
            <a:normAutofit fontScale="70000" lnSpcReduction="20000"/>
          </a:bodyPr>
          <a:lstStyle/>
          <a:p>
            <a:r>
              <a:rPr lang="tr-TR" sz="3400" b="1" dirty="0" smtClean="0">
                <a:solidFill>
                  <a:srgbClr val="FF0000"/>
                </a:solidFill>
              </a:rPr>
              <a:t>Bileme taşları:</a:t>
            </a:r>
          </a:p>
          <a:p>
            <a:endParaRPr lang="tr-TR" b="1" dirty="0" smtClean="0"/>
          </a:p>
          <a:p>
            <a:r>
              <a:rPr lang="tr-TR" dirty="0" err="1" smtClean="0"/>
              <a:t>Periodontal</a:t>
            </a:r>
            <a:r>
              <a:rPr lang="tr-TR" dirty="0" smtClean="0"/>
              <a:t> el aletleri bileme taşı ile bilenir. </a:t>
            </a:r>
          </a:p>
          <a:p>
            <a:endParaRPr lang="tr-TR" dirty="0" smtClean="0"/>
          </a:p>
          <a:p>
            <a:r>
              <a:rPr lang="tr-TR" dirty="0" smtClean="0"/>
              <a:t>Bileme taşları, aşındırıcı kristal partiküller içerir. Bu taşlar çeşitli tasarım ve yapılarda olabilir.</a:t>
            </a:r>
          </a:p>
          <a:p>
            <a:endParaRPr lang="tr-TR" dirty="0" smtClean="0"/>
          </a:p>
          <a:p>
            <a:r>
              <a:rPr lang="tr-TR" dirty="0" smtClean="0"/>
              <a:t>Bileme taşları düz ve silindirik şekilde olabilir. </a:t>
            </a:r>
          </a:p>
          <a:p>
            <a:pPr>
              <a:buNone/>
            </a:pPr>
            <a:endParaRPr lang="tr-TR" dirty="0" smtClean="0"/>
          </a:p>
          <a:p>
            <a:r>
              <a:rPr lang="tr-TR" dirty="0" smtClean="0"/>
              <a:t>Bileme taşları doğal ve suni olarak ikiye ayrılır. </a:t>
            </a:r>
          </a:p>
          <a:p>
            <a:endParaRPr lang="tr-TR" dirty="0" smtClean="0"/>
          </a:p>
          <a:p>
            <a:r>
              <a:rPr lang="tr-TR" dirty="0" smtClean="0"/>
              <a:t>En sık kullanılanlar doğal bileme taşları; olan </a:t>
            </a:r>
            <a:r>
              <a:rPr lang="tr-TR" dirty="0" err="1" smtClean="0"/>
              <a:t>Arkansas</a:t>
            </a:r>
            <a:r>
              <a:rPr lang="tr-TR" dirty="0" smtClean="0"/>
              <a:t> ve </a:t>
            </a:r>
            <a:r>
              <a:rPr lang="tr-TR" dirty="0" err="1" smtClean="0"/>
              <a:t>İndiana</a:t>
            </a:r>
            <a:r>
              <a:rPr lang="tr-TR" dirty="0" smtClean="0"/>
              <a:t> taşlarıdır. </a:t>
            </a:r>
          </a:p>
          <a:p>
            <a:endParaRPr lang="tr-TR" dirty="0" smtClean="0"/>
          </a:p>
          <a:p>
            <a:r>
              <a:rPr lang="tr-TR" dirty="0" err="1" smtClean="0"/>
              <a:t>Arkansas</a:t>
            </a:r>
            <a:r>
              <a:rPr lang="tr-TR" dirty="0" smtClean="0"/>
              <a:t> taşı tabii mineral taş olup, oldukça serttir. Körlüğü az olan aletler doğrudan </a:t>
            </a:r>
            <a:r>
              <a:rPr lang="tr-TR" dirty="0" err="1" smtClean="0"/>
              <a:t>Arkansas</a:t>
            </a:r>
            <a:r>
              <a:rPr lang="tr-TR" dirty="0" smtClean="0"/>
              <a:t> taşı ile bilenebilir. </a:t>
            </a:r>
          </a:p>
          <a:p>
            <a:endParaRPr lang="tr-TR" dirty="0" smtClean="0"/>
          </a:p>
          <a:p>
            <a:r>
              <a:rPr lang="tr-TR" dirty="0" err="1" smtClean="0"/>
              <a:t>İndia</a:t>
            </a:r>
            <a:r>
              <a:rPr lang="tr-TR" dirty="0" smtClean="0"/>
              <a:t> taşı suni ve kaba grenli bir taştır. Eğer alet çok kör ise veya yeniden şekillendirilecekse kullanılmalıdır.</a:t>
            </a:r>
          </a:p>
          <a:p>
            <a:endParaRPr lang="tr-TR"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1071546"/>
            <a:ext cx="8229600" cy="5072098"/>
          </a:xfrm>
        </p:spPr>
        <p:txBody>
          <a:bodyPr>
            <a:normAutofit fontScale="92500" lnSpcReduction="20000"/>
          </a:bodyPr>
          <a:lstStyle/>
          <a:p>
            <a:pPr>
              <a:buNone/>
            </a:pPr>
            <a:r>
              <a:rPr lang="tr-TR" b="1" dirty="0" smtClean="0">
                <a:solidFill>
                  <a:srgbClr val="FF0000"/>
                </a:solidFill>
              </a:rPr>
              <a:t>Bileme taşının bakımı</a:t>
            </a:r>
            <a:endParaRPr lang="tr-TR" b="1" dirty="0" smtClean="0"/>
          </a:p>
          <a:p>
            <a:endParaRPr lang="tr-TR" b="1" dirty="0" smtClean="0"/>
          </a:p>
          <a:p>
            <a:pPr>
              <a:buNone/>
            </a:pPr>
            <a:r>
              <a:rPr lang="tr-TR" dirty="0" smtClean="0"/>
              <a:t>1. Bilenme işleminden sonra taşın üzerindeki eski yağ ve partiküller uzaklaştırılmalıdır.</a:t>
            </a:r>
          </a:p>
          <a:p>
            <a:pPr>
              <a:buNone/>
            </a:pPr>
            <a:endParaRPr lang="tr-TR" dirty="0" smtClean="0"/>
          </a:p>
          <a:p>
            <a:pPr>
              <a:buNone/>
            </a:pPr>
            <a:r>
              <a:rPr lang="tr-TR" dirty="0" smtClean="0"/>
              <a:t>2. Bileme taşının yüzeyi siyahlaşmış veya partiküllerle dolmuşsa, yüzey benzin veya amonyak ile temizlenmelidir.</a:t>
            </a:r>
          </a:p>
          <a:p>
            <a:pPr>
              <a:buNone/>
            </a:pPr>
            <a:endParaRPr lang="tr-TR" dirty="0" smtClean="0"/>
          </a:p>
          <a:p>
            <a:pPr>
              <a:buNone/>
            </a:pPr>
            <a:r>
              <a:rPr lang="tr-TR" dirty="0" smtClean="0"/>
              <a:t>3. Bileme taşı hiçbir zaman kuru bırakılmamalıdır, yüzeyi ince bir yağ tabakası ile kaplı korunmalıdır.</a:t>
            </a:r>
          </a:p>
          <a:p>
            <a:pPr>
              <a:buNone/>
            </a:pPr>
            <a:endParaRPr lang="tr-TR" dirty="0" smtClean="0"/>
          </a:p>
          <a:p>
            <a:pPr>
              <a:buNone/>
            </a:pPr>
            <a:r>
              <a:rPr lang="tr-TR" dirty="0" smtClean="0"/>
              <a:t>4. Bileme taşı otoklavda sterilize edilmeli veya ince yağda kaynatılmalıdır. </a:t>
            </a:r>
            <a:r>
              <a:rPr lang="tr-TR" dirty="0" err="1" smtClean="0"/>
              <a:t>Kontamine</a:t>
            </a:r>
            <a:r>
              <a:rPr lang="tr-TR" dirty="0" smtClean="0"/>
              <a:t> bileme taşı bakteriyel ajanları transfer edebilir.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1000108"/>
            <a:ext cx="8229600" cy="4929222"/>
          </a:xfrm>
        </p:spPr>
        <p:txBody>
          <a:bodyPr>
            <a:normAutofit/>
          </a:bodyPr>
          <a:lstStyle/>
          <a:p>
            <a:r>
              <a:rPr lang="tr-TR" sz="2800" b="1" dirty="0" smtClean="0">
                <a:solidFill>
                  <a:srgbClr val="FF0000"/>
                </a:solidFill>
              </a:rPr>
              <a:t>Bileme taşı yağları:</a:t>
            </a:r>
          </a:p>
          <a:p>
            <a:endParaRPr lang="tr-TR" sz="2800" b="1" dirty="0" smtClean="0">
              <a:solidFill>
                <a:srgbClr val="FF0000"/>
              </a:solidFill>
            </a:endParaRPr>
          </a:p>
          <a:p>
            <a:r>
              <a:rPr lang="tr-TR" dirty="0" smtClean="0"/>
              <a:t>Bileme taşının gözeneklerini doldurup parlak bir yüzey oluştururlar</a:t>
            </a:r>
          </a:p>
          <a:p>
            <a:r>
              <a:rPr lang="tr-TR" dirty="0" smtClean="0"/>
              <a:t>Bileme yapılan yüzeyden bileme atıklarını uzaklaştırırlar</a:t>
            </a:r>
          </a:p>
          <a:p>
            <a:r>
              <a:rPr lang="tr-TR" dirty="0" smtClean="0"/>
              <a:t>Bileme sırasında oluşabilecek ısının önüne geçerler</a:t>
            </a:r>
          </a:p>
          <a:p>
            <a:endParaRPr lang="tr-TR" dirty="0" smtClean="0"/>
          </a:p>
          <a:p>
            <a:r>
              <a:rPr lang="tr-TR" dirty="0" smtClean="0"/>
              <a:t>Bileme sırasında taşın yüzeyine çok az miktarda yağ dökülmelidir.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714356"/>
            <a:ext cx="8229600" cy="5643602"/>
          </a:xfrm>
        </p:spPr>
        <p:txBody>
          <a:bodyPr>
            <a:normAutofit fontScale="62500" lnSpcReduction="20000"/>
          </a:bodyPr>
          <a:lstStyle/>
          <a:p>
            <a:pPr algn="ctr">
              <a:buNone/>
            </a:pPr>
            <a:r>
              <a:rPr lang="tr-TR" b="1" dirty="0" smtClean="0">
                <a:solidFill>
                  <a:srgbClr val="FF0000"/>
                </a:solidFill>
              </a:rPr>
              <a:t>PERİODONTAL EL ALETİ BİLEMENİN TEMEL PRENSİPLERİ</a:t>
            </a:r>
          </a:p>
          <a:p>
            <a:endParaRPr lang="tr-TR" dirty="0" smtClean="0"/>
          </a:p>
          <a:p>
            <a:pPr>
              <a:buNone/>
            </a:pPr>
            <a:r>
              <a:rPr lang="tr-TR" dirty="0" smtClean="0"/>
              <a:t>1. Körlüğün ilk belirtisi ortaya çıktığında alet bilenmelidir.</a:t>
            </a:r>
          </a:p>
          <a:p>
            <a:pPr>
              <a:buNone/>
            </a:pPr>
            <a:r>
              <a:rPr lang="tr-TR" dirty="0" smtClean="0"/>
              <a:t>2. Aletin bilenmesi için ışık kaynağı yeterli olmalıdır.</a:t>
            </a:r>
          </a:p>
          <a:p>
            <a:pPr>
              <a:buNone/>
            </a:pPr>
            <a:r>
              <a:rPr lang="tr-TR" dirty="0" smtClean="0"/>
              <a:t>3. Bilenecek aletin sapı parmaklar arasına alınıp, avuç içinde sıkıca kavranmalı, başparmak ile destek alınmalıdır (parmak-baş parmak tutuşu). </a:t>
            </a:r>
            <a:r>
              <a:rPr lang="es-ES" dirty="0" smtClean="0"/>
              <a:t>Periodontal aleti tutan elin ön kolu bir masa kenarına dayanarak sabitlenir.</a:t>
            </a:r>
            <a:r>
              <a:rPr lang="tr-TR" dirty="0" smtClean="0"/>
              <a:t> Bileme taşı diğer el ile tutulur.</a:t>
            </a:r>
          </a:p>
          <a:p>
            <a:pPr>
              <a:buNone/>
            </a:pPr>
            <a:r>
              <a:rPr lang="tr-TR" dirty="0" smtClean="0"/>
              <a:t>4. Aletin çalışan ucuna zarar vermemesi için taş uygun boyut ve şekilde olmalıdır.</a:t>
            </a:r>
          </a:p>
          <a:p>
            <a:pPr>
              <a:buNone/>
            </a:pPr>
            <a:r>
              <a:rPr lang="tr-TR" dirty="0" smtClean="0"/>
              <a:t>5. Bileme taşının yüzeyi temiz olmalı ve yüzeyine birkaç damla yağ damlatılmalıdır.</a:t>
            </a:r>
          </a:p>
          <a:p>
            <a:pPr>
              <a:buNone/>
            </a:pPr>
            <a:r>
              <a:rPr lang="tr-TR" dirty="0" smtClean="0"/>
              <a:t>6. Bilemeden önce aletin uygun kesme açısı (bıçak açısı), kesici kenarı ve eğimi tayin edilmelidir.</a:t>
            </a:r>
          </a:p>
          <a:p>
            <a:pPr>
              <a:buNone/>
            </a:pPr>
            <a:r>
              <a:rPr lang="tr-TR" dirty="0" smtClean="0"/>
              <a:t>7. Aletin kesici kenarında yeni bir eğim oluşturulmaması gerekir.</a:t>
            </a:r>
          </a:p>
          <a:p>
            <a:pPr>
              <a:buNone/>
            </a:pPr>
            <a:r>
              <a:rPr lang="tr-TR" dirty="0" smtClean="0"/>
              <a:t>8. Bileme sırasında hafif fakat sabit bir baskı uygulanmalıdır. Fazla baskı uygulanırsa ısı oluşur, aletin kontrolü azalır.</a:t>
            </a:r>
          </a:p>
          <a:p>
            <a:pPr>
              <a:buNone/>
            </a:pPr>
            <a:r>
              <a:rPr lang="tr-TR" dirty="0" smtClean="0"/>
              <a:t>9. Aletin bıçak yüzü yere paralel tutulur, bu sırada bıçağın ucu bileyen kişiye doğru tutulmalıdır.</a:t>
            </a:r>
          </a:p>
          <a:p>
            <a:pPr>
              <a:buNone/>
            </a:pPr>
            <a:r>
              <a:rPr lang="tr-TR" dirty="0" smtClean="0"/>
              <a:t>10. Aletin bıçak kısmı iç yüzünden (bıçak yüzü) bilenmez, bıçağın yan yüzü bilenir. Böylece aletin en az metal kaybetmesi sağlanır.</a:t>
            </a:r>
          </a:p>
          <a:p>
            <a:pPr>
              <a:buNone/>
            </a:pPr>
            <a:r>
              <a:rPr lang="tr-TR" dirty="0" smtClean="0"/>
              <a:t>11. Alet doğru tutulup, bileme taşı aletin yan yüz eğimine uygun olarak adapte edilir. Bileme taşına çekme/itme hareketi yaptırılır, böylece bileme işlemi gerçekleştirilir. Çekme/itme hareketleri bileme taşının her tarafında ve uzun yol </a:t>
            </a:r>
            <a:r>
              <a:rPr lang="tr-TR" dirty="0" err="1" smtClean="0"/>
              <a:t>katedecek</a:t>
            </a:r>
            <a:r>
              <a:rPr lang="tr-TR" dirty="0" smtClean="0"/>
              <a:t> şekilde olmalıdır.</a:t>
            </a:r>
          </a:p>
          <a:p>
            <a:pPr>
              <a:buNone/>
            </a:pPr>
            <a:r>
              <a:rPr lang="tr-TR" dirty="0" smtClean="0"/>
              <a:t>12. Sık sık aletin keskinleşip keskinleşmediği kontrol edilmelidir. Genelde bu kontrol iki harekette bir yapılır.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857232"/>
            <a:ext cx="8229600" cy="5357850"/>
          </a:xfrm>
        </p:spPr>
        <p:txBody>
          <a:bodyPr>
            <a:normAutofit fontScale="77500" lnSpcReduction="20000"/>
          </a:bodyPr>
          <a:lstStyle/>
          <a:p>
            <a:pPr>
              <a:buNone/>
            </a:pPr>
            <a:r>
              <a:rPr lang="tr-TR" dirty="0" smtClean="0">
                <a:solidFill>
                  <a:srgbClr val="FF0000"/>
                </a:solidFill>
              </a:rPr>
              <a:t>PERİODONTAL EL ALETİ BİLEME YÖNTEMLERİ:</a:t>
            </a:r>
          </a:p>
          <a:p>
            <a:endParaRPr lang="tr-TR" dirty="0" smtClean="0"/>
          </a:p>
          <a:p>
            <a:pPr>
              <a:buNone/>
            </a:pPr>
            <a:r>
              <a:rPr lang="tr-TR" b="1" dirty="0" smtClean="0"/>
              <a:t>KRETUAR:</a:t>
            </a:r>
          </a:p>
          <a:p>
            <a:endParaRPr lang="tr-TR" b="1" dirty="0" smtClean="0"/>
          </a:p>
          <a:p>
            <a:pPr>
              <a:buNone/>
            </a:pPr>
            <a:r>
              <a:rPr lang="tr-TR" dirty="0" err="1" smtClean="0"/>
              <a:t>Lateral</a:t>
            </a:r>
            <a:r>
              <a:rPr lang="tr-TR" dirty="0" smtClean="0"/>
              <a:t> yüzey:</a:t>
            </a:r>
          </a:p>
          <a:p>
            <a:pPr>
              <a:buNone/>
            </a:pPr>
            <a:r>
              <a:rPr lang="tr-TR" dirty="0" smtClean="0"/>
              <a:t>	1. İki yan yüzeyi vardır. Yan yüzey temas edecek şekilde taşın üzerine yerleştirilir. Bıçak kısmının taş ile yapacağı açı, bıçağın yan yüzü ile tayin edilir. Alete verilen pozisyon bileme sırasında bozulmamalıdır.</a:t>
            </a:r>
          </a:p>
          <a:p>
            <a:pPr>
              <a:buNone/>
            </a:pPr>
            <a:r>
              <a:rPr lang="tr-TR" dirty="0" smtClean="0"/>
              <a:t>	2. Bileme taşı üzerinde aletin pozisyonu bozulmadan alete çekme hareketleri yaptırılır.</a:t>
            </a:r>
          </a:p>
          <a:p>
            <a:pPr>
              <a:buNone/>
            </a:pPr>
            <a:r>
              <a:rPr lang="tr-TR" dirty="0" smtClean="0"/>
              <a:t>	3. Aletin bir yan yüzünün bileme işlemi bittiğinde diğer yan yüzü bilenir.</a:t>
            </a:r>
          </a:p>
          <a:p>
            <a:pPr>
              <a:buNone/>
            </a:pPr>
            <a:endParaRPr lang="tr-TR" dirty="0" smtClean="0"/>
          </a:p>
          <a:p>
            <a:pPr>
              <a:buNone/>
            </a:pPr>
            <a:r>
              <a:rPr lang="tr-TR" dirty="0" err="1" smtClean="0"/>
              <a:t>Fasiyal</a:t>
            </a:r>
            <a:r>
              <a:rPr lang="tr-TR" dirty="0" smtClean="0"/>
              <a:t> yüzey (bıçak yüzü):</a:t>
            </a:r>
          </a:p>
          <a:p>
            <a:pPr>
              <a:buNone/>
            </a:pPr>
            <a:r>
              <a:rPr lang="tr-TR" dirty="0" smtClean="0"/>
              <a:t>	Bu yüzeyden bileme yapılırsa çok fazla metal kaybı olur. Ancak bu yüzde bileme yapılması gerekiyorsa, bıçak yüzü taşın düz yüzeyine yatırılır ve çekme hareketleri yapılır.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571456"/>
            <a:ext cx="5572164" cy="6286544"/>
          </a:xfrm>
        </p:spPr>
        <p:txBody>
          <a:bodyPr>
            <a:normAutofit fontScale="47500" lnSpcReduction="20000"/>
          </a:bodyPr>
          <a:lstStyle/>
          <a:p>
            <a:pPr>
              <a:buNone/>
            </a:pPr>
            <a:endParaRPr lang="tr-TR" dirty="0" smtClean="0">
              <a:solidFill>
                <a:srgbClr val="FF0000"/>
              </a:solidFill>
            </a:endParaRPr>
          </a:p>
          <a:p>
            <a:pPr algn="ctr">
              <a:buNone/>
            </a:pPr>
            <a:r>
              <a:rPr lang="tr-TR" b="1" dirty="0" smtClean="0">
                <a:solidFill>
                  <a:srgbClr val="FF0000"/>
                </a:solidFill>
              </a:rPr>
              <a:t>KÜRET:</a:t>
            </a:r>
            <a:r>
              <a:rPr lang="tr-TR" dirty="0" smtClean="0">
                <a:solidFill>
                  <a:srgbClr val="FF0000"/>
                </a:solidFill>
              </a:rPr>
              <a:t> (Bileme işleminde el aleti sabit, taş hareketli)</a:t>
            </a:r>
            <a:endParaRPr lang="tr-TR" b="1" dirty="0" smtClean="0">
              <a:solidFill>
                <a:srgbClr val="FF0000"/>
              </a:solidFill>
            </a:endParaRPr>
          </a:p>
          <a:p>
            <a:pPr>
              <a:buNone/>
            </a:pPr>
            <a:endParaRPr lang="tr-TR" b="1" dirty="0" smtClean="0"/>
          </a:p>
          <a:p>
            <a:pPr>
              <a:buNone/>
            </a:pPr>
            <a:r>
              <a:rPr lang="tr-TR" dirty="0" smtClean="0"/>
              <a:t>		</a:t>
            </a:r>
          </a:p>
          <a:p>
            <a:pPr>
              <a:buNone/>
            </a:pPr>
            <a:r>
              <a:rPr lang="tr-TR" dirty="0" smtClean="0"/>
              <a:t>	1. Küret bir elin avuç içine alınarak parmaklar arasında sıkıca tutulur (parmak-baş parmak tutuşu). Küretin bıçak ucu bileyen kişiye bakmalı, bıçak yüzü yere paralel tutulmalıdır. Eldeki aletin sabit pozisyonda kalabilmesi için ön kol masa kenarına dayanarak destek alınmalıdır. Sağ elini kullananlar el aletini sol elinde tutar.</a:t>
            </a:r>
          </a:p>
          <a:p>
            <a:pPr>
              <a:buNone/>
            </a:pPr>
            <a:r>
              <a:rPr lang="tr-TR" dirty="0" smtClean="0"/>
              <a:t> </a:t>
            </a:r>
          </a:p>
          <a:p>
            <a:pPr>
              <a:buNone/>
            </a:pPr>
            <a:r>
              <a:rPr lang="tr-TR" dirty="0" smtClean="0"/>
              <a:t>	2. Diğer elle bileme taşı tutulur. Bileme taşı küçük, yüzük ve orta parmak üçlüsü ile baş parmak arasında tutulur.</a:t>
            </a:r>
          </a:p>
          <a:p>
            <a:pPr>
              <a:buNone/>
            </a:pPr>
            <a:endParaRPr lang="tr-TR" dirty="0" smtClean="0"/>
          </a:p>
          <a:p>
            <a:pPr>
              <a:buNone/>
            </a:pPr>
            <a:r>
              <a:rPr lang="tr-TR" dirty="0" smtClean="0"/>
              <a:t>	3. Bileme taşı ile aletin bıçak yüzü arasında 100-110° açı olmalıdır. Başlangıçta bu açı 110° den daha büyük olacak şekilde, bileme taşı el aletinin bilenecek kesici kenarının yan yüzüne temas ettirilir.</a:t>
            </a:r>
          </a:p>
          <a:p>
            <a:pPr>
              <a:buNone/>
            </a:pPr>
            <a:endParaRPr lang="tr-TR" dirty="0" smtClean="0"/>
          </a:p>
          <a:p>
            <a:pPr>
              <a:buNone/>
            </a:pPr>
            <a:r>
              <a:rPr lang="tr-TR" dirty="0" smtClean="0"/>
              <a:t>	4. Aletin yan yüzeyine temas eden taş aşağı doğru hafif kuvvette itilirken, aletin yan yüzü ile taş arasındaki açı biraz daraltılır. Bu esnada bileme taşının üzerindeki yağ küretin bıçak yüzünde yağ damlacığı halinde toplanmaya başlar. O zaman uygun bileme açısına erişilmiş olunur. Bu noktadan sonra konum değiştirilmeden bileme taşı aşağı doğru itilir.</a:t>
            </a:r>
          </a:p>
          <a:p>
            <a:pPr>
              <a:buNone/>
            </a:pPr>
            <a:endParaRPr lang="tr-TR" dirty="0" smtClean="0"/>
          </a:p>
          <a:p>
            <a:pPr>
              <a:buNone/>
            </a:pPr>
            <a:r>
              <a:rPr lang="tr-TR" dirty="0" smtClean="0"/>
              <a:t>	5. Bunu takiben, uygulanan kuvvet bir miktar azaltılarak taş yukarı doğru çekilir. Bundan sonra pozisyon bozulmadan itme-çekme hareketleri tekrarlanır. Böylece kesici kenardan bir miktar metal aşındırılmış olur. Alet bileninceye kadar bu hareketler tekrarlanır.</a:t>
            </a:r>
          </a:p>
          <a:p>
            <a:pPr>
              <a:buNone/>
            </a:pPr>
            <a:endParaRPr lang="tr-TR" dirty="0" smtClean="0"/>
          </a:p>
          <a:p>
            <a:pPr>
              <a:buNone/>
            </a:pPr>
            <a:r>
              <a:rPr lang="tr-TR" dirty="0" smtClean="0"/>
              <a:t>	6. Aletin iki kesici kenarı varsa, diğer kesici kenar da benzer şekilde bilenir.</a:t>
            </a:r>
          </a:p>
          <a:p>
            <a:pPr>
              <a:buNone/>
            </a:pPr>
            <a:endParaRPr lang="tr-TR" dirty="0" smtClean="0"/>
          </a:p>
          <a:p>
            <a:pPr>
              <a:buNone/>
            </a:pPr>
            <a:r>
              <a:rPr lang="tr-TR" dirty="0" smtClean="0"/>
              <a:t>	7. Bu teknikte alet sabit tutularak bileme taşı hareket ettirilir. Bu yöntemde alet sabit tutulduğu, bileme taşı hareket ettiği için bileme işlemi daha kontrollüdür.</a:t>
            </a:r>
            <a:endParaRPr lang="tr-TR" dirty="0"/>
          </a:p>
        </p:txBody>
      </p:sp>
      <p:pic>
        <p:nvPicPr>
          <p:cNvPr id="1027" name="Picture 3"/>
          <p:cNvPicPr>
            <a:picLocks noChangeAspect="1" noChangeArrowheads="1"/>
          </p:cNvPicPr>
          <p:nvPr/>
        </p:nvPicPr>
        <p:blipFill>
          <a:blip r:embed="rId2"/>
          <a:srcRect/>
          <a:stretch>
            <a:fillRect/>
          </a:stretch>
        </p:blipFill>
        <p:spPr bwMode="auto">
          <a:xfrm>
            <a:off x="5500694" y="1928802"/>
            <a:ext cx="3438560" cy="259703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1000108"/>
            <a:ext cx="8229600" cy="5143536"/>
          </a:xfrm>
        </p:spPr>
        <p:txBody>
          <a:bodyPr>
            <a:normAutofit fontScale="62500" lnSpcReduction="20000"/>
          </a:bodyPr>
          <a:lstStyle/>
          <a:p>
            <a:pPr>
              <a:buNone/>
            </a:pPr>
            <a:r>
              <a:rPr lang="tr-TR" b="1" dirty="0" smtClean="0">
                <a:solidFill>
                  <a:srgbClr val="FF0000"/>
                </a:solidFill>
              </a:rPr>
              <a:t>KÜRET:</a:t>
            </a:r>
            <a:r>
              <a:rPr lang="tr-TR" dirty="0" smtClean="0">
                <a:solidFill>
                  <a:srgbClr val="FF0000"/>
                </a:solidFill>
              </a:rPr>
              <a:t> (Bileme işleminde taş sabit, alet hareketli)</a:t>
            </a:r>
          </a:p>
          <a:p>
            <a:endParaRPr lang="tr-TR" dirty="0" smtClean="0">
              <a:solidFill>
                <a:srgbClr val="FF0000"/>
              </a:solidFill>
            </a:endParaRPr>
          </a:p>
          <a:p>
            <a:pPr>
              <a:buNone/>
            </a:pPr>
            <a:r>
              <a:rPr lang="tr-TR" dirty="0" smtClean="0"/>
              <a:t>1. Aletin bıçak yüzü ile bileme taşı arasında 100 - 110° açı olacak şekilde kesici kenar taş üzerine yerleştirilir . Bıçak kısmı eğimli olan küretin kesici kenarı bir defada taş üzerine yerleştirilmez. Başlangıçta aletin bıçak yüzü ile taş arasındaki açı 120° olacak şekilde küretin kesici kenarı taşın üzerine yerleştirilir, daha sonra alete çekme hareketi yaptırılırken açı biraz daraltılır (100-110°). Bu uygulama pratikte şöyle yapılır:</a:t>
            </a:r>
          </a:p>
          <a:p>
            <a:pPr>
              <a:buNone/>
            </a:pPr>
            <a:r>
              <a:rPr lang="tr-TR" dirty="0" smtClean="0"/>
              <a:t>	 </a:t>
            </a:r>
          </a:p>
          <a:p>
            <a:pPr>
              <a:buNone/>
            </a:pPr>
            <a:r>
              <a:rPr lang="tr-TR" dirty="0" smtClean="0"/>
              <a:t>	Aletin bıçak kısmının yan yüzü taşla 30° açı yapacak şekilde alet taşın üzerine yerleştirilir ve hafif kuvvetle taşın üzerinde alet taşın alt kenarı yönünde itilir. Bu hareketi izleyen çekme hareketinde ise; aletin yan yüzü ile taş arasındaki açı biraz daraltılır. Açıyı daraltarak çekme hareketi yapılırken, bileme taşının üzerindeki yağ küretin bıçak yüzünde yağ damlacığı halinde toplanmaya başlar. O zaman uygun bileme açısına erişilmiş olunur. Bu konum değiştirilmeden alet çekerek hareket ettirilir.</a:t>
            </a:r>
          </a:p>
          <a:p>
            <a:pPr>
              <a:buNone/>
            </a:pPr>
            <a:endParaRPr lang="tr-TR" dirty="0" smtClean="0"/>
          </a:p>
          <a:p>
            <a:pPr>
              <a:buNone/>
            </a:pPr>
            <a:r>
              <a:rPr lang="tr-TR" dirty="0" smtClean="0"/>
              <a:t>2. Bunu takiben, uygulanan kuvvet bir miktar azaltılarak alet taş üzerinde geri kaydırılır. Bundan sonra pozisyon bozulmadan çekme hareketleri tekrarlanır. Böylece kesici kenardan bir miktar metal aşındırılmış olur. Alet bileninceye kadar bu hareketler tekrarlanır.</a:t>
            </a:r>
          </a:p>
          <a:p>
            <a:pPr>
              <a:buNone/>
            </a:pPr>
            <a:endParaRPr lang="tr-TR" dirty="0" smtClean="0"/>
          </a:p>
          <a:p>
            <a:pPr>
              <a:buNone/>
            </a:pPr>
            <a:r>
              <a:rPr lang="tr-TR" dirty="0" smtClean="0"/>
              <a:t>3. El aletinin iki kesici kenarı varsa, diğer kesici kenar da benzer şekilde bilenir.</a:t>
            </a:r>
            <a:endParaRPr lang="tr-TR" b="1" dirty="0" smtClean="0">
              <a:solidFill>
                <a:srgbClr val="FF0000"/>
              </a:solidFill>
            </a:endParaRP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839</Words>
  <Application>Microsoft Office PowerPoint</Application>
  <PresentationFormat>Ekran Gösterisi (4:3)</PresentationFormat>
  <Paragraphs>110</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Akış</vt:lpstr>
      <vt:lpstr>PERİODONTAL EL ALETLERİNİN BİLENMESİ</vt:lpstr>
      <vt:lpstr>Slayt 2</vt:lpstr>
      <vt:lpstr>Slayt 3</vt:lpstr>
      <vt:lpstr>Slayt 4</vt:lpstr>
      <vt:lpstr>Slayt 5</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PERİODONTAL EL ALETLERİNİN BİLENMESİ</dc:title>
  <dc:creator>Asus</dc:creator>
  <cp:lastModifiedBy>Asus</cp:lastModifiedBy>
  <cp:revision>1</cp:revision>
  <dcterms:created xsi:type="dcterms:W3CDTF">2018-03-13T14:29:31Z</dcterms:created>
  <dcterms:modified xsi:type="dcterms:W3CDTF">2018-03-13T14:30:00Z</dcterms:modified>
</cp:coreProperties>
</file>