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292594-C9E7-491E-845B-4F48C7AD6595}"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292594-C9E7-491E-845B-4F48C7AD6595}"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292594-C9E7-491E-845B-4F48C7AD6595}"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73BDB4E-6A00-4F43-A558-E68A31601D70}" type="datetimeFigureOut">
              <a:rPr lang="tr-TR" smtClean="0"/>
              <a:pPr/>
              <a:t>30.01.2017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8292594-C9E7-491E-845B-4F48C7AD6595}"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VERİLERİN TOPLANMASI</a:t>
            </a:r>
            <a:endParaRPr lang="tr-TR" dirty="0"/>
          </a:p>
        </p:txBody>
      </p:sp>
      <p:sp>
        <p:nvSpPr>
          <p:cNvPr id="3" name="Alt Başlık 2"/>
          <p:cNvSpPr>
            <a:spLocks noGrp="1"/>
          </p:cNvSpPr>
          <p:nvPr>
            <p:ph type="subTitle" idx="1"/>
          </p:nvPr>
        </p:nvSpPr>
        <p:spPr/>
        <p:txBody>
          <a:bodyPr>
            <a:normAutofit lnSpcReduction="10000"/>
          </a:bodyPr>
          <a:lstStyle/>
          <a:p>
            <a:endParaRPr lang="tr-TR" dirty="0" smtClean="0"/>
          </a:p>
          <a:p>
            <a:endParaRPr lang="tr-TR" dirty="0"/>
          </a:p>
          <a:p>
            <a:endParaRPr lang="tr-TR" dirty="0" smtClean="0"/>
          </a:p>
          <a:p>
            <a:r>
              <a:rPr lang="tr-TR" smtClean="0"/>
              <a:t>Doç</a:t>
            </a:r>
            <a:r>
              <a:rPr lang="tr-TR" dirty="0" smtClean="0"/>
              <a:t>. Dr. Ender DURUALP</a:t>
            </a:r>
            <a:endParaRPr lang="tr-TR" dirty="0"/>
          </a:p>
        </p:txBody>
      </p:sp>
    </p:spTree>
    <p:extLst>
      <p:ext uri="{BB962C8B-B14F-4D97-AF65-F5344CB8AC3E}">
        <p14:creationId xmlns:p14="http://schemas.microsoft.com/office/powerpoint/2010/main" val="4103064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872067" y="2357430"/>
            <a:ext cx="7408333" cy="3768733"/>
          </a:xfrm>
        </p:spPr>
        <p:txBody>
          <a:bodyPr/>
          <a:lstStyle/>
          <a:p>
            <a:r>
              <a:rPr lang="tr-TR" b="1" dirty="0" smtClean="0">
                <a:solidFill>
                  <a:srgbClr val="FF0000"/>
                </a:solidFill>
              </a:rPr>
              <a:t>Geçerlik:</a:t>
            </a:r>
            <a:r>
              <a:rPr lang="tr-TR" dirty="0" smtClean="0"/>
              <a:t> Ölçülmek istenen şeyin ölçülebilmiş olma derecesidir. Bir ölçü aracı “belli amaç ve belli koşullar” için geçerlidir. Geçerlik evrensel değildir. Bir grup öğrenciye uygulandığında geçerli olabilen bir test başka bir öğrenci grubuna uygulandığında geçerli olmayabilir. </a:t>
            </a:r>
          </a:p>
          <a:p>
            <a:pPr lvl="1"/>
            <a:r>
              <a:rPr lang="tr-TR" dirty="0" smtClean="0"/>
              <a:t>1. içerik-kapsam geçerliği</a:t>
            </a:r>
          </a:p>
          <a:p>
            <a:pPr lvl="1"/>
            <a:r>
              <a:rPr lang="tr-TR" dirty="0" smtClean="0"/>
              <a:t>2. uygulama geçerliği</a:t>
            </a:r>
          </a:p>
          <a:p>
            <a:pPr lvl="1"/>
            <a:r>
              <a:rPr lang="tr-TR" dirty="0" smtClean="0"/>
              <a:t>3. yapı geçerliği</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28596" y="1928802"/>
            <a:ext cx="8286807" cy="4197361"/>
          </a:xfrm>
        </p:spPr>
        <p:txBody>
          <a:bodyPr>
            <a:normAutofit lnSpcReduction="10000"/>
          </a:bodyPr>
          <a:lstStyle/>
          <a:p>
            <a:pPr marL="457200" indent="-457200">
              <a:buFont typeface="+mj-lt"/>
              <a:buAutoNum type="arabicPeriod"/>
            </a:pPr>
            <a:r>
              <a:rPr lang="tr-TR" dirty="0" smtClean="0"/>
              <a:t>İçerik geçerliği: Ölçme aracında bulunan maddelerin ölçme amacına uygun olup olmadığı, ölçülmek istenen alanı temsil edip etmediği sorunu ile ilgili olup “uzman </a:t>
            </a:r>
            <a:r>
              <a:rPr lang="tr-TR" dirty="0" err="1" smtClean="0"/>
              <a:t>görüşü”ne</a:t>
            </a:r>
            <a:r>
              <a:rPr lang="tr-TR" dirty="0" smtClean="0"/>
              <a:t> göre saptanır.</a:t>
            </a:r>
          </a:p>
          <a:p>
            <a:pPr marL="457200" indent="-457200">
              <a:buFont typeface="+mj-lt"/>
              <a:buAutoNum type="arabicPeriod"/>
            </a:pPr>
            <a:r>
              <a:rPr lang="tr-TR" dirty="0" smtClean="0"/>
              <a:t>Uygulama geçerliği: Yapılan ölçme ile ölçülmeye çalışılan şeyin gerçek hayattaki yansımalarının karşılaştırılmasındaki uyumdur.</a:t>
            </a:r>
          </a:p>
          <a:p>
            <a:pPr marL="457200" indent="-457200">
              <a:buFont typeface="+mj-lt"/>
              <a:buAutoNum type="arabicPeriod"/>
            </a:pPr>
            <a:r>
              <a:rPr lang="tr-TR" dirty="0" smtClean="0"/>
              <a:t>Yapı geçerliği: Önceden kabul edilen olası neden-sonuç ilişkilerini ile ilgilidir. Faktör analizi ve geçerliği daha önceden bilinen bir ölçme aracı ile karşılaştırma tekniklerinden yararlanılır.   </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Araştırmacı, verilerini ya doğrudan gözlemlerde bulunarak ya da soru sorarak toplar. Örneğin, bir çocuğun davranışlarının gözlenmesi gözlem yolu ile veri toplamadır. Görüşme ya da yazışma tekniği ile sorular sorarak soru-cevap yolu ile veri toplanır. </a:t>
            </a:r>
          </a:p>
        </p:txBody>
      </p:sp>
      <p:sp>
        <p:nvSpPr>
          <p:cNvPr id="3" name="2 Başlık"/>
          <p:cNvSpPr>
            <a:spLocks noGrp="1"/>
          </p:cNvSpPr>
          <p:nvPr>
            <p:ph type="title"/>
          </p:nvPr>
        </p:nvSpPr>
        <p:spPr/>
        <p:txBody>
          <a:bodyPr/>
          <a:lstStyle/>
          <a:p>
            <a:r>
              <a:rPr lang="tr-TR" dirty="0" smtClean="0"/>
              <a:t>Veri toplama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28596" y="2571744"/>
            <a:ext cx="8215369" cy="3554419"/>
          </a:xfrm>
        </p:spPr>
        <p:txBody>
          <a:bodyPr/>
          <a:lstStyle/>
          <a:p>
            <a:r>
              <a:rPr lang="tr-TR" dirty="0" smtClean="0"/>
              <a:t>Veri toplamada planlılık esastır.</a:t>
            </a:r>
          </a:p>
          <a:p>
            <a:r>
              <a:rPr lang="tr-TR" dirty="0" smtClean="0"/>
              <a:t>Kişi ve kurumlardan izin alınmalı ve işbirliği sağlanmalıdır.</a:t>
            </a:r>
          </a:p>
          <a:p>
            <a:r>
              <a:rPr lang="tr-TR" dirty="0" smtClean="0"/>
              <a:t>Geliştirilen veri toplama planı, uygulamadan önce </a:t>
            </a:r>
            <a:r>
              <a:rPr lang="tr-TR" dirty="0" err="1" smtClean="0"/>
              <a:t>öndenemeden</a:t>
            </a:r>
            <a:r>
              <a:rPr lang="tr-TR" dirty="0" smtClean="0"/>
              <a:t> geçirilmelidir. </a:t>
            </a:r>
          </a:p>
          <a:p>
            <a:r>
              <a:rPr lang="tr-TR" dirty="0" smtClean="0"/>
              <a:t>Gözlem, görüşme, yazışma, belge tarama tekniklerinden yararlanılır.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Büyüköztürk, Ş., Kılıç-Çakmak, E., Akgün, Ö.E., Karadeniz, Ş. ve Demirel, F. (2014). Bilimsel Araştırma Yöntemleri. 16 baskı. Ankara: </a:t>
            </a:r>
            <a:r>
              <a:rPr lang="tr-TR" dirty="0" err="1"/>
              <a:t>Pegem</a:t>
            </a:r>
            <a:r>
              <a:rPr lang="tr-TR" dirty="0"/>
              <a:t> Akademi.</a:t>
            </a:r>
          </a:p>
          <a:p>
            <a:r>
              <a:rPr lang="tr-TR" dirty="0" err="1"/>
              <a:t>Karasar</a:t>
            </a:r>
            <a:r>
              <a:rPr lang="tr-TR" dirty="0"/>
              <a:t>, N. (2011). Bilimsel Araştırma Yöntemi. Ankara: Nobel Akademik. </a:t>
            </a:r>
          </a:p>
          <a:p>
            <a:pPr marL="0" indent="0">
              <a:buNone/>
            </a:pPr>
            <a:endParaRPr lang="tr-TR" dirty="0"/>
          </a:p>
        </p:txBody>
      </p:sp>
      <p:sp>
        <p:nvSpPr>
          <p:cNvPr id="3" name="Başlık 2"/>
          <p:cNvSpPr>
            <a:spLocks noGrp="1"/>
          </p:cNvSpPr>
          <p:nvPr>
            <p:ph type="title"/>
          </p:nvPr>
        </p:nvSpPr>
        <p:spPr/>
        <p:txBody>
          <a:bodyPr/>
          <a:lstStyle/>
          <a:p>
            <a:r>
              <a:rPr lang="tr-TR" smtClean="0"/>
              <a:t>Kaynaklar </a:t>
            </a:r>
            <a:endParaRPr lang="tr-TR"/>
          </a:p>
        </p:txBody>
      </p:sp>
    </p:spTree>
    <p:extLst>
      <p:ext uri="{BB962C8B-B14F-4D97-AF65-F5344CB8AC3E}">
        <p14:creationId xmlns:p14="http://schemas.microsoft.com/office/powerpoint/2010/main" val="2970822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Veri, bir sonuca varabilmek için gerekli olan ilk bilgidir.</a:t>
            </a:r>
          </a:p>
          <a:p>
            <a:r>
              <a:rPr lang="tr-TR" dirty="0" smtClean="0"/>
              <a:t> veri henüz işlenmemiş kanıtlardır. Veri gözlenen ve kaydedilen şeydir. Cinsiyet, yaş, boy, ağırlık gibi bir yorum gerektirmeyen , kişisel yargılardan bağımsız olan veriler olgusal verilerdir. Olgusal olmayan tüm veriler yargısal verilerdir. Görüş ve düşünceler, tutumlar vb.</a:t>
            </a:r>
            <a:endParaRPr lang="tr-TR" dirty="0"/>
          </a:p>
        </p:txBody>
      </p:sp>
      <p:sp>
        <p:nvSpPr>
          <p:cNvPr id="3" name="2 Başlık"/>
          <p:cNvSpPr>
            <a:spLocks noGrp="1"/>
          </p:cNvSpPr>
          <p:nvPr>
            <p:ph type="title"/>
          </p:nvPr>
        </p:nvSpPr>
        <p:spPr/>
        <p:txBody>
          <a:bodyPr/>
          <a:lstStyle/>
          <a:p>
            <a:r>
              <a:rPr lang="tr-TR" dirty="0" smtClean="0"/>
              <a:t>VERİLERİN TOPLANMASI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u="sng" dirty="0" smtClean="0"/>
              <a:t>Veri kaynakları;</a:t>
            </a:r>
          </a:p>
          <a:p>
            <a:r>
              <a:rPr lang="tr-TR" dirty="0" smtClean="0"/>
              <a:t>İnsanlar</a:t>
            </a:r>
          </a:p>
          <a:p>
            <a:r>
              <a:rPr lang="tr-TR" dirty="0" smtClean="0"/>
              <a:t>Belgeler</a:t>
            </a:r>
          </a:p>
          <a:p>
            <a:r>
              <a:rPr lang="tr-TR" dirty="0" smtClean="0"/>
              <a:t>Canlı ve cansız öteki varlık ve kalıntılardır.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Değişkenin çeşitli değerlerine, belli kurallara göre, simgeler verme işlemidir. </a:t>
            </a:r>
          </a:p>
          <a:p>
            <a:pPr marL="457200" indent="-457200">
              <a:buFont typeface="+mj-lt"/>
              <a:buAutoNum type="arabicPeriod"/>
            </a:pPr>
            <a:r>
              <a:rPr lang="tr-TR" dirty="0" smtClean="0"/>
              <a:t>Olgusal ölçmeler: Olgusal verilerin ölçülmesinde yararlanılır. </a:t>
            </a:r>
          </a:p>
          <a:p>
            <a:pPr marL="457200" indent="-457200">
              <a:buFont typeface="+mj-lt"/>
              <a:buAutoNum type="arabicPeriod"/>
            </a:pPr>
            <a:r>
              <a:rPr lang="tr-TR" dirty="0" smtClean="0"/>
              <a:t>Yargısal ölçmeler: Herkesçe üzerinde anlaşılmış gözlenebilir ölçüt ve standartlar yoktur.  Dolaylı ölçmelerdir ve göreli sonuçlar verir.</a:t>
            </a:r>
          </a:p>
        </p:txBody>
      </p:sp>
      <p:sp>
        <p:nvSpPr>
          <p:cNvPr id="3" name="2 Başlık"/>
          <p:cNvSpPr>
            <a:spLocks noGrp="1"/>
          </p:cNvSpPr>
          <p:nvPr>
            <p:ph type="title"/>
          </p:nvPr>
        </p:nvSpPr>
        <p:spPr/>
        <p:txBody>
          <a:bodyPr/>
          <a:lstStyle/>
          <a:p>
            <a:r>
              <a:rPr lang="tr-TR" dirty="0" smtClean="0"/>
              <a:t>ÖLÇME</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872067" y="2428868"/>
            <a:ext cx="7408333" cy="3697295"/>
          </a:xfrm>
        </p:spPr>
        <p:txBody>
          <a:bodyPr/>
          <a:lstStyle/>
          <a:p>
            <a:r>
              <a:rPr lang="tr-TR" dirty="0" smtClean="0"/>
              <a:t>Yargısal ölçmeler, daha çok, başarı, genel yetenek, kişilik, ilgi, tutum gibi psikolojik ve sosyolojik özelliklere yöneliktir. Testler, envanterler, tutum ölçer, anketler bu amaçla geliştirilir. </a:t>
            </a:r>
          </a:p>
          <a:p>
            <a:r>
              <a:rPr lang="tr-TR" dirty="0" smtClean="0"/>
              <a:t> iyi bir ölçme aracı;</a:t>
            </a:r>
          </a:p>
          <a:p>
            <a:pPr>
              <a:buNone/>
            </a:pPr>
            <a:r>
              <a:rPr lang="tr-TR" dirty="0" smtClean="0"/>
              <a:t>-Güvenirlik </a:t>
            </a:r>
          </a:p>
          <a:p>
            <a:pPr>
              <a:buNone/>
            </a:pPr>
            <a:r>
              <a:rPr lang="tr-TR" dirty="0" smtClean="0"/>
              <a:t>-Geçerlik</a:t>
            </a:r>
          </a:p>
          <a:p>
            <a:pPr>
              <a:buNone/>
            </a:pPr>
            <a:r>
              <a:rPr lang="tr-TR" dirty="0" smtClean="0"/>
              <a:t>Niteliklerini taşımalıdır.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857225" y="2143116"/>
            <a:ext cx="7072362" cy="3983047"/>
          </a:xfrm>
        </p:spPr>
        <p:txBody>
          <a:bodyPr/>
          <a:lstStyle/>
          <a:p>
            <a:endParaRPr lang="tr-TR" b="1" dirty="0" smtClean="0">
              <a:solidFill>
                <a:srgbClr val="FF0000"/>
              </a:solidFill>
            </a:endParaRPr>
          </a:p>
          <a:p>
            <a:endParaRPr lang="tr-TR" b="1" dirty="0" smtClean="0">
              <a:solidFill>
                <a:srgbClr val="FF0000"/>
              </a:solidFill>
            </a:endParaRPr>
          </a:p>
          <a:p>
            <a:r>
              <a:rPr lang="tr-TR" b="1" dirty="0" smtClean="0">
                <a:solidFill>
                  <a:srgbClr val="FF0000"/>
                </a:solidFill>
              </a:rPr>
              <a:t>Güvenirlik:</a:t>
            </a:r>
            <a:r>
              <a:rPr lang="tr-TR" dirty="0" smtClean="0"/>
              <a:t> Ölçülmek istenen şeyin sürekli olarak aynı sembolleri almasıdır. Araştırmalarda alınan bir sonucun, başka araştırmacılar tarafından da test edilmesidir. </a:t>
            </a:r>
          </a:p>
          <a:p>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457200" indent="-457200">
              <a:buNone/>
            </a:pPr>
            <a:r>
              <a:rPr lang="tr-TR" dirty="0" smtClean="0"/>
              <a:t>1.    Zamana göre değişmezlik; herhangi bir şeyin aynı koşullar altında ve belli bir zaman aralığı ile ölçümleri sonucu elde edilen veri grupları arasındaki ilişki (korelasyon </a:t>
            </a:r>
            <a:r>
              <a:rPr lang="tr-TR" smtClean="0"/>
              <a:t>katsayısı) dir</a:t>
            </a:r>
            <a:r>
              <a:rPr lang="tr-TR" dirty="0" smtClean="0"/>
              <a:t>. Uygulamada en çok uygulanan bu teknik, test-tekrar test tekniği olarak ta bilinir.</a:t>
            </a:r>
            <a:endParaRPr lang="tr-TR" dirty="0"/>
          </a:p>
        </p:txBody>
      </p:sp>
      <p:sp>
        <p:nvSpPr>
          <p:cNvPr id="3" name="2 Başlık"/>
          <p:cNvSpPr>
            <a:spLocks noGrp="1"/>
          </p:cNvSpPr>
          <p:nvPr>
            <p:ph type="title"/>
          </p:nvPr>
        </p:nvSpPr>
        <p:spPr>
          <a:xfrm>
            <a:off x="457200" y="338328"/>
            <a:ext cx="8229600" cy="1506496"/>
          </a:xfrm>
        </p:spPr>
        <p:txBody>
          <a:bodyPr>
            <a:normAutofit fontScale="90000"/>
          </a:bodyPr>
          <a:lstStyle/>
          <a:p>
            <a:r>
              <a:rPr lang="tr-TR" sz="3600" dirty="0" smtClean="0"/>
              <a:t>Yapılan bir ölçmede üç tür güvenirlik ölçütü aranabilir:</a:t>
            </a:r>
            <a:br>
              <a:rPr lang="tr-TR" sz="3600" dirty="0" smtClean="0"/>
            </a:br>
            <a:endParaRPr lang="tr-TR"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457200" indent="-457200">
              <a:buNone/>
            </a:pPr>
            <a:r>
              <a:rPr lang="tr-TR" dirty="0" smtClean="0"/>
              <a:t>2.  Bağımsız gözlemciler arası uyum; birden çok gözlemcinin, birbirinden bağımsız olarak, aynı şeyleri ölçmeye çalıştığı durumlarda uygulanır. Ayrı ayrı gözlem sonuçları birbirine ne kadar yakın ise sonuçta elde edilen değerin güvenirliği yüksek olur. </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r>
              <a:rPr lang="tr-TR" dirty="0" smtClean="0"/>
              <a:t>3. İç tutarlık; sık başvurulan bir ölçüttür. Her ölçme aracının, birbirinden bağımsız ünitelerden (test maddeleri, anket soruları vb.) oluştuğu ve bunların bütün içinde, bilinen ve birbirlerine eşit ağırlıklara sahip olduğu varsayımıdır. Madde istatistikleri, paralel formlu araçlar vb. gibi teknikler kullanılır. </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468</TotalTime>
  <Words>591</Words>
  <Application>Microsoft Office PowerPoint</Application>
  <PresentationFormat>Ekran Gösterisi (4:3)</PresentationFormat>
  <Paragraphs>44</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Dalga Biçimi</vt:lpstr>
      <vt:lpstr>VERİLERİN TOPLANMASI</vt:lpstr>
      <vt:lpstr>VERİLERİN TOPLANMASI</vt:lpstr>
      <vt:lpstr>PowerPoint Sunusu</vt:lpstr>
      <vt:lpstr>ÖLÇME</vt:lpstr>
      <vt:lpstr>PowerPoint Sunusu</vt:lpstr>
      <vt:lpstr>PowerPoint Sunusu</vt:lpstr>
      <vt:lpstr>Yapılan bir ölçmede üç tür güvenirlik ölçütü aranabilir: </vt:lpstr>
      <vt:lpstr>PowerPoint Sunusu</vt:lpstr>
      <vt:lpstr>PowerPoint Sunusu</vt:lpstr>
      <vt:lpstr>PowerPoint Sunusu</vt:lpstr>
      <vt:lpstr>PowerPoint Sunusu</vt:lpstr>
      <vt:lpstr>Veri toplama </vt:lpstr>
      <vt:lpstr>PowerPoint Sunusu</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YÖNTEM</dc:title>
  <dc:creator>sony</dc:creator>
  <cp:lastModifiedBy>EDurualp</cp:lastModifiedBy>
  <cp:revision>46</cp:revision>
  <dcterms:created xsi:type="dcterms:W3CDTF">2013-11-05T19:18:19Z</dcterms:created>
  <dcterms:modified xsi:type="dcterms:W3CDTF">2017-01-30T08:11:53Z</dcterms:modified>
</cp:coreProperties>
</file>