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0"/>
  </p:notesMasterIdLst>
  <p:handoutMasterIdLst>
    <p:handoutMasterId r:id="rId21"/>
  </p:handoutMasterIdLst>
  <p:sldIdLst>
    <p:sldId id="256" r:id="rId2"/>
    <p:sldId id="426" r:id="rId3"/>
    <p:sldId id="425" r:id="rId4"/>
    <p:sldId id="433" r:id="rId5"/>
    <p:sldId id="428" r:id="rId6"/>
    <p:sldId id="430" r:id="rId7"/>
    <p:sldId id="432" r:id="rId8"/>
    <p:sldId id="429" r:id="rId9"/>
    <p:sldId id="431" r:id="rId10"/>
    <p:sldId id="410" r:id="rId11"/>
    <p:sldId id="442" r:id="rId12"/>
    <p:sldId id="436" r:id="rId13"/>
    <p:sldId id="437" r:id="rId14"/>
    <p:sldId id="438" r:id="rId15"/>
    <p:sldId id="439" r:id="rId16"/>
    <p:sldId id="434" r:id="rId17"/>
    <p:sldId id="435" r:id="rId18"/>
    <p:sldId id="427"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1A2F"/>
    <a:srgbClr val="F7F9EF"/>
    <a:srgbClr val="A11586"/>
    <a:srgbClr val="A53010"/>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12929035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39911265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4266611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871143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6513044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27427544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36133624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40525816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a:p>
        </p:txBody>
      </p:sp>
    </p:spTree>
    <p:extLst>
      <p:ext uri="{BB962C8B-B14F-4D97-AF65-F5344CB8AC3E}">
        <p14:creationId xmlns:p14="http://schemas.microsoft.com/office/powerpoint/2010/main" val="86028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109565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2525056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1840955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2960456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1348864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3785835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3369465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4213982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03A6EF-65B0-D5D5-9985-4C90D52983A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3230530-916C-1C37-26C8-58A5CC216B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4F80A0B-8A3B-DD8F-D492-F0846CFA445C}"/>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FD6564D4-8C80-7438-EC58-D3BBEE601A6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43DE6F7-3776-EAC0-D7FB-D7FE06FC081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599479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90F55E-8333-591C-AEA8-E3A97626FFF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AAF2B34-3D09-6FD0-33AF-C39598BD741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1B6061A-6217-D52E-3699-AC0AF1B4F7D2}"/>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73F920F5-94E5-3369-0116-116A3FDFB60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D703B78-F07B-0F07-1D9D-25D521ECC9E0}"/>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32694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D3D7CC5-3A75-28E6-9B57-5C12364CAB4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23042D0-87C0-604F-0D3A-47F964FDC5CE}"/>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F57C42C-0394-2673-EB6D-629BFE8FE3A9}"/>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F56A63E9-6A62-2344-25B6-65C5B2C4472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9BA0A17-CD20-A68D-BC7C-2D0DE8563E08}"/>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96109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F77071-06A3-7C17-DD56-356F3AE8917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20B636A-5DDB-1154-6029-596E211A8A3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836B62-5AEB-B6D0-7FE9-9AB465FA7251}"/>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B8FAD577-189E-9B91-8DCE-51291AEE2BC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1AAEEC0-F39A-FCC0-B81B-F13652E270F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89880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84907E-549C-A6FE-7E44-C94CE8B308F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E685928-2C51-B3D7-EC89-3D7E55D2CA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FFDD508-F8BC-CA8D-A2C3-13FFD236D575}"/>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84609CD4-E577-C7E4-AD42-A0D0785E842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0A05A58-C7BD-0E61-A25A-498E0B11A15C}"/>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028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632C11-4B32-C2F2-926F-376B26C7828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7CC192F-BD73-86B9-B4F2-B6ED1F8AB39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A893BFA-D14D-02B6-B9B4-167BF9FC506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EFCCE22-4CE0-CF9E-B18C-43AC3052BDE8}"/>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77778F6B-B691-D9FB-FB87-C50AADF3B87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0387786-7E39-0141-B881-F777D54F71AA}"/>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17432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642106-9665-EAF4-A787-548C3A9ECFA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25E6F70-03DD-A3FD-AF05-3542B5428A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A0BBCC8-F4C6-E77A-776A-7223AEAFB22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19B43A9-61CF-9332-2D85-A8F7B3C4C1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99276D4-01D6-B5DF-E995-1F16C8F6054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BD48E00-961C-DCFB-EC80-0EFB05D24C5D}"/>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0A32685D-F8C7-9765-8B17-E6B26A5D232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A856BAA-6627-9274-F105-971DD4AB067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3967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16B4FD-CB81-FD68-0D84-84D7965FD89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4D8B096-04A3-9448-DE55-558B9BEBBA04}"/>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7356E9A7-93A5-F39D-27C8-1FD86CB8B1D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DB84D2D-B144-2B77-46BC-CA362E474EA6}"/>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09498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6A52E78-B7A0-7A84-F214-C760A1AACF50}"/>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A0327DF3-2D22-D85D-D1E5-DEAA5C783BA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B0D9BD5-7F6D-7844-AC13-22890769668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43221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CFC4B7-33EF-2219-A52B-B800385B8FA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014257E-6AD0-8B20-98E2-D1601CDB64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2560CE7-700A-8CCB-A293-772FA64BE5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F16232-4C41-4A07-EE2C-4E19010A99F7}"/>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CB1E022B-EC65-C136-E587-819B8564D5C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2722D67-4F94-813E-3E05-AE36E472439C}"/>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47684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32108E-4E7A-9A11-B02F-F9D676B556E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9E2D5EE-B1E3-F0E1-19E0-9231338D23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0544CEE-09E5-AE9A-4C8F-AE83FDA5B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31E33BD-4A71-DE5C-02AA-45AD9D7048E4}"/>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8196BF80-63E3-FA86-4D54-4EFD8990F4A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889F67D-1911-94F5-8A47-B334E9177B03}"/>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91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39C657D-204B-389B-899B-814B34A5E9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3849092-F137-A445-5E93-510DB7F742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6E0C29F-573E-1F44-40B9-E6B60D5663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39F57560-A818-F56F-AF84-C723FEC9F1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8543051-5187-C881-254F-A72059FD8D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26052790"/>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567608" y="1484784"/>
            <a:ext cx="6458794" cy="1566174"/>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3100" b="1" spc="-1" dirty="0">
                <a:solidFill>
                  <a:schemeClr val="tx1"/>
                </a:solidFill>
                <a:uFill>
                  <a:solidFill>
                    <a:srgbClr val="FFFFFF"/>
                  </a:solidFill>
                </a:uFill>
                <a:latin typeface="+mn-lt"/>
                <a:cs typeface="Times New Roman" pitchFamily="18" charset="0"/>
              </a:rPr>
              <a:t>Ankara Üniversitesi </a:t>
            </a:r>
            <a:br>
              <a:rPr lang="tr-TR" sz="3100" b="1" spc="-1" dirty="0">
                <a:solidFill>
                  <a:schemeClr val="tx1"/>
                </a:solidFill>
                <a:uFill>
                  <a:solidFill>
                    <a:srgbClr val="FFFFFF"/>
                  </a:solidFill>
                </a:uFill>
                <a:latin typeface="+mn-lt"/>
                <a:cs typeface="Times New Roman" pitchFamily="18" charset="0"/>
              </a:rPr>
            </a:br>
            <a:r>
              <a:rPr lang="tr-TR" sz="3100" b="1" spc="-1" dirty="0">
                <a:solidFill>
                  <a:schemeClr val="tx1"/>
                </a:solidFill>
                <a:uFill>
                  <a:solidFill>
                    <a:srgbClr val="FFFFFF"/>
                  </a:solidFill>
                </a:uFill>
                <a:latin typeface="+mn-lt"/>
                <a:cs typeface="Times New Roman" pitchFamily="18" charset="0"/>
              </a:rPr>
              <a:t>Sağlık Bilimleri Fakültesi</a:t>
            </a:r>
            <a:br>
              <a:rPr lang="tr-TR" sz="3100" b="1" spc="-1" dirty="0">
                <a:solidFill>
                  <a:schemeClr val="tx1"/>
                </a:solidFill>
                <a:uFill>
                  <a:solidFill>
                    <a:srgbClr val="FFFFFF"/>
                  </a:solidFill>
                </a:uFill>
                <a:latin typeface="+mn-lt"/>
                <a:cs typeface="Times New Roman" pitchFamily="18" charset="0"/>
              </a:rPr>
            </a:br>
            <a:r>
              <a:rPr lang="tr-TR" sz="3100" b="1" spc="-1" dirty="0">
                <a:solidFill>
                  <a:schemeClr val="tx1"/>
                </a:solidFill>
                <a:uFill>
                  <a:solidFill>
                    <a:srgbClr val="FFFFFF"/>
                  </a:solidFill>
                </a:uFill>
                <a:latin typeface="+mn-lt"/>
                <a:cs typeface="Times New Roman" pitchFamily="18" charset="0"/>
              </a:rPr>
              <a:t>Sosyal Hizmet Anabilim Dalı</a:t>
            </a:r>
            <a:endParaRPr lang="tr-TR" sz="31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2423592" y="3158970"/>
            <a:ext cx="6905130" cy="2376264"/>
          </a:xfrm>
        </p:spPr>
        <p:txBody>
          <a:bodyPr>
            <a:normAutofit lnSpcReduction="10000"/>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Dersin adı: </a:t>
            </a:r>
            <a:r>
              <a:rPr lang="tr-TR" sz="2800" spc="-1" dirty="0" err="1">
                <a:solidFill>
                  <a:schemeClr val="tx1"/>
                </a:solidFill>
                <a:uFill>
                  <a:solidFill>
                    <a:srgbClr val="FFFFFF"/>
                  </a:solidFill>
                </a:uFill>
                <a:cs typeface="Calibri" panose="020F0502020204030204" pitchFamily="34" charset="0"/>
              </a:rPr>
              <a:t>Gerontolojik</a:t>
            </a:r>
            <a:r>
              <a:rPr lang="tr-TR" sz="2800" spc="-1" dirty="0">
                <a:solidFill>
                  <a:schemeClr val="tx1"/>
                </a:solidFill>
                <a:uFill>
                  <a:solidFill>
                    <a:srgbClr val="FFFFFF"/>
                  </a:solidFill>
                </a:uFill>
                <a:cs typeface="Calibri" panose="020F0502020204030204" pitchFamily="34" charset="0"/>
              </a:rPr>
              <a:t> Sosyal Hizmet</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Dersin kodu: USHB 239</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Sorumlu öğretim üyesi: Satı GÜL KAPISIZ</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Ünitenin adı: Kuşaklararası Dayanışma</a:t>
            </a:r>
            <a:endParaRPr lang="tr-TR" sz="2800"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Kuşaklararası Dayanışmanın Temel Boyutları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90629" y="1100251"/>
            <a:ext cx="9721080" cy="5199213"/>
          </a:xfrm>
        </p:spPr>
        <p:txBody>
          <a:bodyPr>
            <a:noAutofit/>
          </a:bodyPr>
          <a:lstStyle/>
          <a:p>
            <a:pPr marL="92075" indent="0" algn="just">
              <a:buNone/>
              <a:tabLst>
                <a:tab pos="0" algn="l"/>
              </a:tabLst>
            </a:pPr>
            <a:r>
              <a:rPr lang="tr-TR" b="1" dirty="0">
                <a:ea typeface="Times New Roman" panose="02020603050405020304" pitchFamily="18" charset="0"/>
                <a:cs typeface="Times New Roman" panose="02020603050405020304" pitchFamily="18" charset="0"/>
              </a:rPr>
              <a:t>1.İşlevsel Dayanışma: </a:t>
            </a:r>
            <a:r>
              <a:rPr lang="tr-TR" dirty="0">
                <a:ea typeface="Times New Roman" panose="02020603050405020304" pitchFamily="18" charset="0"/>
                <a:cs typeface="Times New Roman" panose="02020603050405020304" pitchFamily="18" charset="0"/>
              </a:rPr>
              <a:t>İşlevsel dayanışma; aile üyelerinin çeşitli konularda birbirlerine destek olmasının ve kaynak paylaşımının derecesini içeren dayanışma biçimidir. </a:t>
            </a:r>
          </a:p>
          <a:p>
            <a:pPr marL="92075" indent="0" algn="just">
              <a:buNone/>
              <a:tabLst>
                <a:tab pos="0" algn="l"/>
              </a:tabLst>
            </a:pPr>
            <a:r>
              <a:rPr lang="tr-TR" dirty="0">
                <a:ea typeface="Times New Roman" panose="02020603050405020304" pitchFamily="18" charset="0"/>
                <a:cs typeface="Times New Roman" panose="02020603050405020304" pitchFamily="18" charset="0"/>
              </a:rPr>
              <a:t>Yaşlı ana-babalar ve yetişkin çocukları arasındaki işlevsel dayanışma; </a:t>
            </a:r>
            <a:r>
              <a:rPr lang="tr-TR" b="1" i="1" dirty="0">
                <a:ea typeface="Times New Roman" panose="02020603050405020304" pitchFamily="18" charset="0"/>
                <a:cs typeface="Times New Roman" panose="02020603050405020304" pitchFamily="18" charset="0"/>
              </a:rPr>
              <a:t>finansal yardım, pratik yardım ve bakım yardımını </a:t>
            </a:r>
            <a:r>
              <a:rPr lang="tr-TR" dirty="0">
                <a:ea typeface="Times New Roman" panose="02020603050405020304" pitchFamily="18" charset="0"/>
                <a:cs typeface="Times New Roman" panose="02020603050405020304" pitchFamily="18" charset="0"/>
              </a:rPr>
              <a:t>içermektedir. </a:t>
            </a:r>
          </a:p>
          <a:p>
            <a:pPr marL="920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868975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Kuşaklararası Dayanışmanın Temel Boyutları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90629" y="1100251"/>
            <a:ext cx="9721080" cy="5199213"/>
          </a:xfrm>
        </p:spPr>
        <p:txBody>
          <a:bodyPr>
            <a:noAutofit/>
          </a:bodyPr>
          <a:lstStyle/>
          <a:p>
            <a:pPr marL="92075" indent="0" algn="just">
              <a:buNone/>
              <a:tabLst>
                <a:tab pos="0" algn="l"/>
              </a:tabLst>
            </a:pPr>
            <a:endParaRPr lang="tr-TR" b="1" i="1" dirty="0">
              <a:ea typeface="Times New Roman" panose="02020603050405020304" pitchFamily="18" charset="0"/>
              <a:cs typeface="Times New Roman" panose="02020603050405020304" pitchFamily="18" charset="0"/>
            </a:endParaRPr>
          </a:p>
          <a:p>
            <a:pPr marL="92075" indent="0" algn="just">
              <a:buNone/>
              <a:tabLst>
                <a:tab pos="0" algn="l"/>
              </a:tabLst>
            </a:pPr>
            <a:r>
              <a:rPr lang="tr-TR" b="1" i="1" dirty="0">
                <a:ea typeface="Times New Roman" panose="02020603050405020304" pitchFamily="18" charset="0"/>
                <a:cs typeface="Times New Roman" panose="02020603050405020304" pitchFamily="18" charset="0"/>
              </a:rPr>
              <a:t>Finansal yardım, </a:t>
            </a:r>
            <a:r>
              <a:rPr lang="tr-TR" dirty="0">
                <a:ea typeface="Times New Roman" panose="02020603050405020304" pitchFamily="18" charset="0"/>
                <a:cs typeface="Times New Roman" panose="02020603050405020304" pitchFamily="18" charset="0"/>
              </a:rPr>
              <a:t>aile bireyleri arasında süregelen maddi desteği ifade eder. </a:t>
            </a:r>
            <a:r>
              <a:rPr lang="tr-TR" b="1" i="1" dirty="0">
                <a:ea typeface="Times New Roman" panose="02020603050405020304" pitchFamily="18" charset="0"/>
                <a:cs typeface="Times New Roman" panose="02020603050405020304" pitchFamily="18" charset="0"/>
              </a:rPr>
              <a:t>Pratik yardım, </a:t>
            </a:r>
            <a:r>
              <a:rPr lang="tr-TR" dirty="0">
                <a:ea typeface="Times New Roman" panose="02020603050405020304" pitchFamily="18" charset="0"/>
                <a:cs typeface="Times New Roman" panose="02020603050405020304" pitchFamily="18" charset="0"/>
              </a:rPr>
              <a:t>anne babaya ev işlerinde yardımcı olmak, hastalandıklarında onlara bakmak ya da anne babalarının torunlarına bakması şeklindeki hizmetlerdir. </a:t>
            </a:r>
            <a:r>
              <a:rPr lang="tr-TR" b="1" i="1" dirty="0">
                <a:ea typeface="Times New Roman" panose="02020603050405020304" pitchFamily="18" charset="0"/>
                <a:cs typeface="Times New Roman" panose="02020603050405020304" pitchFamily="18" charset="0"/>
              </a:rPr>
              <a:t>Bakım yardımı </a:t>
            </a:r>
            <a:r>
              <a:rPr lang="tr-TR" dirty="0">
                <a:ea typeface="Times New Roman" panose="02020603050405020304" pitchFamily="18" charset="0"/>
                <a:cs typeface="Times New Roman" panose="02020603050405020304" pitchFamily="18" charset="0"/>
              </a:rPr>
              <a:t>ise, bir şeyin iyi halini sürdürmesi ve gelişmesi için gösterilen çaba veya birinin temel ihtiyaçlarını karşılamadır.</a:t>
            </a:r>
          </a:p>
          <a:p>
            <a:pPr marL="920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4290634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Kuşaklararası Dayanışmanın Temel Boyutları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90629" y="1100251"/>
            <a:ext cx="9721080" cy="5199213"/>
          </a:xfrm>
        </p:spPr>
        <p:txBody>
          <a:bodyPr>
            <a:noAutofit/>
          </a:bodyPr>
          <a:lstStyle/>
          <a:p>
            <a:pPr marL="0" indent="0" algn="just">
              <a:buNone/>
            </a:pPr>
            <a:endParaRPr lang="tr-TR"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b="1" dirty="0">
                <a:solidFill>
                  <a:schemeClr val="tx1"/>
                </a:solidFill>
                <a:ea typeface="Times New Roman" panose="02020603050405020304" pitchFamily="18" charset="0"/>
                <a:cs typeface="Times New Roman" panose="02020603050405020304" pitchFamily="18" charset="0"/>
              </a:rPr>
              <a:t>2.Yapısal Dayanışma</a:t>
            </a:r>
            <a:r>
              <a:rPr lang="tr-TR" dirty="0">
                <a:solidFill>
                  <a:schemeClr val="tx1"/>
                </a:solidFill>
                <a:ea typeface="Times New Roman" panose="02020603050405020304" pitchFamily="18" charset="0"/>
                <a:cs typeface="Times New Roman" panose="02020603050405020304" pitchFamily="18" charset="0"/>
              </a:rPr>
              <a:t>: Yapısal dayanışma, kuşaklararasındaki coğrafi yakınlık ve sağlık durumu gibi yapısal fırsatların getirdiği dayanışma biçimi olarak nitelendirilir. Yapısal dayanışma hem ilişkisel dayanışmayı, hem de işlevsel dayanışmayı kolaylaştırmakta, kuşaklararası destek için olanak sağlamaktadır. </a:t>
            </a:r>
          </a:p>
          <a:p>
            <a:pPr marL="920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1880925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Kuşaklararası Dayanışmanın Temel Boyutları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90629" y="1100251"/>
            <a:ext cx="9721080" cy="5199213"/>
          </a:xfrm>
        </p:spPr>
        <p:txBody>
          <a:bodyPr>
            <a:noAutofit/>
          </a:bodyPr>
          <a:lstStyle/>
          <a:p>
            <a:pPr marL="92075" indent="0" algn="just">
              <a:buNone/>
              <a:tabLst>
                <a:tab pos="0" algn="l"/>
              </a:tabLst>
            </a:pPr>
            <a:endParaRPr lang="tr-TR" b="1" dirty="0">
              <a:ea typeface="Times New Roman" panose="02020603050405020304" pitchFamily="18" charset="0"/>
              <a:cs typeface="Times New Roman" panose="02020603050405020304" pitchFamily="18" charset="0"/>
            </a:endParaRPr>
          </a:p>
          <a:p>
            <a:pPr marL="0" indent="0" algn="just">
              <a:buNone/>
            </a:pPr>
            <a:r>
              <a:rPr lang="tr-TR" b="1" dirty="0">
                <a:ea typeface="Times New Roman" panose="02020603050405020304" pitchFamily="18" charset="0"/>
                <a:cs typeface="Times New Roman" panose="02020603050405020304" pitchFamily="18" charset="0"/>
              </a:rPr>
              <a:t>3.	Duygusal Dayanışma</a:t>
            </a:r>
            <a:r>
              <a:rPr lang="tr-TR" dirty="0">
                <a:ea typeface="Times New Roman" panose="02020603050405020304" pitchFamily="18" charset="0"/>
                <a:cs typeface="Times New Roman" panose="02020603050405020304" pitchFamily="18" charset="0"/>
              </a:rPr>
              <a:t>: Duygusal dayanışma, yaşlı ebeveynlerin ve yetişkin çocukların birbirlerine karşı hissettikleri olumlu duyguların derecesi olarak nitelendirilmektedir. Olumlu duygular hem ilişkisel, hem de işlevsel dayanışma üzerinde etkili olmaktadır.</a:t>
            </a:r>
          </a:p>
          <a:p>
            <a:pPr marL="0" indent="0" algn="just">
              <a:buNone/>
            </a:pPr>
            <a:r>
              <a:rPr lang="tr-TR" b="1" dirty="0">
                <a:ea typeface="Times New Roman" panose="02020603050405020304" pitchFamily="18" charset="0"/>
                <a:cs typeface="Times New Roman" panose="02020603050405020304" pitchFamily="18" charset="0"/>
              </a:rPr>
              <a:t>4.	İlişkisel Dayanışma:</a:t>
            </a:r>
            <a:r>
              <a:rPr lang="tr-TR" dirty="0">
                <a:ea typeface="Times New Roman" panose="02020603050405020304" pitchFamily="18" charset="0"/>
                <a:cs typeface="Times New Roman" panose="02020603050405020304" pitchFamily="18" charset="0"/>
              </a:rPr>
              <a:t> İlişkisel dayanışma aile bireylerinin gerçekleştirdiği her türlü etkileşimdeki kalıplar ve etkileşim sıklığı olarak tanımlanmaktadır. Coğrafi yakınlık ve ziyaret etme sıklığı ilişkisel dayanışmayı belirlemektedir. Eğer coğrafi olarak kuşaklar uzakta ise telefonla görüşme sıklığı ve özel günlerde ziyaretler ilişkisel dayanışmada önemli olmaktadır.</a:t>
            </a:r>
          </a:p>
          <a:p>
            <a:pPr marL="92075" indent="0" algn="just">
              <a:buNone/>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4257660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Kuşaklararası Dayanışmanın Temel Boyutları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90629" y="1100251"/>
            <a:ext cx="9721080" cy="5199213"/>
          </a:xfrm>
        </p:spPr>
        <p:txBody>
          <a:bodyPr>
            <a:noAutofit/>
          </a:bodyPr>
          <a:lstStyle/>
          <a:p>
            <a:pPr marL="92075" indent="0" algn="just">
              <a:buNone/>
              <a:tabLst>
                <a:tab pos="0" algn="l"/>
              </a:tabLst>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514350" indent="-514350" algn="just">
              <a:buAutoNum type="arabicPeriod" startAt="5"/>
            </a:pPr>
            <a:r>
              <a:rPr lang="tr-TR" b="1" dirty="0">
                <a:ea typeface="Times New Roman" panose="02020603050405020304" pitchFamily="18" charset="0"/>
                <a:cs typeface="Times New Roman" panose="02020603050405020304" pitchFamily="18" charset="0"/>
              </a:rPr>
              <a:t>Normatif Dayanışma</a:t>
            </a:r>
            <a:r>
              <a:rPr lang="tr-TR" dirty="0">
                <a:ea typeface="Times New Roman" panose="02020603050405020304" pitchFamily="18" charset="0"/>
                <a:cs typeface="Times New Roman" panose="02020603050405020304" pitchFamily="18" charset="0"/>
              </a:rPr>
              <a:t>: Normatif dayanışma yaşlı ebeveyn ve yetişkin çocukların geleneksel aile normları üzerinde anlaşma derecesiyle ölçülen ve nitelendirilen bir dayanışma biçimidir. Normatif dayanışmanın yüksek olması, diğer kuşaklararası dayanışma türlerini de destekleyen bir durumdur. Normatif dayanışma, yaşlıya saygı (kültürel motif), ihtiyaç temelli bakım, dini motifler, karşılıklı davranış, maddi yardımlar, pratik yardımlar, uzun süreli bakım ihtiyacı gibi konular kapsamında aile içinde şekillenmektedir (</a:t>
            </a:r>
            <a:r>
              <a:rPr lang="tr-TR" dirty="0" err="1">
                <a:ea typeface="Times New Roman" panose="02020603050405020304" pitchFamily="18" charset="0"/>
                <a:cs typeface="Times New Roman" panose="02020603050405020304" pitchFamily="18" charset="0"/>
              </a:rPr>
              <a:t>Özmete</a:t>
            </a:r>
            <a:r>
              <a:rPr lang="tr-TR" dirty="0">
                <a:ea typeface="Times New Roman" panose="02020603050405020304" pitchFamily="18" charset="0"/>
                <a:cs typeface="Times New Roman" panose="02020603050405020304" pitchFamily="18" charset="0"/>
              </a:rPr>
              <a:t>, 2017).</a:t>
            </a:r>
          </a:p>
          <a:p>
            <a:pPr marL="920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1127496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Kuşaklararası Dayanışmanın Temel Boyutları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90629" y="1100251"/>
            <a:ext cx="9721080" cy="5199213"/>
          </a:xfrm>
        </p:spPr>
        <p:txBody>
          <a:bodyPr>
            <a:noAutofit/>
          </a:bodyPr>
          <a:lstStyle/>
          <a:p>
            <a:pPr marL="92075" indent="0" algn="just">
              <a:buNone/>
              <a:tabLst>
                <a:tab pos="0" algn="l"/>
              </a:tabLst>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b="1" dirty="0">
                <a:ea typeface="Times New Roman" panose="02020603050405020304" pitchFamily="18" charset="0"/>
                <a:cs typeface="Times New Roman" panose="02020603050405020304" pitchFamily="18" charset="0"/>
              </a:rPr>
              <a:t>6. Uzlaşımsal Dayanışma:</a:t>
            </a:r>
            <a:r>
              <a:rPr lang="tr-TR" dirty="0">
                <a:ea typeface="Times New Roman" panose="02020603050405020304" pitchFamily="18" charset="0"/>
                <a:cs typeface="Times New Roman" panose="02020603050405020304" pitchFamily="18" charset="0"/>
              </a:rPr>
              <a:t> Uzlaşımsal dayanışma aile üyeleri arasında değerler, tutumlar ve inançlar konusunda algılanan uzlaşının derecesi olarak tanımlanmaktadır. Uzlaşımsal dayanışma, aile üyeleri ile değerler, inançlar ve tutumlar konusunda olan uzlaşının derecesini belirten dayanışma biçimidir. </a:t>
            </a:r>
          </a:p>
          <a:p>
            <a:pPr marL="920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4195704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Kuşaklararası Dayanışma Teorileri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743490" lvl="1" indent="-342900" algn="just">
              <a:buClr>
                <a:srgbClr val="B31166"/>
              </a:buClr>
            </a:pPr>
            <a:r>
              <a:rPr lang="tr-TR" sz="2800" dirty="0" err="1">
                <a:effectLst/>
                <a:ea typeface="Times New Roman" panose="02020603050405020304" pitchFamily="18" charset="0"/>
              </a:rPr>
              <a:t>Kalmijn</a:t>
            </a:r>
            <a:r>
              <a:rPr lang="tr-TR" sz="2800" dirty="0">
                <a:effectLst/>
                <a:ea typeface="Times New Roman" panose="02020603050405020304" pitchFamily="18" charset="0"/>
              </a:rPr>
              <a:t> ve </a:t>
            </a:r>
            <a:r>
              <a:rPr lang="tr-TR" sz="2800" dirty="0" err="1">
                <a:effectLst/>
                <a:ea typeface="Times New Roman" panose="02020603050405020304" pitchFamily="18" charset="0"/>
              </a:rPr>
              <a:t>Saraceno'ya</a:t>
            </a:r>
            <a:r>
              <a:rPr lang="tr-TR" sz="2800" dirty="0">
                <a:effectLst/>
                <a:ea typeface="Times New Roman" panose="02020603050405020304" pitchFamily="18" charset="0"/>
              </a:rPr>
              <a:t> (2008) göre kuşaklararası dayanışma; </a:t>
            </a:r>
            <a:r>
              <a:rPr lang="tr-TR" sz="2800" b="1" dirty="0">
                <a:effectLst/>
                <a:ea typeface="Times New Roman" panose="02020603050405020304" pitchFamily="18" charset="0"/>
              </a:rPr>
              <a:t>pratik, finansal ve sosyal destek </a:t>
            </a:r>
            <a:r>
              <a:rPr lang="tr-TR" sz="2800" dirty="0">
                <a:effectLst/>
                <a:ea typeface="Times New Roman" panose="02020603050405020304" pitchFamily="18" charset="0"/>
              </a:rPr>
              <a:t>olarak  üç biçimden oluşmaktadır. </a:t>
            </a:r>
            <a:r>
              <a:rPr lang="tr-TR" sz="2800" b="1" i="1" dirty="0">
                <a:effectLst/>
                <a:ea typeface="Times New Roman" panose="02020603050405020304" pitchFamily="18" charset="0"/>
              </a:rPr>
              <a:t>Pratik destek</a:t>
            </a:r>
            <a:r>
              <a:rPr lang="tr-TR" sz="2800" dirty="0">
                <a:effectLst/>
                <a:ea typeface="Times New Roman" panose="02020603050405020304" pitchFamily="18" charset="0"/>
              </a:rPr>
              <a:t>, genelde ev işlerindeki yardımları kapsamaktadır. </a:t>
            </a:r>
            <a:r>
              <a:rPr lang="tr-TR" sz="2800">
                <a:effectLst/>
                <a:ea typeface="Times New Roman" panose="02020603050405020304" pitchFamily="18" charset="0"/>
              </a:rPr>
              <a:t>Anne babanın ihtiyaç </a:t>
            </a:r>
            <a:r>
              <a:rPr lang="tr-TR" sz="2800" dirty="0">
                <a:effectLst/>
                <a:ea typeface="Times New Roman" panose="02020603050405020304" pitchFamily="18" charset="0"/>
              </a:rPr>
              <a:t>duyduğunda bakımının sağlanması; dede ve büyükannenin de torunlarının bakımını sağlaması da pratik desteğin kapsamına girmektedir. </a:t>
            </a:r>
            <a:r>
              <a:rPr lang="tr-TR" sz="2800" b="1" i="1" dirty="0">
                <a:effectLst/>
                <a:ea typeface="Times New Roman" panose="02020603050405020304" pitchFamily="18" charset="0"/>
              </a:rPr>
              <a:t>Finansal destek</a:t>
            </a:r>
            <a:r>
              <a:rPr lang="tr-TR" sz="2800" dirty="0">
                <a:effectLst/>
                <a:ea typeface="Times New Roman" panose="02020603050405020304" pitchFamily="18" charset="0"/>
              </a:rPr>
              <a:t>, anne-babanın çocuklarına maddi yönden sağladığı destektir. Anne babadan çocuklara kalan miras da finansal destek içerisinde değerlendirilmektedir. Aynı şekilde çocukların anne babaya karşı gerçekleştirdiği maddi destek de finansal destek olarak sayılmaktadır. </a:t>
            </a:r>
            <a:r>
              <a:rPr lang="tr-TR" sz="2800" b="1" i="1" dirty="0">
                <a:effectLst/>
                <a:ea typeface="Times New Roman" panose="02020603050405020304" pitchFamily="18" charset="0"/>
              </a:rPr>
              <a:t>Sosyal destek </a:t>
            </a:r>
            <a:r>
              <a:rPr lang="tr-TR" sz="2800" dirty="0">
                <a:effectLst/>
                <a:ea typeface="Times New Roman" panose="02020603050405020304" pitchFamily="18" charset="0"/>
              </a:rPr>
              <a:t>ise kuşakların birbirlerini ziyaret etmesi, anne babanın çocuklarına sosyal açılardan yardımcı olması, nasihatler vermesi gibi davranışlardır.</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1047082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rPr>
              <a:t>Aktif Yaşlanma ve Kuşaklararası Dayanışma İçin Çözüm Önerileri</a:t>
            </a:r>
            <a:br>
              <a:rPr lang="tr-TR" sz="1200" b="1" dirty="0"/>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dirty="0">
                <a:ea typeface="Times New Roman" panose="02020603050405020304" pitchFamily="18" charset="0"/>
                <a:cs typeface="Times New Roman" panose="02020603050405020304" pitchFamily="18" charset="0"/>
              </a:rPr>
              <a:t>Şu anda en yaşlı kıta olan Avrupa başta olmak üzere yaşlanan toplumların amaçları;  	</a:t>
            </a:r>
          </a:p>
          <a:p>
            <a:pPr algn="just"/>
            <a:r>
              <a:rPr lang="tr-TR" b="1" dirty="0">
                <a:ea typeface="Times New Roman" panose="02020603050405020304" pitchFamily="18" charset="0"/>
                <a:cs typeface="Times New Roman" panose="02020603050405020304" pitchFamily="18" charset="0"/>
              </a:rPr>
              <a:t>İnsanların çalışma yaşamında daha uzun süre kalmasına yardımcı olmak,</a:t>
            </a:r>
          </a:p>
          <a:p>
            <a:pPr algn="just"/>
            <a:r>
              <a:rPr lang="tr-TR" b="1" dirty="0">
                <a:ea typeface="Times New Roman" panose="02020603050405020304" pitchFamily="18" charset="0"/>
                <a:cs typeface="Times New Roman" panose="02020603050405020304" pitchFamily="18" charset="0"/>
              </a:rPr>
              <a:t>Yaşlılar için sosyal dışlanma ile mücadele etmek,</a:t>
            </a:r>
          </a:p>
          <a:p>
            <a:pPr algn="just"/>
            <a:r>
              <a:rPr lang="tr-TR" b="1" dirty="0">
                <a:ea typeface="Times New Roman" panose="02020603050405020304" pitchFamily="18" charset="0"/>
                <a:cs typeface="Times New Roman" panose="02020603050405020304" pitchFamily="18" charset="0"/>
              </a:rPr>
              <a:t> İnsanlar yaşlanırken bağımlı hale gelmelerini önlemektir.</a:t>
            </a:r>
            <a:endParaRPr lang="tr-TR" dirty="0">
              <a:ea typeface="Times New Roman" panose="02020603050405020304" pitchFamily="18" charset="0"/>
              <a:cs typeface="Times New Roman" panose="02020603050405020304" pitchFamily="18" charset="0"/>
            </a:endParaRP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26440745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Kaynaklar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80963" indent="0" algn="just">
              <a:spcAft>
                <a:spcPts val="750"/>
              </a:spcAft>
              <a:buNone/>
            </a:pPr>
            <a:r>
              <a:rPr lang="tr-TR" dirty="0">
                <a:ea typeface="Times New Roman" panose="02020603050405020304" pitchFamily="18" charset="0"/>
                <a:cs typeface="Times New Roman" panose="02020603050405020304" pitchFamily="18" charset="0"/>
              </a:rPr>
              <a:t>1)Yaşlılığa Çok Yönlü Bakış. Yaşlılar İçin Sosyal Hizmet. Baş Editör: Prof. Dr. Emine </a:t>
            </a:r>
            <a:r>
              <a:rPr lang="tr-TR" dirty="0" err="1">
                <a:ea typeface="Times New Roman" panose="02020603050405020304" pitchFamily="18" charset="0"/>
                <a:cs typeface="Times New Roman" panose="02020603050405020304" pitchFamily="18" charset="0"/>
              </a:rPr>
              <a:t>Özmete</a:t>
            </a:r>
            <a:r>
              <a:rPr lang="tr-TR" dirty="0">
                <a:ea typeface="Times New Roman" panose="02020603050405020304" pitchFamily="18" charset="0"/>
                <a:cs typeface="Times New Roman" panose="02020603050405020304" pitchFamily="18" charset="0"/>
              </a:rPr>
              <a:t>. Kitap </a:t>
            </a:r>
            <a:r>
              <a:rPr lang="tr-TR" dirty="0" err="1">
                <a:ea typeface="Times New Roman" panose="02020603050405020304" pitchFamily="18" charset="0"/>
                <a:cs typeface="Times New Roman" panose="02020603050405020304" pitchFamily="18" charset="0"/>
              </a:rPr>
              <a:t>Editörü:Prof</a:t>
            </a:r>
            <a:r>
              <a:rPr lang="tr-TR" dirty="0">
                <a:ea typeface="Times New Roman" panose="02020603050405020304" pitchFamily="18" charset="0"/>
                <a:cs typeface="Times New Roman" panose="02020603050405020304" pitchFamily="18" charset="0"/>
              </a:rPr>
              <a:t>. Dr. Emine </a:t>
            </a:r>
            <a:r>
              <a:rPr lang="tr-TR" dirty="0" err="1">
                <a:ea typeface="Times New Roman" panose="02020603050405020304" pitchFamily="18" charset="0"/>
                <a:cs typeface="Times New Roman" panose="02020603050405020304" pitchFamily="18" charset="0"/>
              </a:rPr>
              <a:t>Özmete</a:t>
            </a:r>
            <a:r>
              <a:rPr lang="tr-TR" dirty="0">
                <a:ea typeface="Times New Roman" panose="02020603050405020304" pitchFamily="18" charset="0"/>
                <a:cs typeface="Times New Roman" panose="02020603050405020304" pitchFamily="18" charset="0"/>
              </a:rPr>
              <a:t>. Hedef Yayıncılık ve Mühendislik. Ankara, 2018.</a:t>
            </a:r>
          </a:p>
          <a:p>
            <a:pPr marL="80963" indent="0" algn="just">
              <a:spcAft>
                <a:spcPts val="750"/>
              </a:spcAft>
              <a:buNone/>
            </a:pPr>
            <a:r>
              <a:rPr lang="tr-TR" dirty="0">
                <a:ea typeface="Times New Roman" panose="02020603050405020304" pitchFamily="18" charset="0"/>
                <a:cs typeface="Times New Roman" panose="02020603050405020304" pitchFamily="18" charset="0"/>
              </a:rPr>
              <a:t>2)</a:t>
            </a:r>
            <a:r>
              <a:rPr lang="tr-TR" dirty="0" err="1">
                <a:ea typeface="Times New Roman" panose="02020603050405020304" pitchFamily="18" charset="0"/>
                <a:cs typeface="Times New Roman" panose="02020603050405020304" pitchFamily="18" charset="0"/>
              </a:rPr>
              <a:t>Gerontolojik</a:t>
            </a:r>
            <a:r>
              <a:rPr lang="tr-TR" dirty="0">
                <a:ea typeface="Times New Roman" panose="02020603050405020304" pitchFamily="18" charset="0"/>
                <a:cs typeface="Times New Roman" panose="02020603050405020304" pitchFamily="18" charset="0"/>
              </a:rPr>
              <a:t> Sosyal Hizmet. Ed. Emre Birinci. Nobel Akademik Yayıncılık. Ankara,2021.</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2197576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Kuşaklararası Dayanışma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r>
              <a:rPr lang="tr-TR" dirty="0">
                <a:ea typeface="Times New Roman" panose="02020603050405020304" pitchFamily="18" charset="0"/>
                <a:cs typeface="Times New Roman" panose="02020603050405020304" pitchFamily="18" charset="0"/>
              </a:rPr>
              <a:t>Dünyadaki nüfus dinamikleri sürekli değişmekte, bir yandan dünya nüfusu artmakta, bir yandan da nüfusun yapısı dönüşmektedir. </a:t>
            </a:r>
          </a:p>
          <a:p>
            <a:pPr marL="549275" indent="-457200" algn="just">
              <a:tabLst>
                <a:tab pos="0" algn="l"/>
              </a:tabLst>
            </a:pPr>
            <a:r>
              <a:rPr lang="tr-TR" dirty="0">
                <a:ea typeface="Times New Roman" panose="02020603050405020304" pitchFamily="18" charset="0"/>
                <a:cs typeface="Times New Roman" panose="02020603050405020304" pitchFamily="18" charset="0"/>
              </a:rPr>
              <a:t>Özellikle gelişmiş ve gelişmekte olan ülkelerde doğum oranları azalmakta, yaşam süresi ise uzamaktadır. Bu durum yaşlı nüfus oranının toplam nüfus içerisindeki oranını artırmaktadır. </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648401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Kuşaklararası Dayanışma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tr-TR" dirty="0">
                <a:cs typeface="Times New Roman" panose="02020603050405020304" pitchFamily="18" charset="0"/>
              </a:rPr>
              <a:t>Demografik değişiklikler, </a:t>
            </a:r>
          </a:p>
          <a:p>
            <a:pPr algn="just"/>
            <a:r>
              <a:rPr lang="tr-TR" dirty="0">
                <a:cs typeface="Times New Roman" panose="02020603050405020304" pitchFamily="18" charset="0"/>
              </a:rPr>
              <a:t>Yapısal değişiklikler, </a:t>
            </a:r>
          </a:p>
          <a:p>
            <a:pPr algn="just"/>
            <a:r>
              <a:rPr lang="tr-TR" dirty="0">
                <a:cs typeface="Times New Roman" panose="02020603050405020304" pitchFamily="18" charset="0"/>
              </a:rPr>
              <a:t>Kültürel değişiklikler çerçevesinde </a:t>
            </a:r>
            <a:r>
              <a:rPr lang="tr-TR" b="1" dirty="0">
                <a:cs typeface="Times New Roman" panose="02020603050405020304" pitchFamily="18" charset="0"/>
              </a:rPr>
              <a:t>kuşaklararası ilişkiler </a:t>
            </a:r>
            <a:r>
              <a:rPr lang="tr-TR" dirty="0">
                <a:cs typeface="Times New Roman" panose="02020603050405020304" pitchFamily="18" charset="0"/>
              </a:rPr>
              <a:t>ve </a:t>
            </a:r>
            <a:r>
              <a:rPr lang="tr-TR" b="1" dirty="0">
                <a:cs typeface="Times New Roman" panose="02020603050405020304" pitchFamily="18" charset="0"/>
              </a:rPr>
              <a:t>kuşaklararası dayanışma </a:t>
            </a:r>
            <a:r>
              <a:rPr lang="tr-TR" dirty="0">
                <a:cs typeface="Times New Roman" panose="02020603050405020304" pitchFamily="18" charset="0"/>
              </a:rPr>
              <a:t>konusu yaşlılık ve yaşlanma için özellikle üzerinde tartışılan konulardan biri haline gelmiştir.</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920680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Kuşaklararası Dayanışma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tr-TR" dirty="0">
                <a:cs typeface="Times New Roman" panose="02020603050405020304" pitchFamily="18" charset="0"/>
              </a:rPr>
              <a:t>Mikro düzeyde kuşaklararası ilişkiler, 1950'li yıllarda gündeme gelmeye başlamıştır, özellikle sosyal psikoloji alanındaki çalışmalarla ortaya çıkmıştır.</a:t>
            </a:r>
          </a:p>
          <a:p>
            <a:pPr algn="just"/>
            <a:r>
              <a:rPr lang="tr-TR" dirty="0">
                <a:cs typeface="Times New Roman" panose="02020603050405020304" pitchFamily="18" charset="0"/>
              </a:rPr>
              <a:t>Daha sonra aile sosyolojisi kuşaklararası dayanışma alanında çalışmalara başlamıştır.</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275054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6084"/>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Kuşaklararası Dayanışma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43478" lvl="1" indent="-342900" algn="just">
              <a:buClr>
                <a:srgbClr val="B31166"/>
              </a:buClr>
              <a:buFont typeface="Wingdings" panose="05000000000000000000" pitchFamily="2" charset="2"/>
              <a:buChar char="ü"/>
            </a:pPr>
            <a:endParaRPr lang="tr-TR"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643478" lvl="1" indent="-342900" algn="just">
              <a:buClr>
                <a:srgbClr val="B31166"/>
              </a:buClr>
            </a:pPr>
            <a:r>
              <a:rPr lang="tr-TR" sz="2800" b="1" dirty="0">
                <a:ea typeface="Times New Roman" panose="02020603050405020304" pitchFamily="18" charset="0"/>
                <a:cs typeface="Times New Roman" panose="02020603050405020304" pitchFamily="18" charset="0"/>
              </a:rPr>
              <a:t>Kuşaklararası ilişkiler </a:t>
            </a:r>
            <a:r>
              <a:rPr lang="tr-TR" sz="2800" dirty="0">
                <a:ea typeface="Times New Roman" panose="02020603050405020304" pitchFamily="18" charset="0"/>
                <a:cs typeface="Times New Roman" panose="02020603050405020304" pitchFamily="18" charset="0"/>
              </a:rPr>
              <a:t>aile sosyolojisinin yaygın bir araştırma konusu olarak ortaya çıkmıştır. Özellikle son yıllardaki demografik ve yapısal değişiklikler kuşaklararası ilişkilere olan ilgiyi artırmıştır.</a:t>
            </a:r>
          </a:p>
          <a:p>
            <a:pPr marL="643478" lvl="1" indent="-342900" algn="just">
              <a:buClr>
                <a:srgbClr val="B31166"/>
              </a:buClr>
            </a:pPr>
            <a:r>
              <a:rPr lang="tr-TR" sz="2800" dirty="0">
                <a:ea typeface="Times New Roman" panose="02020603050405020304" pitchFamily="18" charset="0"/>
                <a:cs typeface="Times New Roman" panose="02020603050405020304" pitchFamily="18" charset="0"/>
              </a:rPr>
              <a:t> </a:t>
            </a:r>
            <a:r>
              <a:rPr lang="tr-TR" sz="2800" b="1" dirty="0">
                <a:ea typeface="Times New Roman" panose="02020603050405020304" pitchFamily="18" charset="0"/>
                <a:cs typeface="Times New Roman" panose="02020603050405020304" pitchFamily="18" charset="0"/>
              </a:rPr>
              <a:t>Kuşaklararası dayanışma modelleri</a:t>
            </a:r>
            <a:r>
              <a:rPr lang="tr-TR" sz="2800" dirty="0">
                <a:ea typeface="Times New Roman" panose="02020603050405020304" pitchFamily="18" charset="0"/>
                <a:cs typeface="Times New Roman" panose="02020603050405020304" pitchFamily="18" charset="0"/>
              </a:rPr>
              <a:t>, aile içerisindeki genç kuşak ile yaşlı kuşak arasındaki dayanışma ilişkilerinin geliştirilmesi düşüncesinden hareket etmektedir. </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546657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Kuşaklararası Dayanışma Kuramları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tabLst>
                <a:tab pos="0" algn="l"/>
              </a:tabLst>
            </a:pPr>
            <a:endParaRPr lang="tr-TR" dirty="0">
              <a:ea typeface="Times New Roman" panose="02020603050405020304" pitchFamily="18" charset="0"/>
              <a:cs typeface="Times New Roman" panose="02020603050405020304" pitchFamily="18" charset="0"/>
            </a:endParaRPr>
          </a:p>
          <a:p>
            <a:pPr marL="549275" indent="-457200" algn="just">
              <a:tabLst>
                <a:tab pos="0" algn="l"/>
              </a:tabLst>
            </a:pPr>
            <a:r>
              <a:rPr lang="tr-TR" dirty="0">
                <a:ea typeface="Times New Roman" panose="02020603050405020304" pitchFamily="18" charset="0"/>
                <a:cs typeface="Times New Roman" panose="02020603050405020304" pitchFamily="18" charset="0"/>
              </a:rPr>
              <a:t>Kuşaklararası ilişkiler hem nitelik hem nicelik, hem makro hem de mikro olmak üzere farklı düzeylerde incelenmiştir. Nitelik açısından bakıldığında </a:t>
            </a:r>
            <a:r>
              <a:rPr lang="tr-TR" dirty="0">
                <a:solidFill>
                  <a:srgbClr val="FF0000"/>
                </a:solidFill>
                <a:ea typeface="Times New Roman" panose="02020603050405020304" pitchFamily="18" charset="0"/>
                <a:cs typeface="Times New Roman" panose="02020603050405020304" pitchFamily="18" charset="0"/>
              </a:rPr>
              <a:t>üç kuram </a:t>
            </a:r>
            <a:r>
              <a:rPr lang="tr-TR" dirty="0">
                <a:ea typeface="Times New Roman" panose="02020603050405020304" pitchFamily="18" charset="0"/>
                <a:cs typeface="Times New Roman" panose="02020603050405020304" pitchFamily="18" charset="0"/>
              </a:rPr>
              <a:t>kuşaklararası ilişkiler literatürüne hâkim olmuştur. </a:t>
            </a:r>
          </a:p>
          <a:p>
            <a:pPr marL="92075" indent="0" algn="just">
              <a:buNone/>
              <a:tabLst>
                <a:tab pos="0" algn="l"/>
              </a:tabLst>
            </a:pPr>
            <a:r>
              <a:rPr lang="tr-TR" b="1" dirty="0">
                <a:ea typeface="Times New Roman" panose="02020603050405020304" pitchFamily="18" charset="0"/>
                <a:cs typeface="Times New Roman" panose="02020603050405020304" pitchFamily="18" charset="0"/>
              </a:rPr>
              <a:t>1.Kuşaklararası çatışma kuramı</a:t>
            </a:r>
            <a:r>
              <a:rPr lang="tr-TR" dirty="0">
                <a:ea typeface="Times New Roman" panose="02020603050405020304" pitchFamily="18" charset="0"/>
                <a:cs typeface="Times New Roman" panose="02020603050405020304" pitchFamily="18" charset="0"/>
              </a:rPr>
              <a:t>; </a:t>
            </a:r>
            <a:r>
              <a:rPr lang="tr-TR" dirty="0">
                <a:solidFill>
                  <a:srgbClr val="FF0000"/>
                </a:solidFill>
                <a:ea typeface="Times New Roman" panose="02020603050405020304" pitchFamily="18" charset="0"/>
                <a:cs typeface="Times New Roman" panose="02020603050405020304" pitchFamily="18" charset="0"/>
              </a:rPr>
              <a:t>mikro düzeyde </a:t>
            </a:r>
            <a:r>
              <a:rPr lang="tr-TR" dirty="0">
                <a:ea typeface="Times New Roman" panose="02020603050405020304" pitchFamily="18" charset="0"/>
                <a:cs typeface="Times New Roman" panose="02020603050405020304" pitchFamily="18" charset="0"/>
              </a:rPr>
              <a:t>kuşaklararasındaki fikir ayrılıkları ve anlaşmazlıklar üzerine odaklanır ve kuşaklararasındaki kültürel farklılıkları göz önünde bulundurur. </a:t>
            </a:r>
          </a:p>
          <a:p>
            <a:pPr marL="92075" indent="0" algn="just">
              <a:buNone/>
              <a:tabLst>
                <a:tab pos="0" algn="l"/>
              </a:tabLst>
            </a:pPr>
            <a:r>
              <a:rPr lang="tr-TR" dirty="0">
                <a:ea typeface="Times New Roman" panose="02020603050405020304" pitchFamily="18" charset="0"/>
                <a:cs typeface="Times New Roman" panose="02020603050405020304" pitchFamily="18" charset="0"/>
              </a:rPr>
              <a:t>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509697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Kuşaklararası Dayanışma Kuramları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indent="-342900" algn="just">
              <a:tabLst>
                <a:tab pos="0" algn="l"/>
              </a:tabLst>
            </a:pPr>
            <a:r>
              <a:rPr lang="tr-TR" b="1" dirty="0">
                <a:ea typeface="Times New Roman" panose="02020603050405020304" pitchFamily="18" charset="0"/>
                <a:cs typeface="Times New Roman" panose="02020603050405020304" pitchFamily="18" charset="0"/>
              </a:rPr>
              <a:t>Makro düzeyde ise kuşaklararası çatışma</a:t>
            </a:r>
            <a:r>
              <a:rPr lang="tr-TR" dirty="0">
                <a:ea typeface="Times New Roman" panose="02020603050405020304" pitchFamily="18" charset="0"/>
                <a:cs typeface="Times New Roman" panose="02020603050405020304" pitchFamily="18" charset="0"/>
              </a:rPr>
              <a:t>, ekonomik sistemden, özellikle de emeklilik sisteminden kaynaklanan kuşaklararasındaki maddi çıkar çatışması olarak nitelendirilir. Emeklilik maaşlarının çalışanlardan alınan vergilerle ödendiği kuşaklararası dayanışma sistemlerinde demografik olarak nüfusun yaşlanması gün geçtikçe sorun yaratmaktadır. 	Çatışma kuramına göre giderek artan emekli sayısını maddi olarak destekleyecek çalışan sayısı da azalmaktadır. </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3540171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Kuşaklararası Dayanışma Kuramları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b="1" dirty="0">
                <a:ea typeface="Times New Roman" panose="02020603050405020304" pitchFamily="18" charset="0"/>
                <a:cs typeface="Times New Roman" panose="02020603050405020304" pitchFamily="18" charset="0"/>
              </a:rPr>
              <a:t>2.Kuşaklararası dayanışma kuramı: </a:t>
            </a:r>
            <a:r>
              <a:rPr lang="tr-TR" dirty="0">
                <a:ea typeface="Times New Roman" panose="02020603050405020304" pitchFamily="18" charset="0"/>
                <a:cs typeface="Times New Roman" panose="02020603050405020304" pitchFamily="18" charset="0"/>
              </a:rPr>
              <a:t>Kuşaklararası çatışma kuramına karşı geliştirilmiştir. Kuşaklararası ilişkilerin olumlu yönlerine vurgu yaparak, nesiller arasındaki dayanışma unsurlarıyla kuşaklararası ilişkilerin anlaşılabileceğini savunur.</a:t>
            </a:r>
            <a:endParaRPr lang="tr-TR" b="1" dirty="0">
              <a:ea typeface="Times New Roman" panose="02020603050405020304" pitchFamily="18" charset="0"/>
              <a:cs typeface="Times New Roman" panose="02020603050405020304" pitchFamily="18" charset="0"/>
            </a:endParaRPr>
          </a:p>
          <a:p>
            <a:pPr marL="92075" indent="0" algn="just">
              <a:buNone/>
              <a:tabLst>
                <a:tab pos="0" algn="l"/>
              </a:tabLst>
            </a:pPr>
            <a:r>
              <a:rPr lang="tr-TR" b="1" dirty="0">
                <a:ea typeface="Times New Roman" panose="02020603050405020304" pitchFamily="18" charset="0"/>
                <a:cs typeface="Times New Roman" panose="02020603050405020304" pitchFamily="18" charset="0"/>
              </a:rPr>
              <a:t>3.Kuşaklararası ikilem teorisi </a:t>
            </a:r>
            <a:r>
              <a:rPr lang="tr-TR" dirty="0">
                <a:ea typeface="Times New Roman" panose="02020603050405020304" pitchFamily="18" charset="0"/>
                <a:cs typeface="Times New Roman" panose="02020603050405020304" pitchFamily="18" charset="0"/>
              </a:rPr>
              <a:t>ise kuşaklararası ilişkilerin hem pozitif, hem de negatif yönlerinin bir arada bulunduğunu, bunun da hem yaşlı, hem de genç kuşakları ikileme sürüklediğini iddia eder. Bazı post-modern kuramcılar ise kuşaklararası ilişkilerin hem ikilem, hem kaygı, hem de güvensizlikle şekillendiğini açıklamaktadırlar.</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1298908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Kuşaklararası Dayanışmanın Boyutları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endParaRPr lang="tr-TR" dirty="0">
              <a:ea typeface="Times New Roman" panose="02020603050405020304" pitchFamily="18" charset="0"/>
              <a:cs typeface="Times New Roman" panose="02020603050405020304" pitchFamily="18" charset="0"/>
            </a:endParaRPr>
          </a:p>
          <a:p>
            <a:pPr marL="0" indent="0" algn="just">
              <a:buNone/>
            </a:pPr>
            <a:r>
              <a:rPr lang="tr-TR" dirty="0">
                <a:ea typeface="Times New Roman" panose="02020603050405020304" pitchFamily="18" charset="0"/>
                <a:cs typeface="Times New Roman" panose="02020603050405020304" pitchFamily="18" charset="0"/>
              </a:rPr>
              <a:t>Kuşaklararası dayanışmanın </a:t>
            </a:r>
            <a:r>
              <a:rPr lang="tr-TR" b="1" dirty="0">
                <a:ea typeface="Times New Roman" panose="02020603050405020304" pitchFamily="18" charset="0"/>
                <a:cs typeface="Times New Roman" panose="02020603050405020304" pitchFamily="18" charset="0"/>
              </a:rPr>
              <a:t>mikro</a:t>
            </a:r>
            <a:r>
              <a:rPr lang="tr-TR" dirty="0">
                <a:ea typeface="Times New Roman" panose="02020603050405020304" pitchFamily="18" charset="0"/>
                <a:cs typeface="Times New Roman" panose="02020603050405020304" pitchFamily="18" charset="0"/>
              </a:rPr>
              <a:t> ve </a:t>
            </a:r>
            <a:r>
              <a:rPr lang="tr-TR" b="1" dirty="0">
                <a:ea typeface="Times New Roman" panose="02020603050405020304" pitchFamily="18" charset="0"/>
                <a:cs typeface="Times New Roman" panose="02020603050405020304" pitchFamily="18" charset="0"/>
              </a:rPr>
              <a:t>makro</a:t>
            </a:r>
            <a:r>
              <a:rPr lang="tr-TR" dirty="0">
                <a:ea typeface="Times New Roman" panose="02020603050405020304" pitchFamily="18" charset="0"/>
                <a:cs typeface="Times New Roman" panose="02020603050405020304" pitchFamily="18" charset="0"/>
              </a:rPr>
              <a:t> olmak üzere iki boyutu bulunmaktadır.</a:t>
            </a:r>
          </a:p>
          <a:p>
            <a:pPr algn="just"/>
            <a:r>
              <a:rPr lang="tr-TR" b="1" dirty="0">
                <a:ea typeface="Times New Roman" panose="02020603050405020304" pitchFamily="18" charset="0"/>
                <a:cs typeface="Times New Roman" panose="02020603050405020304" pitchFamily="18" charset="0"/>
              </a:rPr>
              <a:t>Mikro düzeyde </a:t>
            </a:r>
            <a:r>
              <a:rPr lang="tr-TR" dirty="0">
                <a:ea typeface="Times New Roman" panose="02020603050405020304" pitchFamily="18" charset="0"/>
                <a:cs typeface="Times New Roman" panose="02020603050405020304" pitchFamily="18" charset="0"/>
              </a:rPr>
              <a:t>kuşaklararası dayanışma, ailedeki farklı kuşaklararasında ortaya çıkan dayanışma ilişkilerini kapsamaktadır. </a:t>
            </a:r>
          </a:p>
          <a:p>
            <a:pPr algn="just"/>
            <a:r>
              <a:rPr lang="tr-TR" b="1" dirty="0">
                <a:ea typeface="Times New Roman" panose="02020603050405020304" pitchFamily="18" charset="0"/>
                <a:cs typeface="Times New Roman" panose="02020603050405020304" pitchFamily="18" charset="0"/>
              </a:rPr>
              <a:t>Makro düzeyde </a:t>
            </a:r>
            <a:r>
              <a:rPr lang="tr-TR" dirty="0">
                <a:ea typeface="Times New Roman" panose="02020603050405020304" pitchFamily="18" charset="0"/>
                <a:cs typeface="Times New Roman" panose="02020603050405020304" pitchFamily="18" charset="0"/>
              </a:rPr>
              <a:t>kuşaklararası dayanışma, toplumda genç ve yaşlı kuşak arasında işbirliği içinde olmayı ve her iki kuşak tarafından kurulabilecek sosyal ve ekonomik dayanışma ilişkilerini ifade etmektedir. </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18852971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22506</TotalTime>
  <Words>1090</Words>
  <Application>Microsoft Office PowerPoint</Application>
  <PresentationFormat>Geniş ekran</PresentationFormat>
  <Paragraphs>124</Paragraphs>
  <Slides>18</Slides>
  <Notes>18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Times New Roman</vt:lpstr>
      <vt:lpstr>Wingdings</vt:lpstr>
      <vt:lpstr>Office Teması</vt:lpstr>
      <vt:lpstr> Ankara Üniversitesi  Sağlık Bilimleri Fakültesi Sosyal Hizmet Anabilim Dalı</vt:lpstr>
      <vt:lpstr> Kuşaklararası Dayanışma</vt:lpstr>
      <vt:lpstr> Kuşaklararası Dayanışma</vt:lpstr>
      <vt:lpstr> Kuşaklararası Dayanışma</vt:lpstr>
      <vt:lpstr> Kuşaklararası Dayanışma</vt:lpstr>
      <vt:lpstr> Kuşaklararası Dayanışma Kuramları</vt:lpstr>
      <vt:lpstr> Kuşaklararası Dayanışma Kuramları</vt:lpstr>
      <vt:lpstr> Kuşaklararası Dayanışma Kuramları</vt:lpstr>
      <vt:lpstr> Kuşaklararası Dayanışmanın Boyutları</vt:lpstr>
      <vt:lpstr>Kuşaklararası Dayanışmanın Temel Boyutları</vt:lpstr>
      <vt:lpstr>Kuşaklararası Dayanışmanın Temel Boyutları</vt:lpstr>
      <vt:lpstr>Kuşaklararası Dayanışmanın Temel Boyutları</vt:lpstr>
      <vt:lpstr>Kuşaklararası Dayanışmanın Temel Boyutları</vt:lpstr>
      <vt:lpstr>Kuşaklararası Dayanışmanın Temel Boyutları</vt:lpstr>
      <vt:lpstr>Kuşaklararası Dayanışmanın Temel Boyutları</vt:lpstr>
      <vt:lpstr> Kuşaklararası Dayanışma Teorileri</vt:lpstr>
      <vt:lpstr> Aktif Yaşlanma ve Kuşaklararası Dayanışma İçin Çözüm Önerileri </vt:lpstr>
      <vt:lpstr>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177</cp:revision>
  <dcterms:created xsi:type="dcterms:W3CDTF">2019-12-10T17:31:29Z</dcterms:created>
  <dcterms:modified xsi:type="dcterms:W3CDTF">2022-12-26T16:28:02Z</dcterms:modified>
</cp:coreProperties>
</file>