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3" r:id="rId3"/>
    <p:sldId id="267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5"/>
  </p:normalViewPr>
  <p:slideViewPr>
    <p:cSldViewPr snapToGrid="0" snapToObjects="1">
      <p:cViewPr>
        <p:scale>
          <a:sx n="81" d="100"/>
          <a:sy n="81" d="100"/>
        </p:scale>
        <p:origin x="-264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67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39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13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4162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526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428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193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993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181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259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18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24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5506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515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96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785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288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3329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14098"/>
            <a:ext cx="9174866" cy="527512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endParaRPr lang="tr-TR" sz="3200" dirty="0" smtClean="0"/>
          </a:p>
          <a:p>
            <a:pPr algn="ctr">
              <a:lnSpc>
                <a:spcPct val="110000"/>
              </a:lnSpc>
            </a:pPr>
            <a:r>
              <a:rPr lang="tr-TR" sz="4400" dirty="0" smtClean="0"/>
              <a:t>-7-</a:t>
            </a:r>
          </a:p>
          <a:p>
            <a:pPr algn="ctr">
              <a:lnSpc>
                <a:spcPct val="110000"/>
              </a:lnSpc>
            </a:pPr>
            <a:r>
              <a:rPr lang="tr-TR" sz="4400" dirty="0" smtClean="0"/>
              <a:t>RELIGION AND SCIENCE  I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C35CA85-2C79-2B48-9791-6755AB65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766" y="599090"/>
            <a:ext cx="10576034" cy="5577873"/>
          </a:xfrm>
        </p:spPr>
        <p:txBody>
          <a:bodyPr>
            <a:normAutofit/>
          </a:bodyPr>
          <a:lstStyle/>
          <a:p>
            <a:pPr marL="2743200" lvl="6" indent="0" algn="just">
              <a:lnSpc>
                <a:spcPct val="110000"/>
              </a:lnSpc>
              <a:buNone/>
            </a:pPr>
            <a:endParaRPr lang="tr-TR" sz="3600" b="1" dirty="0"/>
          </a:p>
          <a:p>
            <a:pPr marL="2743200" lvl="6" indent="0" algn="just">
              <a:lnSpc>
                <a:spcPct val="110000"/>
              </a:lnSpc>
              <a:buNone/>
            </a:pPr>
            <a:r>
              <a:rPr lang="tr-TR" sz="3600" dirty="0" err="1" smtClean="0"/>
              <a:t>Introducing</a:t>
            </a:r>
            <a:r>
              <a:rPr lang="tr-TR" sz="3600" dirty="0" smtClean="0"/>
              <a:t> </a:t>
            </a:r>
            <a:r>
              <a:rPr lang="tr-TR" sz="3600" dirty="0" err="1"/>
              <a:t>t</a:t>
            </a:r>
            <a:r>
              <a:rPr lang="tr-TR" sz="3600" dirty="0" err="1" smtClean="0"/>
              <a:t>he</a:t>
            </a:r>
            <a:r>
              <a:rPr lang="tr-TR" sz="3600" dirty="0" smtClean="0"/>
              <a:t> Problem</a:t>
            </a:r>
          </a:p>
          <a:p>
            <a:pPr algn="just">
              <a:lnSpc>
                <a:spcPct val="110000"/>
              </a:lnSpc>
            </a:pPr>
            <a:r>
              <a:rPr lang="tr-TR" sz="2400" dirty="0" smtClean="0"/>
              <a:t> </a:t>
            </a:r>
            <a:r>
              <a:rPr lang="tr-TR" sz="2400" dirty="0" err="1" smtClean="0"/>
              <a:t>What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meaning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scope</a:t>
            </a:r>
            <a:r>
              <a:rPr lang="tr-TR" sz="2400" dirty="0" smtClean="0"/>
              <a:t> of ‘</a:t>
            </a:r>
            <a:r>
              <a:rPr lang="tr-TR" sz="2400" dirty="0" err="1" smtClean="0"/>
              <a:t>science</a:t>
            </a:r>
            <a:r>
              <a:rPr lang="tr-TR" sz="2400" dirty="0" smtClean="0"/>
              <a:t>’ </a:t>
            </a:r>
            <a:r>
              <a:rPr lang="tr-TR" sz="2400" dirty="0" err="1" smtClean="0"/>
              <a:t>and</a:t>
            </a:r>
            <a:r>
              <a:rPr lang="tr-TR" sz="2400" dirty="0" smtClean="0"/>
              <a:t> ‘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’?</a:t>
            </a:r>
          </a:p>
          <a:p>
            <a:pPr algn="just">
              <a:lnSpc>
                <a:spcPct val="110000"/>
              </a:lnSpc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relationship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science</a:t>
            </a:r>
            <a:r>
              <a:rPr lang="tr-TR" sz="2400" dirty="0" smtClean="0"/>
              <a:t> has </a:t>
            </a:r>
            <a:r>
              <a:rPr lang="tr-TR" sz="2400" dirty="0" err="1" smtClean="0"/>
              <a:t>traditionally</a:t>
            </a:r>
            <a:r>
              <a:rPr lang="tr-TR" sz="2400" dirty="0" smtClean="0"/>
              <a:t> </a:t>
            </a:r>
            <a:r>
              <a:rPr lang="tr-TR" sz="2400" dirty="0" err="1" smtClean="0"/>
              <a:t>been</a:t>
            </a:r>
            <a:r>
              <a:rPr lang="tr-TR" sz="2400" dirty="0" smtClean="0"/>
              <a:t> </a:t>
            </a:r>
            <a:r>
              <a:rPr lang="tr-TR" sz="2400" dirty="0" err="1" smtClean="0"/>
              <a:t>troublesome</a:t>
            </a:r>
            <a:r>
              <a:rPr lang="tr-TR" sz="2400" dirty="0" smtClean="0"/>
              <a:t>. </a:t>
            </a:r>
            <a:r>
              <a:rPr lang="tr-TR" sz="2400" dirty="0" err="1" smtClean="0"/>
              <a:t>However</a:t>
            </a:r>
            <a:r>
              <a:rPr lang="tr-TR" sz="2400" dirty="0" smtClean="0"/>
              <a:t>, it </a:t>
            </a:r>
            <a:r>
              <a:rPr lang="tr-TR" sz="2400" dirty="0" err="1" smtClean="0"/>
              <a:t>seems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in </a:t>
            </a:r>
            <a:r>
              <a:rPr lang="tr-TR" sz="2400" dirty="0" err="1" smtClean="0"/>
              <a:t>order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determine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nature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problem in </a:t>
            </a:r>
            <a:r>
              <a:rPr lang="tr-TR" sz="2400" dirty="0" err="1" smtClean="0"/>
              <a:t>hand</a:t>
            </a:r>
            <a:r>
              <a:rPr lang="tr-TR" sz="2400" dirty="0" smtClean="0"/>
              <a:t>, </a:t>
            </a:r>
            <a:r>
              <a:rPr lang="tr-TR" sz="2400" dirty="0" err="1" smtClean="0"/>
              <a:t>one</a:t>
            </a:r>
            <a:r>
              <a:rPr lang="tr-TR" sz="2400" dirty="0" smtClean="0"/>
              <a:t> has </a:t>
            </a:r>
            <a:r>
              <a:rPr lang="tr-TR" sz="2400" dirty="0" err="1" smtClean="0"/>
              <a:t>to</a:t>
            </a:r>
            <a:r>
              <a:rPr lang="tr-TR" sz="2400" dirty="0" smtClean="0"/>
              <a:t> be </a:t>
            </a:r>
            <a:r>
              <a:rPr lang="tr-TR" sz="2400" dirty="0" err="1" smtClean="0"/>
              <a:t>precise</a:t>
            </a:r>
            <a:r>
              <a:rPr lang="tr-TR" sz="2400" dirty="0" smtClean="0"/>
              <a:t> </a:t>
            </a:r>
            <a:r>
              <a:rPr lang="tr-TR" sz="2400" dirty="0" err="1" smtClean="0"/>
              <a:t>about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idea of </a:t>
            </a:r>
            <a:r>
              <a:rPr lang="tr-TR" sz="2400" dirty="0" err="1" smtClean="0"/>
              <a:t>science</a:t>
            </a:r>
            <a:r>
              <a:rPr lang="tr-TR" sz="2400" dirty="0" smtClean="0"/>
              <a:t> in </a:t>
            </a:r>
            <a:r>
              <a:rPr lang="tr-TR" sz="2400" dirty="0" err="1" smtClean="0"/>
              <a:t>mind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10000"/>
              </a:lnSpc>
            </a:pPr>
            <a:r>
              <a:rPr lang="tr-TR" sz="2400" dirty="0" smtClean="0"/>
              <a:t>Is not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conflict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science</a:t>
            </a:r>
            <a:r>
              <a:rPr lang="tr-TR" sz="2400" dirty="0" smtClean="0"/>
              <a:t> a </a:t>
            </a:r>
            <a:r>
              <a:rPr lang="tr-TR" sz="2400" dirty="0" err="1" smtClean="0"/>
              <a:t>phenomenon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came</a:t>
            </a:r>
            <a:r>
              <a:rPr lang="tr-TR" sz="2400" dirty="0" smtClean="0"/>
              <a:t> </a:t>
            </a:r>
            <a:r>
              <a:rPr lang="tr-TR" sz="2400" dirty="0" err="1" smtClean="0"/>
              <a:t>into</a:t>
            </a:r>
            <a:r>
              <a:rPr lang="tr-TR" sz="2400" dirty="0" smtClean="0"/>
              <a:t> </a:t>
            </a:r>
            <a:r>
              <a:rPr lang="tr-TR" sz="2400" dirty="0" err="1" smtClean="0"/>
              <a:t>existence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context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modern western </a:t>
            </a:r>
            <a:r>
              <a:rPr lang="tr-TR" sz="2400" dirty="0" err="1" smtClean="0"/>
              <a:t>thought</a:t>
            </a:r>
            <a:r>
              <a:rPr lang="tr-TR" sz="2400" dirty="0" smtClean="0"/>
              <a:t>?</a:t>
            </a:r>
          </a:p>
          <a:p>
            <a:pPr algn="just">
              <a:lnSpc>
                <a:spcPct val="110000"/>
              </a:lnSpc>
            </a:pPr>
            <a:endParaRPr lang="tr-TR" dirty="0" smtClean="0"/>
          </a:p>
          <a:p>
            <a:pPr marL="0" indent="0" algn="just">
              <a:lnSpc>
                <a:spcPct val="110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9980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734A428-F50C-B848-B402-2318B2B96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972" y="735724"/>
            <a:ext cx="10365828" cy="544123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/>
          </a:p>
          <a:p>
            <a:pPr algn="just">
              <a:lnSpc>
                <a:spcPct val="110000"/>
              </a:lnSpc>
            </a:pPr>
            <a:r>
              <a:rPr lang="tr-TR" sz="2400" dirty="0" err="1"/>
              <a:t>Given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traditional</a:t>
            </a:r>
            <a:r>
              <a:rPr lang="tr-TR" sz="2400" dirty="0"/>
              <a:t> </a:t>
            </a:r>
            <a:r>
              <a:rPr lang="tr-TR" sz="2400" dirty="0" err="1"/>
              <a:t>dictum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«</a:t>
            </a:r>
            <a:r>
              <a:rPr lang="tr-TR" sz="2400" dirty="0" err="1"/>
              <a:t>truth</a:t>
            </a:r>
            <a:r>
              <a:rPr lang="tr-TR" sz="2400" dirty="0"/>
              <a:t> </a:t>
            </a:r>
            <a:r>
              <a:rPr lang="tr-TR" sz="2400" dirty="0" err="1"/>
              <a:t>does</a:t>
            </a:r>
            <a:r>
              <a:rPr lang="tr-TR" sz="2400" dirty="0"/>
              <a:t> not </a:t>
            </a:r>
            <a:r>
              <a:rPr lang="tr-TR" sz="2400" dirty="0" err="1"/>
              <a:t>contradict</a:t>
            </a:r>
            <a:r>
              <a:rPr lang="tr-TR" sz="2400" dirty="0"/>
              <a:t> </a:t>
            </a:r>
            <a:r>
              <a:rPr lang="tr-TR" sz="2400" dirty="0" err="1"/>
              <a:t>truth</a:t>
            </a:r>
            <a:r>
              <a:rPr lang="tr-TR" sz="2400" dirty="0"/>
              <a:t>», </a:t>
            </a:r>
            <a:r>
              <a:rPr lang="tr-TR" sz="2400" dirty="0" err="1"/>
              <a:t>what</a:t>
            </a:r>
            <a:r>
              <a:rPr lang="tr-TR" sz="2400" dirty="0"/>
              <a:t> </a:t>
            </a:r>
            <a:r>
              <a:rPr lang="tr-TR" sz="2400" dirty="0" err="1"/>
              <a:t>reasons</a:t>
            </a:r>
            <a:r>
              <a:rPr lang="tr-TR" sz="2400" dirty="0"/>
              <a:t> </a:t>
            </a:r>
            <a:r>
              <a:rPr lang="tr-TR" sz="2400" dirty="0" err="1"/>
              <a:t>might</a:t>
            </a:r>
            <a:r>
              <a:rPr lang="tr-TR" sz="2400" dirty="0"/>
              <a:t> </a:t>
            </a:r>
            <a:r>
              <a:rPr lang="tr-TR" sz="2400" dirty="0" err="1"/>
              <a:t>there</a:t>
            </a:r>
            <a:r>
              <a:rPr lang="tr-TR" sz="2400" dirty="0"/>
              <a:t> be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thinking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religion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science</a:t>
            </a:r>
            <a:r>
              <a:rPr lang="tr-TR" sz="2400" dirty="0"/>
              <a:t> </a:t>
            </a:r>
            <a:r>
              <a:rPr lang="tr-TR" sz="2400" dirty="0" err="1"/>
              <a:t>contradicit</a:t>
            </a:r>
            <a:r>
              <a:rPr lang="tr-TR" sz="2400" dirty="0"/>
              <a:t>?</a:t>
            </a:r>
          </a:p>
          <a:p>
            <a:pPr algn="just">
              <a:lnSpc>
                <a:spcPct val="110000"/>
              </a:lnSpc>
            </a:pPr>
            <a:r>
              <a:rPr lang="tr-TR" sz="2400" dirty="0" err="1"/>
              <a:t>Prima</a:t>
            </a:r>
            <a:r>
              <a:rPr lang="tr-TR" sz="2400" dirty="0"/>
              <a:t> </a:t>
            </a:r>
            <a:r>
              <a:rPr lang="tr-TR" sz="2400" dirty="0" err="1"/>
              <a:t>facie</a:t>
            </a:r>
            <a:r>
              <a:rPr lang="tr-TR" sz="2400" dirty="0"/>
              <a:t>, </a:t>
            </a:r>
            <a:r>
              <a:rPr lang="tr-TR" sz="2400" dirty="0" err="1"/>
              <a:t>there</a:t>
            </a:r>
            <a:r>
              <a:rPr lang="tr-TR" sz="2400" dirty="0"/>
              <a:t> </a:t>
            </a:r>
            <a:r>
              <a:rPr lang="tr-TR" sz="2400" dirty="0" err="1"/>
              <a:t>must</a:t>
            </a:r>
            <a:r>
              <a:rPr lang="tr-TR" sz="2400" dirty="0"/>
              <a:t> be </a:t>
            </a:r>
            <a:r>
              <a:rPr lang="tr-TR" sz="2400" dirty="0" err="1"/>
              <a:t>something</a:t>
            </a:r>
            <a:r>
              <a:rPr lang="tr-TR" sz="2400" dirty="0"/>
              <a:t> </a:t>
            </a:r>
            <a:r>
              <a:rPr lang="tr-TR" sz="2400" dirty="0" err="1"/>
              <a:t>wrong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either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truth</a:t>
            </a:r>
            <a:r>
              <a:rPr lang="tr-TR" sz="2400" dirty="0"/>
              <a:t> </a:t>
            </a:r>
            <a:r>
              <a:rPr lang="tr-TR" sz="2400" dirty="0" err="1"/>
              <a:t>claims</a:t>
            </a:r>
            <a:r>
              <a:rPr lang="tr-TR" sz="2400" dirty="0"/>
              <a:t> of </a:t>
            </a:r>
            <a:r>
              <a:rPr lang="tr-TR" sz="2400" dirty="0" err="1"/>
              <a:t>religion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those</a:t>
            </a:r>
            <a:r>
              <a:rPr lang="tr-TR" sz="2400" dirty="0"/>
              <a:t> of </a:t>
            </a:r>
            <a:r>
              <a:rPr lang="tr-TR" sz="2400" dirty="0" err="1"/>
              <a:t>science</a:t>
            </a:r>
            <a:r>
              <a:rPr lang="tr-TR" sz="2400" dirty="0"/>
              <a:t>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smtClean="0"/>
              <a:t>A </a:t>
            </a:r>
            <a:r>
              <a:rPr lang="tr-TR" sz="2400" dirty="0" err="1" smtClean="0"/>
              <a:t>better</a:t>
            </a:r>
            <a:r>
              <a:rPr lang="tr-TR" sz="2400" dirty="0" smtClean="0"/>
              <a:t> </a:t>
            </a:r>
            <a:r>
              <a:rPr lang="tr-TR" sz="2400" dirty="0" err="1" smtClean="0"/>
              <a:t>understanding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relationship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science</a:t>
            </a:r>
            <a:r>
              <a:rPr lang="tr-TR" sz="2400" dirty="0" smtClean="0"/>
              <a:t> </a:t>
            </a:r>
            <a:r>
              <a:rPr lang="tr-TR" sz="2400" dirty="0" err="1" smtClean="0"/>
              <a:t>would</a:t>
            </a:r>
            <a:r>
              <a:rPr lang="tr-TR" sz="2400" dirty="0" smtClean="0"/>
              <a:t> be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avoid</a:t>
            </a:r>
            <a:r>
              <a:rPr lang="tr-TR" sz="2400" dirty="0" smtClean="0"/>
              <a:t> an </a:t>
            </a:r>
            <a:r>
              <a:rPr lang="tr-TR" sz="2400" dirty="0" err="1" smtClean="0"/>
              <a:t>overgeneralisation</a:t>
            </a:r>
            <a:r>
              <a:rPr lang="tr-TR" sz="2400" dirty="0" smtClean="0"/>
              <a:t> </a:t>
            </a:r>
            <a:r>
              <a:rPr lang="tr-TR" sz="2400" dirty="0" err="1" smtClean="0"/>
              <a:t>about</a:t>
            </a:r>
            <a:r>
              <a:rPr lang="tr-TR" sz="2400" dirty="0" smtClean="0"/>
              <a:t>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tr-TR" sz="2400" dirty="0" smtClean="0"/>
              <a:t>/ </a:t>
            </a:r>
            <a:r>
              <a:rPr lang="tr-TR" sz="2400" dirty="0" err="1" smtClean="0"/>
              <a:t>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views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conceptions</a:t>
            </a:r>
            <a:r>
              <a:rPr lang="tr-TR" sz="2400" dirty="0" smtClean="0"/>
              <a:t> of </a:t>
            </a:r>
            <a:r>
              <a:rPr lang="tr-TR" sz="2400" dirty="0" err="1" smtClean="0"/>
              <a:t>science</a:t>
            </a:r>
            <a:r>
              <a:rPr lang="tr-TR" sz="2400" dirty="0" smtClean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20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A7B28D9-2F9C-DF48-BA4A-E5F740470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28" y="788276"/>
            <a:ext cx="10512972" cy="538868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973015" y="1702676"/>
            <a:ext cx="1011701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0000"/>
              </a:lnSpc>
              <a:spcAft>
                <a:spcPts val="1200"/>
              </a:spcAft>
              <a:buFont typeface="Arial" charset="0"/>
              <a:buChar char="•"/>
            </a:pPr>
            <a:r>
              <a:rPr lang="tr-TR" sz="2800" dirty="0" smtClean="0"/>
              <a:t>At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bedrock</a:t>
            </a:r>
            <a:r>
              <a:rPr lang="tr-TR" sz="2800" dirty="0"/>
              <a:t> of an </a:t>
            </a:r>
            <a:r>
              <a:rPr lang="tr-TR" sz="2800" dirty="0" err="1"/>
              <a:t>incompatibility</a:t>
            </a:r>
            <a:r>
              <a:rPr lang="tr-TR" sz="2800" dirty="0"/>
              <a:t> </a:t>
            </a:r>
            <a:r>
              <a:rPr lang="tr-TR" sz="2800" dirty="0" err="1"/>
              <a:t>between</a:t>
            </a:r>
            <a:r>
              <a:rPr lang="tr-TR" sz="2800" dirty="0"/>
              <a:t> </a:t>
            </a:r>
            <a:r>
              <a:rPr lang="tr-TR" sz="2800" dirty="0" err="1"/>
              <a:t>religion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science</a:t>
            </a:r>
            <a:r>
              <a:rPr lang="tr-TR" sz="2800" dirty="0"/>
              <a:t> </a:t>
            </a:r>
            <a:r>
              <a:rPr lang="tr-TR" sz="2800" dirty="0" err="1"/>
              <a:t>might</a:t>
            </a:r>
            <a:r>
              <a:rPr lang="tr-TR" sz="2800" dirty="0"/>
              <a:t> be a </a:t>
            </a:r>
            <a:r>
              <a:rPr lang="tr-TR" sz="2800" dirty="0" err="1"/>
              <a:t>particular</a:t>
            </a:r>
            <a:r>
              <a:rPr lang="tr-TR" sz="2800" dirty="0"/>
              <a:t> </a:t>
            </a:r>
            <a:r>
              <a:rPr lang="tr-TR" sz="2800" dirty="0" err="1"/>
              <a:t>religious</a:t>
            </a:r>
            <a:r>
              <a:rPr lang="tr-TR" sz="2800" dirty="0"/>
              <a:t> </a:t>
            </a:r>
            <a:r>
              <a:rPr lang="tr-TR" sz="2800" dirty="0" err="1"/>
              <a:t>understanding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a </a:t>
            </a:r>
            <a:r>
              <a:rPr lang="tr-TR" sz="2800" dirty="0" err="1"/>
              <a:t>particular</a:t>
            </a:r>
            <a:r>
              <a:rPr lang="tr-TR" sz="2800" dirty="0"/>
              <a:t> </a:t>
            </a:r>
            <a:r>
              <a:rPr lang="tr-TR" sz="2800" dirty="0" err="1"/>
              <a:t>view</a:t>
            </a:r>
            <a:r>
              <a:rPr lang="tr-TR" sz="2800" dirty="0"/>
              <a:t> (</a:t>
            </a:r>
            <a:r>
              <a:rPr lang="tr-TR" sz="2800" dirty="0" err="1"/>
              <a:t>interpretation</a:t>
            </a:r>
            <a:r>
              <a:rPr lang="tr-TR" sz="2800" dirty="0"/>
              <a:t>) of </a:t>
            </a:r>
            <a:r>
              <a:rPr lang="tr-TR" sz="2800" dirty="0" err="1"/>
              <a:t>science</a:t>
            </a:r>
            <a:r>
              <a:rPr lang="tr-TR" sz="2800" dirty="0"/>
              <a:t>. </a:t>
            </a:r>
          </a:p>
          <a:p>
            <a:pPr marL="457200" indent="-457200" algn="just">
              <a:lnSpc>
                <a:spcPct val="100000"/>
              </a:lnSpc>
              <a:spcAft>
                <a:spcPts val="1200"/>
              </a:spcAft>
              <a:buFont typeface="Arial" charset="0"/>
              <a:buChar char="•"/>
            </a:pPr>
            <a:r>
              <a:rPr lang="tr-TR" sz="2800" dirty="0" err="1" smtClean="0"/>
              <a:t>Clearly</a:t>
            </a:r>
            <a:r>
              <a:rPr lang="tr-TR" sz="2800" dirty="0"/>
              <a:t>, a </a:t>
            </a:r>
            <a:r>
              <a:rPr lang="tr-TR" sz="2800" dirty="0" err="1"/>
              <a:t>materialist</a:t>
            </a:r>
            <a:r>
              <a:rPr lang="tr-TR" sz="2800" dirty="0"/>
              <a:t> / </a:t>
            </a:r>
            <a:r>
              <a:rPr lang="tr-TR" sz="2800" dirty="0" err="1"/>
              <a:t>naturalist</a:t>
            </a:r>
            <a:r>
              <a:rPr lang="tr-TR" sz="2800" dirty="0"/>
              <a:t> of </a:t>
            </a:r>
            <a:r>
              <a:rPr lang="tr-TR" sz="2800" dirty="0" err="1"/>
              <a:t>science</a:t>
            </a:r>
            <a:r>
              <a:rPr lang="tr-TR" sz="2800" dirty="0"/>
              <a:t> </a:t>
            </a:r>
            <a:r>
              <a:rPr lang="tr-TR" sz="2800" dirty="0" err="1" smtClean="0"/>
              <a:t>will</a:t>
            </a:r>
            <a:r>
              <a:rPr lang="tr-TR" sz="2800" dirty="0" smtClean="0"/>
              <a:t> </a:t>
            </a:r>
            <a:r>
              <a:rPr lang="tr-TR" sz="2800" dirty="0" err="1" smtClean="0"/>
              <a:t>inevitably</a:t>
            </a:r>
            <a:r>
              <a:rPr lang="tr-TR" sz="2800" dirty="0" smtClean="0"/>
              <a:t> </a:t>
            </a:r>
            <a:r>
              <a:rPr lang="tr-TR" sz="2800" dirty="0" err="1"/>
              <a:t>conflict</a:t>
            </a:r>
            <a:r>
              <a:rPr lang="tr-TR" sz="2800" dirty="0"/>
              <a:t> </a:t>
            </a:r>
            <a:r>
              <a:rPr lang="tr-TR" sz="2800" dirty="0" err="1"/>
              <a:t>with</a:t>
            </a:r>
            <a:r>
              <a:rPr lang="tr-TR" sz="2800" dirty="0"/>
              <a:t> a </a:t>
            </a:r>
            <a:r>
              <a:rPr lang="tr-TR" sz="2800" dirty="0" err="1"/>
              <a:t>theistic</a:t>
            </a:r>
            <a:r>
              <a:rPr lang="tr-TR" sz="2800" dirty="0"/>
              <a:t> idea of </a:t>
            </a:r>
            <a:r>
              <a:rPr lang="tr-TR" sz="2800" dirty="0" err="1" smtClean="0"/>
              <a:t>religion</a:t>
            </a:r>
            <a:r>
              <a:rPr lang="tr-TR" sz="2800" dirty="0" smtClean="0"/>
              <a:t>.</a:t>
            </a:r>
          </a:p>
          <a:p>
            <a:pPr marL="457200" indent="-457200" algn="just">
              <a:lnSpc>
                <a:spcPct val="100000"/>
              </a:lnSpc>
              <a:spcAft>
                <a:spcPts val="1200"/>
              </a:spcAft>
              <a:buFont typeface="Arial" charset="0"/>
              <a:buChar char="•"/>
            </a:pPr>
            <a:r>
              <a:rPr lang="tr-TR" sz="2800" dirty="0" err="1" smtClean="0"/>
              <a:t>Similarly</a:t>
            </a:r>
            <a:r>
              <a:rPr lang="tr-TR" sz="2800" dirty="0" smtClean="0"/>
              <a:t> </a:t>
            </a:r>
            <a:r>
              <a:rPr lang="tr-TR" sz="2800" dirty="0"/>
              <a:t>a </a:t>
            </a:r>
            <a:r>
              <a:rPr lang="tr-TR" sz="2800" dirty="0" err="1"/>
              <a:t>dogmatic</a:t>
            </a:r>
            <a:r>
              <a:rPr lang="tr-TR" sz="2800" dirty="0"/>
              <a:t> idea of </a:t>
            </a:r>
            <a:r>
              <a:rPr lang="tr-TR" sz="2800" dirty="0" err="1"/>
              <a:t>religion</a:t>
            </a:r>
            <a:r>
              <a:rPr lang="tr-TR" sz="2800" dirty="0"/>
              <a:t> can be in </a:t>
            </a:r>
            <a:r>
              <a:rPr lang="tr-TR" sz="2800" dirty="0" err="1"/>
              <a:t>conflict</a:t>
            </a:r>
            <a:r>
              <a:rPr lang="tr-TR" sz="2800" dirty="0"/>
              <a:t> </a:t>
            </a:r>
            <a:r>
              <a:rPr lang="tr-TR" sz="2800" dirty="0" err="1"/>
              <a:t>with</a:t>
            </a:r>
            <a:r>
              <a:rPr lang="tr-TR" sz="2800" dirty="0"/>
              <a:t> a </a:t>
            </a:r>
            <a:r>
              <a:rPr lang="tr-TR" sz="2800" dirty="0" err="1"/>
              <a:t>scientific</a:t>
            </a:r>
            <a:r>
              <a:rPr lang="tr-TR" sz="2800" dirty="0"/>
              <a:t> </a:t>
            </a:r>
            <a:r>
              <a:rPr lang="tr-TR" sz="2800" dirty="0" err="1"/>
              <a:t>understanding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902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D92F1C-FB67-3140-990E-8E0751782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23" y="810227"/>
            <a:ext cx="10358376" cy="536673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800" dirty="0" err="1"/>
              <a:t>However</a:t>
            </a:r>
            <a:r>
              <a:rPr lang="tr-TR" sz="2800" dirty="0"/>
              <a:t>,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consider</a:t>
            </a:r>
            <a:r>
              <a:rPr lang="tr-TR" sz="2800" dirty="0"/>
              <a:t> </a:t>
            </a:r>
            <a:r>
              <a:rPr lang="tr-TR" sz="2800" dirty="0" err="1"/>
              <a:t>that</a:t>
            </a:r>
            <a:r>
              <a:rPr lang="tr-TR" sz="2800" dirty="0"/>
              <a:t> r</a:t>
            </a:r>
            <a:r>
              <a:rPr lang="en-US" sz="2800" dirty="0" err="1"/>
              <a:t>eligion</a:t>
            </a:r>
            <a:r>
              <a:rPr lang="en-US" sz="2800" dirty="0"/>
              <a:t> and science</a:t>
            </a:r>
            <a:r>
              <a:rPr lang="tr-TR" sz="2800" dirty="0"/>
              <a:t> as</a:t>
            </a:r>
            <a:r>
              <a:rPr lang="en-US" sz="2800" dirty="0"/>
              <a:t> </a:t>
            </a:r>
            <a:r>
              <a:rPr lang="tr-TR" sz="2800" dirty="0" err="1"/>
              <a:t>different</a:t>
            </a:r>
            <a:r>
              <a:rPr lang="tr-TR" sz="2800" dirty="0"/>
              <a:t> </a:t>
            </a:r>
            <a:r>
              <a:rPr lang="tr-TR" sz="2800" dirty="0" err="1"/>
              <a:t>disciplines</a:t>
            </a:r>
            <a:r>
              <a:rPr lang="tr-TR" sz="2800" dirty="0"/>
              <a:t> </a:t>
            </a:r>
            <a:r>
              <a:rPr lang="tr-TR" sz="2800" dirty="0" err="1"/>
              <a:t>which</a:t>
            </a:r>
            <a:r>
              <a:rPr lang="tr-TR" sz="2800" dirty="0"/>
              <a:t> </a:t>
            </a:r>
            <a:r>
              <a:rPr lang="tr-TR" sz="2800" dirty="0" err="1"/>
              <a:t>make</a:t>
            </a:r>
            <a:r>
              <a:rPr lang="tr-TR" sz="2800" dirty="0"/>
              <a:t> </a:t>
            </a:r>
            <a:r>
              <a:rPr lang="tr-TR" sz="2800" dirty="0" err="1"/>
              <a:t>some</a:t>
            </a:r>
            <a:r>
              <a:rPr lang="tr-TR" sz="2800" dirty="0"/>
              <a:t> </a:t>
            </a:r>
            <a:r>
              <a:rPr lang="tr-TR" sz="2800" dirty="0" err="1"/>
              <a:t>truth</a:t>
            </a:r>
            <a:r>
              <a:rPr lang="tr-TR" sz="2800" dirty="0"/>
              <a:t> </a:t>
            </a:r>
            <a:r>
              <a:rPr lang="tr-TR" sz="2800" dirty="0" err="1"/>
              <a:t>claims</a:t>
            </a:r>
            <a:r>
              <a:rPr lang="tr-TR" sz="2800" dirty="0"/>
              <a:t> </a:t>
            </a:r>
            <a:r>
              <a:rPr lang="tr-TR" sz="2800" dirty="0" err="1"/>
              <a:t>about</a:t>
            </a:r>
            <a:r>
              <a:rPr lang="tr-TR" sz="2800" dirty="0"/>
              <a:t> </a:t>
            </a:r>
            <a:r>
              <a:rPr lang="tr-TR" sz="2800" dirty="0" err="1"/>
              <a:t>different</a:t>
            </a:r>
            <a:r>
              <a:rPr lang="tr-TR" sz="2800" dirty="0"/>
              <a:t> </a:t>
            </a:r>
            <a:r>
              <a:rPr lang="tr-TR" sz="2800" dirty="0" err="1"/>
              <a:t>domains</a:t>
            </a:r>
            <a:r>
              <a:rPr lang="tr-TR" sz="2800" dirty="0"/>
              <a:t> of </a:t>
            </a:r>
            <a:r>
              <a:rPr lang="tr-TR" sz="2800" dirty="0" err="1"/>
              <a:t>truth</a:t>
            </a:r>
            <a:r>
              <a:rPr lang="tr-TR" sz="2800" dirty="0"/>
              <a:t> can </a:t>
            </a:r>
            <a:r>
              <a:rPr lang="tr-TR" sz="2800" dirty="0" err="1"/>
              <a:t>promise</a:t>
            </a:r>
            <a:r>
              <a:rPr lang="tr-TR" sz="2800" dirty="0"/>
              <a:t> a </a:t>
            </a:r>
            <a:r>
              <a:rPr lang="tr-TR" sz="2800" dirty="0" err="1"/>
              <a:t>solution</a:t>
            </a:r>
            <a:r>
              <a:rPr lang="tr-TR" sz="2800" dirty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800" dirty="0" err="1"/>
              <a:t>Thus</a:t>
            </a:r>
            <a:r>
              <a:rPr lang="tr-TR" sz="2800" dirty="0"/>
              <a:t>, it can be </a:t>
            </a:r>
            <a:r>
              <a:rPr lang="tr-TR" sz="2800" dirty="0" err="1"/>
              <a:t>said</a:t>
            </a:r>
            <a:r>
              <a:rPr lang="tr-TR" sz="2800" dirty="0"/>
              <a:t> </a:t>
            </a:r>
            <a:r>
              <a:rPr lang="tr-TR" sz="2800" dirty="0" err="1"/>
              <a:t>that</a:t>
            </a:r>
            <a:r>
              <a:rPr lang="en-US" sz="2800" dirty="0"/>
              <a:t> the subject of science is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discovery</a:t>
            </a:r>
            <a:r>
              <a:rPr lang="tr-TR" sz="2800" dirty="0"/>
              <a:t> of </a:t>
            </a:r>
            <a:r>
              <a:rPr lang="tr-TR" sz="2800" dirty="0" err="1"/>
              <a:t>emprical</a:t>
            </a:r>
            <a:r>
              <a:rPr lang="tr-TR" sz="2800" dirty="0"/>
              <a:t> </a:t>
            </a:r>
            <a:r>
              <a:rPr lang="tr-TR" sz="2800" dirty="0" err="1"/>
              <a:t>facts</a:t>
            </a:r>
            <a:r>
              <a:rPr lang="en-US" sz="2800" dirty="0"/>
              <a:t>, </a:t>
            </a:r>
            <a:r>
              <a:rPr lang="tr-TR" sz="2800" dirty="0" err="1"/>
              <a:t>whereas</a:t>
            </a:r>
            <a:r>
              <a:rPr lang="tr-TR" sz="2800" dirty="0"/>
              <a:t> </a:t>
            </a:r>
            <a:r>
              <a:rPr lang="en-US" sz="2800" dirty="0"/>
              <a:t>religion</a:t>
            </a:r>
            <a:r>
              <a:rPr lang="tr-TR" sz="2800" dirty="0"/>
              <a:t> </a:t>
            </a:r>
            <a:r>
              <a:rPr lang="tr-TR" sz="2800" dirty="0" err="1"/>
              <a:t>provides</a:t>
            </a:r>
            <a:r>
              <a:rPr lang="tr-TR" sz="2800" dirty="0"/>
              <a:t> a </a:t>
            </a:r>
            <a:r>
              <a:rPr lang="tr-TR" sz="2800" dirty="0" err="1" smtClean="0"/>
              <a:t>holistic</a:t>
            </a:r>
            <a:r>
              <a:rPr lang="tr-TR" sz="2800" smtClean="0"/>
              <a:t> </a:t>
            </a:r>
            <a:r>
              <a:rPr lang="en-US" sz="2800" smtClean="0"/>
              <a:t>metaphysical</a:t>
            </a:r>
            <a:r>
              <a:rPr lang="tr-TR" sz="2800" dirty="0" smtClean="0"/>
              <a:t> </a:t>
            </a:r>
            <a:r>
              <a:rPr lang="tr-TR" sz="2800" dirty="0" err="1"/>
              <a:t>explanation</a:t>
            </a:r>
            <a:r>
              <a:rPr lang="tr-TR" sz="2800" dirty="0"/>
              <a:t> of </a:t>
            </a:r>
            <a:r>
              <a:rPr lang="en-US" sz="2800" dirty="0"/>
              <a:t>reality.</a:t>
            </a:r>
            <a:endParaRPr lang="tr-TR" sz="2800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800" dirty="0" err="1"/>
              <a:t>If</a:t>
            </a:r>
            <a:r>
              <a:rPr lang="tr-TR" sz="2800" dirty="0"/>
              <a:t> </a:t>
            </a:r>
            <a:r>
              <a:rPr lang="tr-TR" sz="2800" dirty="0" err="1"/>
              <a:t>so</a:t>
            </a:r>
            <a:r>
              <a:rPr lang="tr-TR" sz="2800" dirty="0"/>
              <a:t>, it </a:t>
            </a:r>
            <a:r>
              <a:rPr lang="tr-TR" sz="2800" dirty="0" err="1"/>
              <a:t>will</a:t>
            </a:r>
            <a:r>
              <a:rPr lang="tr-TR" sz="2800" dirty="0"/>
              <a:t> be </a:t>
            </a:r>
            <a:r>
              <a:rPr lang="tr-TR" sz="2800" dirty="0" err="1"/>
              <a:t>possible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have</a:t>
            </a:r>
            <a:r>
              <a:rPr lang="tr-TR" sz="2800" dirty="0"/>
              <a:t> a </a:t>
            </a:r>
            <a:r>
              <a:rPr lang="tr-TR" sz="2800" dirty="0" err="1"/>
              <a:t>non-reductionist</a:t>
            </a:r>
            <a:r>
              <a:rPr lang="tr-TR" sz="2800" dirty="0"/>
              <a:t> </a:t>
            </a:r>
            <a:r>
              <a:rPr lang="tr-TR" sz="2800" dirty="0" err="1"/>
              <a:t>view</a:t>
            </a:r>
            <a:r>
              <a:rPr lang="tr-TR" sz="2800" dirty="0"/>
              <a:t> of </a:t>
            </a:r>
            <a:r>
              <a:rPr lang="tr-TR" sz="2800" dirty="0" err="1"/>
              <a:t>both</a:t>
            </a:r>
            <a:r>
              <a:rPr lang="tr-TR" sz="2800" dirty="0"/>
              <a:t> </a:t>
            </a:r>
            <a:r>
              <a:rPr lang="tr-TR" sz="2800" dirty="0" err="1"/>
              <a:t>religion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science</a:t>
            </a:r>
            <a:r>
              <a:rPr lang="tr-TR" sz="2800" dirty="0"/>
              <a:t>, </a:t>
            </a:r>
            <a:r>
              <a:rPr lang="tr-TR" sz="2800" dirty="0" err="1"/>
              <a:t>where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conflict</a:t>
            </a:r>
            <a:r>
              <a:rPr lang="tr-TR" sz="2800" dirty="0"/>
              <a:t> </a:t>
            </a:r>
            <a:r>
              <a:rPr lang="tr-TR" sz="2800" dirty="0" err="1"/>
              <a:t>may</a:t>
            </a:r>
            <a:r>
              <a:rPr lang="tr-TR" sz="2800" dirty="0"/>
              <a:t> </a:t>
            </a:r>
            <a:r>
              <a:rPr lang="tr-TR" sz="2800" dirty="0" err="1"/>
              <a:t>disappear</a:t>
            </a:r>
            <a:r>
              <a:rPr lang="tr-TR" sz="2800" dirty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96581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1946</TotalTime>
  <Words>302</Words>
  <Application>Microsoft Office PowerPoint</Application>
  <PresentationFormat>Özel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İyon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106</cp:revision>
  <dcterms:created xsi:type="dcterms:W3CDTF">2020-05-03T20:31:30Z</dcterms:created>
  <dcterms:modified xsi:type="dcterms:W3CDTF">2020-05-10T20:11:46Z</dcterms:modified>
</cp:coreProperties>
</file>