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7"/>
  </p:notesMasterIdLst>
  <p:sldIdLst>
    <p:sldId id="1083" r:id="rId4"/>
    <p:sldId id="1084" r:id="rId5"/>
    <p:sldId id="1085" r:id="rId6"/>
    <p:sldId id="1086" r:id="rId7"/>
    <p:sldId id="1087" r:id="rId8"/>
    <p:sldId id="1088" r:id="rId9"/>
    <p:sldId id="1089" r:id="rId10"/>
    <p:sldId id="1090" r:id="rId11"/>
    <p:sldId id="1091" r:id="rId12"/>
    <p:sldId id="1092" r:id="rId13"/>
    <p:sldId id="1093" r:id="rId14"/>
    <p:sldId id="1094" r:id="rId15"/>
    <p:sldId id="1095"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1471" autoAdjust="0"/>
  </p:normalViewPr>
  <p:slideViewPr>
    <p:cSldViewPr snapToGrid="0">
      <p:cViewPr varScale="1">
        <p:scale>
          <a:sx n="84" d="100"/>
          <a:sy n="84" d="100"/>
        </p:scale>
        <p:origin x="1056" y="90"/>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dirty="0" smtClean="0"/>
              <a:t>Asıl başlık stili için tıklatın</a:t>
            </a:r>
            <a:endParaRPr lang="en-US" dirty="0"/>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2/25/2020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236229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DhuCw6tfMAhVGUhQKHWakBSEQjRwIBw&amp;url=http://taqeem.gov.sa/en/implinks/Pages/external.aspx&amp;psig=AFQjCNElnCSRLxwo7ND3M_EEZDpAN9Mgyw&amp;ust=1463255694245031" TargetMode="External"/><Relationship Id="rId2" Type="http://schemas.openxmlformats.org/officeDocument/2006/relationships/image" Target="../media/image11.png"/><Relationship Id="rId1" Type="http://schemas.openxmlformats.org/officeDocument/2006/relationships/slideLayout" Target="../slideLayouts/slideLayout30.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0.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DhuCw6tfMAhVGUhQKHWakBSEQjRwIBw&amp;url=http://taqeem.gov.sa/en/implinks/Pages/external.aspx&amp;psig=AFQjCNElnCSRLxwo7ND3M_EEZDpAN9Mgyw&amp;ust=1463255694245031" TargetMode="External"/><Relationship Id="rId2" Type="http://schemas.openxmlformats.org/officeDocument/2006/relationships/image" Target="../media/image11.png"/><Relationship Id="rId1" Type="http://schemas.openxmlformats.org/officeDocument/2006/relationships/slideLayout" Target="../slideLayouts/slideLayout30.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DhuCw6tfMAhVGUhQKHWakBSEQjRwIBw&amp;url=http://taqeem.gov.sa/en/implinks/Pages/external.aspx&amp;psig=AFQjCNElnCSRLxwo7ND3M_EEZDpAN9Mgyw&amp;ust=1463255694245031" TargetMode="External"/><Relationship Id="rId2" Type="http://schemas.openxmlformats.org/officeDocument/2006/relationships/image" Target="../media/image11.png"/><Relationship Id="rId1" Type="http://schemas.openxmlformats.org/officeDocument/2006/relationships/slideLayout" Target="../slideLayouts/slideLayout3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82938" y="2336772"/>
            <a:ext cx="7473756" cy="1348061"/>
          </a:xfrm>
          <a:prstGeom prst="rect">
            <a:avLst/>
          </a:prstGeom>
        </p:spPr>
        <p:txBody>
          <a:bodyPr wrap="square">
            <a:spAutoFit/>
          </a:bodyPr>
          <a:lstStyle/>
          <a:p>
            <a:pPr marL="0" lvl="1" algn="ctr">
              <a:spcBef>
                <a:spcPct val="20000"/>
              </a:spcBef>
              <a:buClr>
                <a:schemeClr val="accent1"/>
              </a:buClr>
            </a:pPr>
            <a:r>
              <a:rPr lang="tr-TR" sz="2400" b="1" dirty="0"/>
              <a:t>GGY306</a:t>
            </a:r>
          </a:p>
          <a:p>
            <a:pPr marL="0" lvl="1" algn="ctr">
              <a:spcBef>
                <a:spcPct val="20000"/>
              </a:spcBef>
              <a:buClr>
                <a:schemeClr val="accent1"/>
              </a:buClr>
            </a:pPr>
            <a:r>
              <a:rPr lang="tr-TR" sz="2400" b="1" dirty="0"/>
              <a:t>Taşınmaz Yatırımları</a:t>
            </a:r>
          </a:p>
          <a:p>
            <a:pPr marL="0" lvl="1" algn="ctr">
              <a:spcBef>
                <a:spcPct val="20000"/>
              </a:spcBef>
              <a:buClr>
                <a:schemeClr val="accent1"/>
              </a:buClr>
            </a:pPr>
            <a:r>
              <a:rPr lang="tr-TR" sz="2400" b="1" dirty="0"/>
              <a:t>Yasal, Finansal, Kurumsal Bileşenleri</a:t>
            </a:r>
            <a:endParaRPr lang="tr-TR" sz="2400" b="1" dirty="0">
              <a:solidFill>
                <a:schemeClr val="tx2"/>
              </a:solidFill>
            </a:endParaRPr>
          </a:p>
        </p:txBody>
      </p:sp>
    </p:spTree>
    <p:extLst>
      <p:ext uri="{BB962C8B-B14F-4D97-AF65-F5344CB8AC3E}">
        <p14:creationId xmlns:p14="http://schemas.microsoft.com/office/powerpoint/2010/main" val="1170274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sv-SE" b="1" dirty="0"/>
              <a:t>Gayrimenkul Yatırım Ortaklıkları (GYO) Piyasası</a:t>
            </a:r>
          </a:p>
        </p:txBody>
      </p:sp>
      <p:sp>
        <p:nvSpPr>
          <p:cNvPr id="4" name="Dikdörtgen 3"/>
          <p:cNvSpPr/>
          <p:nvPr/>
        </p:nvSpPr>
        <p:spPr>
          <a:xfrm>
            <a:off x="782857" y="1703100"/>
            <a:ext cx="7557471" cy="3093154"/>
          </a:xfrm>
          <a:prstGeom prst="rect">
            <a:avLst/>
          </a:prstGeom>
        </p:spPr>
        <p:txBody>
          <a:bodyPr wrap="square" numCol="1">
            <a:spAutoFit/>
          </a:bodyPr>
          <a:lstStyle/>
          <a:p>
            <a:pPr marL="257175" indent="-257175" algn="just">
              <a:buClr>
                <a:srgbClr val="C00000"/>
              </a:buClr>
              <a:buFont typeface="Arial" panose="020B0604020202020204" pitchFamily="34" charset="0"/>
              <a:buChar char="•"/>
            </a:pPr>
            <a:r>
              <a:rPr lang="tr-TR" sz="1500" dirty="0"/>
              <a:t>Gayrimenkul yatırımları büyük kaynaklarla finanse edilebilen, yüksek değerli yatırımlardır. Bireysel yatırımcıların kendi tasarruflarıyla yüksek maliyetli gayrimenkul yatırımlarını finanse etmeleri mümkün değildir.</a:t>
            </a:r>
          </a:p>
          <a:p>
            <a:pPr marL="257175" indent="-257175" algn="just">
              <a:buClr>
                <a:srgbClr val="C00000"/>
              </a:buClr>
              <a:buFont typeface="Arial" panose="020B0604020202020204" pitchFamily="34" charset="0"/>
              <a:buChar char="•"/>
            </a:pPr>
            <a:r>
              <a:rPr lang="tr-TR" sz="1500" dirty="0"/>
              <a:t>Gayrimenkullerin alım, satım ve yönetim işleri son derece kompleks ve likit olmayan bir piyasa ortamında gerçekleştiğinden, birçok ülkede yatırımcıların gayrimenkul piyasasına erişimi Gayrimenkul Yatırım Ortaklıkları (GYO) ve Gayrimenkul Yatırım Fonları (GYF) piyasaları kurumsal yapılanmalarla gerçekleşmektedir.</a:t>
            </a:r>
          </a:p>
          <a:p>
            <a:pPr marL="257175" indent="-257175" algn="just">
              <a:buClr>
                <a:srgbClr val="C00000"/>
              </a:buClr>
              <a:buFont typeface="Arial" panose="020B0604020202020204" pitchFamily="34" charset="0"/>
              <a:buChar char="•"/>
            </a:pPr>
            <a:r>
              <a:rPr lang="tr-TR" sz="1500" dirty="0"/>
              <a:t> GYO ve GYF nedir?</a:t>
            </a:r>
          </a:p>
          <a:p>
            <a:pPr marL="257175" indent="-257175" algn="just">
              <a:buClr>
                <a:srgbClr val="C00000"/>
              </a:buClr>
              <a:buFont typeface="Arial" panose="020B0604020202020204" pitchFamily="34" charset="0"/>
              <a:buChar char="•"/>
            </a:pPr>
            <a:r>
              <a:rPr lang="tr-TR" sz="1500" dirty="0"/>
              <a:t> Gayrimenkul alanında yeni işletme modellerinin ortaya çıkması</a:t>
            </a:r>
          </a:p>
          <a:p>
            <a:pPr marL="257175" indent="-257175" algn="just">
              <a:buClr>
                <a:srgbClr val="C00000"/>
              </a:buClr>
              <a:buFont typeface="Arial" panose="020B0604020202020204" pitchFamily="34" charset="0"/>
              <a:buChar char="•"/>
            </a:pPr>
            <a:r>
              <a:rPr lang="tr-TR" sz="1500" dirty="0"/>
              <a:t> Neden yerli ve yabancı yatırımcılar bu iki kurumsal yapılanmayı tercih etmeli? </a:t>
            </a:r>
          </a:p>
          <a:p>
            <a:pPr marL="257175" indent="-257175" algn="just">
              <a:buClr>
                <a:srgbClr val="C00000"/>
              </a:buClr>
              <a:buFont typeface="Arial" panose="020B0604020202020204" pitchFamily="34" charset="0"/>
              <a:buChar char="•"/>
            </a:pPr>
            <a:endParaRPr lang="tr-TR" sz="1500" dirty="0"/>
          </a:p>
          <a:p>
            <a:pPr marL="257175" indent="-257175" algn="just">
              <a:buClr>
                <a:srgbClr val="C00000"/>
              </a:buClr>
              <a:buFont typeface="Arial" panose="020B0604020202020204" pitchFamily="34" charset="0"/>
              <a:buChar char="•"/>
            </a:pPr>
            <a:endParaRPr lang="tr-TR" sz="1500" dirty="0"/>
          </a:p>
          <a:p>
            <a:pPr marL="257175" indent="-257175" algn="just">
              <a:buClr>
                <a:srgbClr val="C00000"/>
              </a:buClr>
              <a:buFont typeface="Arial" panose="020B0604020202020204" pitchFamily="34" charset="0"/>
              <a:buChar char="•"/>
            </a:pPr>
            <a:endParaRPr lang="tr-TR" sz="1500" dirty="0"/>
          </a:p>
        </p:txBody>
      </p:sp>
    </p:spTree>
    <p:extLst>
      <p:ext uri="{BB962C8B-B14F-4D97-AF65-F5344CB8AC3E}">
        <p14:creationId xmlns:p14="http://schemas.microsoft.com/office/powerpoint/2010/main" val="2918139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sv-SE" b="1" dirty="0"/>
              <a:t>Gayrimenkul Yatırım Fonları ve Toplam Portföy Değerleri</a:t>
            </a:r>
          </a:p>
        </p:txBody>
      </p:sp>
      <p:sp>
        <p:nvSpPr>
          <p:cNvPr id="4" name="Dikdörtgen 3"/>
          <p:cNvSpPr/>
          <p:nvPr/>
        </p:nvSpPr>
        <p:spPr>
          <a:xfrm>
            <a:off x="782857" y="2077150"/>
            <a:ext cx="7557471" cy="3323987"/>
          </a:xfrm>
          <a:prstGeom prst="rect">
            <a:avLst/>
          </a:prstGeom>
        </p:spPr>
        <p:txBody>
          <a:bodyPr wrap="square" numCol="1">
            <a:spAutoFit/>
          </a:bodyPr>
          <a:lstStyle/>
          <a:p>
            <a:pPr marL="257175" indent="-257175" algn="just">
              <a:buClr>
                <a:srgbClr val="C00000"/>
              </a:buClr>
              <a:buFont typeface="Arial" panose="020B0604020202020204" pitchFamily="34" charset="0"/>
              <a:buChar char="•"/>
            </a:pPr>
            <a:r>
              <a:rPr lang="tr-TR" sz="1500" dirty="0"/>
              <a:t> İlk olarak 1938’de İsviçre ve 1959’da Almanya’da düzenlenen Gayrimenkul Yatırım Fonu, gayrimenkul yatırımlarının yatırım fonu yapısı kullanılarak finanse edilmesine ve bu yatırımlardan elde edilecek gelirlerden de katılma payı sahiplerinin yararlanmasına imkân sağlayan, kısacası taşınmazlara yatırım yapılmak suretiyle ortaklarına gelir sağlayan fondur. </a:t>
            </a:r>
          </a:p>
          <a:p>
            <a:pPr marL="257175" indent="-257175" algn="just">
              <a:buClr>
                <a:srgbClr val="C00000"/>
              </a:buClr>
              <a:buFont typeface="Arial" panose="020B0604020202020204" pitchFamily="34" charset="0"/>
              <a:buChar char="•"/>
            </a:pPr>
            <a:r>
              <a:rPr lang="tr-TR" sz="1500" dirty="0"/>
              <a:t> Fon kurucusu ve portföy yöneticisi; alım satım karı veya kira geliri elde etmek için arsa, arazi, konut, ofis, alışveriş merkezi, otel, lojistik merkezi, depo, park, hastane gibi her türlü gayrimenkulü satın alabilir, satabilir, kiralayabilir, kiraya verebilir ve satın almayı ve satmayı vaat edebilir. </a:t>
            </a:r>
          </a:p>
          <a:p>
            <a:pPr marL="257175" indent="-257175" algn="just">
              <a:buClr>
                <a:srgbClr val="C00000"/>
              </a:buClr>
              <a:buFont typeface="Arial" panose="020B0604020202020204" pitchFamily="34" charset="0"/>
              <a:buChar char="•"/>
            </a:pPr>
            <a:r>
              <a:rPr lang="tr-TR" sz="1500" dirty="0"/>
              <a:t> Fon portföyünde kira geliri elde etme amacına yönelik gayrimenkuller olması halinde, söz konusu gayrimenkullere veya onların bağımsız bölümlerine ilişkin temel hizmetler bağımsız işletmeci şirketler tarafından verilebilir</a:t>
            </a:r>
          </a:p>
          <a:p>
            <a:pPr marL="257175" indent="-257175" algn="just">
              <a:buClr>
                <a:srgbClr val="C00000"/>
              </a:buClr>
              <a:buFont typeface="Arial" panose="020B0604020202020204" pitchFamily="34" charset="0"/>
              <a:buChar char="•"/>
            </a:pPr>
            <a:endParaRPr lang="tr-TR" sz="1500" dirty="0"/>
          </a:p>
          <a:p>
            <a:pPr marL="257175" indent="-257175" algn="just">
              <a:buClr>
                <a:srgbClr val="C00000"/>
              </a:buClr>
              <a:buFont typeface="Arial" panose="020B0604020202020204" pitchFamily="34" charset="0"/>
              <a:buChar char="•"/>
            </a:pPr>
            <a:endParaRPr lang="tr-TR" sz="1500" dirty="0"/>
          </a:p>
          <a:p>
            <a:pPr marL="257175" indent="-257175" algn="just">
              <a:buClr>
                <a:srgbClr val="C00000"/>
              </a:buClr>
              <a:buFont typeface="Arial" panose="020B0604020202020204" pitchFamily="34" charset="0"/>
              <a:buChar char="•"/>
            </a:pPr>
            <a:endParaRPr lang="tr-TR" sz="1500" dirty="0"/>
          </a:p>
        </p:txBody>
      </p:sp>
    </p:spTree>
    <p:extLst>
      <p:ext uri="{BB962C8B-B14F-4D97-AF65-F5344CB8AC3E}">
        <p14:creationId xmlns:p14="http://schemas.microsoft.com/office/powerpoint/2010/main" val="9775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 15"/>
          <p:cNvGrpSpPr/>
          <p:nvPr/>
        </p:nvGrpSpPr>
        <p:grpSpPr>
          <a:xfrm>
            <a:off x="-265088" y="5157862"/>
            <a:ext cx="3571354" cy="1181409"/>
            <a:chOff x="-353451" y="5737827"/>
            <a:chExt cx="4761805" cy="1575212"/>
          </a:xfrm>
        </p:grpSpPr>
        <p:pic>
          <p:nvPicPr>
            <p:cNvPr id="18" name="Picture 6" descr="RIC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51" y="5737827"/>
              <a:ext cx="1969014" cy="15752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aqeem.gov.sa/en/implinks/PublishingImages/logo_03.png">
              <a:hlinkClick r:id="rId3"/>
            </p:cNvPr>
            <p:cNvPicPr>
              <a:picLocks noChangeAspect="1" noChangeArrowheads="1"/>
            </p:cNvPicPr>
            <p:nvPr/>
          </p:nvPicPr>
          <p:blipFill>
            <a:blip r:embed="rId4"/>
            <a:srcRect/>
            <a:stretch>
              <a:fillRect/>
            </a:stretch>
          </p:blipFill>
          <p:spPr bwMode="auto">
            <a:xfrm>
              <a:off x="1577874" y="6010321"/>
              <a:ext cx="1744269" cy="1030224"/>
            </a:xfrm>
            <a:prstGeom prst="rect">
              <a:avLst/>
            </a:prstGeom>
            <a:noFill/>
          </p:spPr>
        </p:pic>
        <p:pic>
          <p:nvPicPr>
            <p:cNvPr id="21" name="Picture 2" descr="FİABCİ LOGO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b="10655"/>
            <a:stretch/>
          </p:blipFill>
          <p:spPr bwMode="auto">
            <a:xfrm>
              <a:off x="3226103" y="6207104"/>
              <a:ext cx="1182251" cy="65414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sv-SE" b="1" dirty="0"/>
              <a:t>Gayrimenkul Yatırım Fonları ve Toplam Portföy Değerleri</a:t>
            </a:r>
          </a:p>
        </p:txBody>
      </p:sp>
      <p:sp>
        <p:nvSpPr>
          <p:cNvPr id="4" name="Dikdörtgen 3"/>
          <p:cNvSpPr/>
          <p:nvPr/>
        </p:nvSpPr>
        <p:spPr>
          <a:xfrm>
            <a:off x="782857" y="1703100"/>
            <a:ext cx="7488560" cy="3093154"/>
          </a:xfrm>
          <a:prstGeom prst="rect">
            <a:avLst/>
          </a:prstGeom>
        </p:spPr>
        <p:txBody>
          <a:bodyPr wrap="square" numCol="1">
            <a:spAutoFit/>
          </a:bodyPr>
          <a:lstStyle/>
          <a:p>
            <a:pPr marL="257175" indent="-257175" algn="just">
              <a:buClr>
                <a:srgbClr val="C00000"/>
              </a:buClr>
              <a:buFont typeface="Arial" panose="020B0604020202020204" pitchFamily="34" charset="0"/>
              <a:buChar char="•"/>
            </a:pPr>
            <a:r>
              <a:rPr lang="tr-TR" sz="1500" dirty="0"/>
              <a:t>Gayrimenkul Yatırım Fonları, 30.12.2012 tarih ve 28513 sayılı Resmi </a:t>
            </a:r>
            <a:r>
              <a:rPr lang="tr-TR" sz="1500" dirty="0" err="1"/>
              <a:t>Gazete’de</a:t>
            </a:r>
            <a:r>
              <a:rPr lang="tr-TR" sz="1500" dirty="0"/>
              <a:t> yayımlanarak yürürlüğe giren 06.12.2012 tarih ve 6362 sayılı yeni Sermaye Piyasası Kanunu’na dayanılarak düzenlenmiş ve hukuki alt yapısı sağlanmıştır. </a:t>
            </a:r>
          </a:p>
          <a:p>
            <a:pPr marL="257175" indent="-257175" algn="just">
              <a:buClr>
                <a:srgbClr val="C00000"/>
              </a:buClr>
              <a:buFont typeface="Arial" panose="020B0604020202020204" pitchFamily="34" charset="0"/>
              <a:buChar char="•"/>
            </a:pPr>
            <a:r>
              <a:rPr lang="tr-TR" sz="1500" dirty="0"/>
              <a:t>Fonların kurulmasına, faaliyetlerine, nitelikli yatırımcılara satışına ve faaliyetlerine ilişkin esaslar, 03.01.2014 tarih ve 28871 sayılı Resmi </a:t>
            </a:r>
            <a:r>
              <a:rPr lang="tr-TR" sz="1500" dirty="0" err="1"/>
              <a:t>Gazete’de</a:t>
            </a:r>
            <a:r>
              <a:rPr lang="tr-TR" sz="1500" dirty="0"/>
              <a:t> yayınlanan Gayrimenkul Yatırım Fonlarına İlişkin Esaslar Tebliği ile düzenlenmiştir. </a:t>
            </a:r>
          </a:p>
          <a:p>
            <a:pPr marL="257175" indent="-257175" algn="just">
              <a:buClr>
                <a:srgbClr val="C00000"/>
              </a:buClr>
              <a:buFont typeface="Arial" panose="020B0604020202020204" pitchFamily="34" charset="0"/>
              <a:buChar char="•"/>
            </a:pPr>
            <a:r>
              <a:rPr lang="tr-TR" sz="1500" dirty="0"/>
              <a:t>Gayrimenkul Yatırım Fonlarına İlişkin Esaslar Tebliği ile getirilen düzenlemeler özet olarak; </a:t>
            </a:r>
          </a:p>
          <a:p>
            <a:pPr marL="257175" indent="-257175" algn="just">
              <a:buClr>
                <a:srgbClr val="C00000"/>
              </a:buClr>
              <a:buFont typeface="Arial" panose="020B0604020202020204" pitchFamily="34" charset="0"/>
              <a:buChar char="•"/>
            </a:pPr>
            <a:r>
              <a:rPr lang="tr-TR" sz="1500" dirty="0"/>
              <a:t>Gayrimenkul yatırım fonları (GYF) portföy yönetim şirketleri ile gayrimenkul portföy yönetim şirketleri tarafından kurulabilecek olup, GYF katılma payları nitelikli yatırımcılara satılacaktır. </a:t>
            </a:r>
          </a:p>
          <a:p>
            <a:pPr marL="257175" indent="-257175" algn="just">
              <a:buClr>
                <a:srgbClr val="C00000"/>
              </a:buClr>
              <a:buFont typeface="Arial" panose="020B0604020202020204" pitchFamily="34" charset="0"/>
              <a:buChar char="•"/>
            </a:pPr>
            <a:endParaRPr lang="tr-TR" sz="1500" dirty="0"/>
          </a:p>
          <a:p>
            <a:pPr marL="257175" indent="-257175" algn="just">
              <a:buClr>
                <a:srgbClr val="C00000"/>
              </a:buClr>
              <a:buFont typeface="Arial" panose="020B0604020202020204" pitchFamily="34" charset="0"/>
              <a:buChar char="•"/>
            </a:pPr>
            <a:endParaRPr lang="tr-TR" sz="1500" dirty="0"/>
          </a:p>
          <a:p>
            <a:pPr marL="257175" indent="-257175" algn="just">
              <a:buClr>
                <a:srgbClr val="C00000"/>
              </a:buClr>
              <a:buFont typeface="Arial" panose="020B0604020202020204" pitchFamily="34" charset="0"/>
              <a:buChar char="•"/>
            </a:pPr>
            <a:endParaRPr lang="tr-TR" sz="1500" dirty="0"/>
          </a:p>
        </p:txBody>
      </p:sp>
    </p:spTree>
    <p:extLst>
      <p:ext uri="{BB962C8B-B14F-4D97-AF65-F5344CB8AC3E}">
        <p14:creationId xmlns:p14="http://schemas.microsoft.com/office/powerpoint/2010/main" val="447916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7" y="1897586"/>
            <a:ext cx="7557471" cy="438582"/>
          </a:xfrm>
          <a:prstGeom prst="rect">
            <a:avLst/>
          </a:prstGeom>
        </p:spPr>
        <p:txBody>
          <a:bodyPr wrap="square">
            <a:spAutoFit/>
          </a:bodyPr>
          <a:lstStyle/>
          <a:p>
            <a:pPr algn="ctr">
              <a:lnSpc>
                <a:spcPct val="150000"/>
              </a:lnSpc>
              <a:spcBef>
                <a:spcPts val="450"/>
              </a:spcBef>
              <a:spcAft>
                <a:spcPts val="450"/>
              </a:spcAft>
            </a:pPr>
            <a:r>
              <a:rPr lang="tr-TR" sz="1500" b="1" u="sng" dirty="0">
                <a:effectLst>
                  <a:outerShdw blurRad="38100" dist="38100" dir="2700000" algn="tl">
                    <a:srgbClr val="000000">
                      <a:alpha val="43137"/>
                    </a:srgbClr>
                  </a:outerShdw>
                </a:effectLst>
              </a:rPr>
              <a:t>KAYNAKLAR</a:t>
            </a:r>
          </a:p>
        </p:txBody>
      </p:sp>
      <p:sp>
        <p:nvSpPr>
          <p:cNvPr id="7" name="Dikdörtgen 6"/>
          <p:cNvSpPr/>
          <p:nvPr/>
        </p:nvSpPr>
        <p:spPr>
          <a:xfrm>
            <a:off x="927744" y="2498246"/>
            <a:ext cx="7557471" cy="1754326"/>
          </a:xfrm>
          <a:prstGeom prst="rect">
            <a:avLst/>
          </a:prstGeom>
        </p:spPr>
        <p:txBody>
          <a:bodyPr wrap="square">
            <a:spAutoFit/>
          </a:bodyPr>
          <a:lstStyle/>
          <a:p>
            <a:pPr marL="257175" indent="-257175">
              <a:buFont typeface="Arial" panose="020B0604020202020204" pitchFamily="34" charset="0"/>
              <a:buChar char="•"/>
            </a:pPr>
            <a:r>
              <a:rPr lang="tr-TR" sz="1350" dirty="0" err="1"/>
              <a:t>Tanrıvermiş</a:t>
            </a:r>
            <a:r>
              <a:rPr lang="tr-TR" sz="1350" dirty="0"/>
              <a:t>, H. 2017. Gayrimenkul Değerleme Esasları - Lisanslama Sınavları Çalışma </a:t>
            </a:r>
            <a:r>
              <a:rPr lang="tr-TR" sz="1350" dirty="0" err="1"/>
              <a:t>Notları,SPL</a:t>
            </a:r>
            <a:r>
              <a:rPr lang="tr-TR" sz="1350" dirty="0"/>
              <a:t> Sicil ve Eğitim Kuruluşu, Ankara. </a:t>
            </a:r>
          </a:p>
          <a:p>
            <a:pPr marL="257175" indent="-257175">
              <a:buFont typeface="Arial" panose="020B0604020202020204" pitchFamily="34" charset="0"/>
              <a:buChar char="•"/>
            </a:pPr>
            <a:endParaRPr lang="tr-TR" sz="1350" dirty="0"/>
          </a:p>
          <a:p>
            <a:pPr marL="257175" indent="-257175">
              <a:buFont typeface="Arial" panose="020B0604020202020204" pitchFamily="34" charset="0"/>
              <a:buChar char="•"/>
            </a:pPr>
            <a:r>
              <a:rPr lang="tr-TR" sz="1350" dirty="0" err="1"/>
              <a:t>Çaldağ</a:t>
            </a:r>
            <a:r>
              <a:rPr lang="tr-TR" sz="1350" dirty="0"/>
              <a:t>, M.T. 2016. Bankaların Türkiye’de İhraç Ettikleri Sabit Getirili Menkul Kıymet Getirilerinin Analizi:2011-2014, Yüksek Lisans Tezi, İşletme Anabilim Dalı, Ankara Üniversitesi, Ankara.</a:t>
            </a:r>
          </a:p>
          <a:p>
            <a:pPr marL="257175" indent="-257175">
              <a:buFont typeface="Arial" panose="020B0604020202020204" pitchFamily="34" charset="0"/>
              <a:buChar char="•"/>
            </a:pPr>
            <a:endParaRPr lang="tr-TR" sz="1350" dirty="0"/>
          </a:p>
          <a:p>
            <a:pPr marL="257175" indent="-257175">
              <a:buFont typeface="Arial" panose="020B0604020202020204" pitchFamily="34" charset="0"/>
              <a:buChar char="•"/>
            </a:pPr>
            <a:r>
              <a:rPr lang="tr-TR" sz="1350" dirty="0"/>
              <a:t>Korkmaz, T., Aydın, N. Ve Sayılgan, G. 2013. Portföy Yönetimi, Anadolu Üniversitesi, </a:t>
            </a:r>
            <a:r>
              <a:rPr lang="tr-TR" sz="1350" dirty="0" err="1"/>
              <a:t>Açıköğretim</a:t>
            </a:r>
            <a:r>
              <a:rPr lang="tr-TR" sz="1350" dirty="0"/>
              <a:t> Fakültesi, Yayın No: 1809, Eskişehir.</a:t>
            </a:r>
          </a:p>
        </p:txBody>
      </p:sp>
    </p:spTree>
    <p:extLst>
      <p:ext uri="{BB962C8B-B14F-4D97-AF65-F5344CB8AC3E}">
        <p14:creationId xmlns:p14="http://schemas.microsoft.com/office/powerpoint/2010/main" val="1517245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Taşınmaz Yatırımları</a:t>
            </a:r>
          </a:p>
        </p:txBody>
      </p:sp>
      <p:sp>
        <p:nvSpPr>
          <p:cNvPr id="4" name="Dikdörtgen 3"/>
          <p:cNvSpPr/>
          <p:nvPr/>
        </p:nvSpPr>
        <p:spPr>
          <a:xfrm>
            <a:off x="812618" y="2016244"/>
            <a:ext cx="7527710" cy="2169825"/>
          </a:xfrm>
          <a:prstGeom prst="rect">
            <a:avLst/>
          </a:prstGeom>
        </p:spPr>
        <p:txBody>
          <a:bodyPr wrap="square">
            <a:spAutoFit/>
          </a:bodyPr>
          <a:lstStyle/>
          <a:p>
            <a:pPr algn="ctr">
              <a:buClr>
                <a:srgbClr val="C00000"/>
              </a:buClr>
            </a:pPr>
            <a:r>
              <a:rPr lang="tr-TR" sz="1500" b="1" u="sng" dirty="0"/>
              <a:t>Yatırım Kavramı</a:t>
            </a:r>
          </a:p>
          <a:p>
            <a:pPr algn="just">
              <a:buClr>
                <a:srgbClr val="C00000"/>
              </a:buClr>
            </a:pPr>
            <a:endParaRPr lang="tr-TR" sz="1500" dirty="0"/>
          </a:p>
          <a:p>
            <a:pPr marL="257175" indent="-257175" algn="just">
              <a:buClr>
                <a:srgbClr val="C00000"/>
              </a:buClr>
              <a:buFont typeface="Arial" panose="020B0604020202020204" pitchFamily="34" charset="0"/>
              <a:buChar char="•"/>
            </a:pPr>
            <a:r>
              <a:rPr lang="tr-TR" sz="1500" b="1" dirty="0"/>
              <a:t>Yatırım</a:t>
            </a:r>
            <a:r>
              <a:rPr lang="tr-TR" sz="1500" dirty="0"/>
              <a:t>; gelecekte oluşabilecek daha fazla bir tüketim olasılığı için bugünkü tüketimden yapılan fedakarlık olarak tanımlanabilir.</a:t>
            </a:r>
          </a:p>
          <a:p>
            <a:pPr marL="257175" indent="-257175" algn="just">
              <a:buClr>
                <a:srgbClr val="C00000"/>
              </a:buClr>
              <a:buFont typeface="Arial" panose="020B0604020202020204" pitchFamily="34" charset="0"/>
              <a:buChar char="•"/>
            </a:pPr>
            <a:endParaRPr lang="tr-TR" sz="1500" dirty="0"/>
          </a:p>
          <a:p>
            <a:pPr marL="257175" indent="-257175" algn="just">
              <a:buClr>
                <a:srgbClr val="C00000"/>
              </a:buClr>
              <a:buFont typeface="Arial" panose="020B0604020202020204" pitchFamily="34" charset="0"/>
              <a:buChar char="•"/>
            </a:pPr>
            <a:r>
              <a:rPr lang="tr-TR" sz="1500" b="1" dirty="0"/>
              <a:t>Yatırım</a:t>
            </a:r>
            <a:r>
              <a:rPr lang="tr-TR" sz="1500" dirty="0"/>
              <a:t>; gelecekte maddi ya da manevi fayda sağlamak için önceden yapılan harcamadır.</a:t>
            </a:r>
          </a:p>
          <a:p>
            <a:pPr marL="257175" indent="-257175" algn="just">
              <a:buClr>
                <a:srgbClr val="C00000"/>
              </a:buClr>
              <a:buFont typeface="Arial" panose="020B0604020202020204" pitchFamily="34" charset="0"/>
              <a:buChar char="•"/>
            </a:pPr>
            <a:endParaRPr lang="tr-TR" sz="1500" dirty="0"/>
          </a:p>
          <a:p>
            <a:pPr marL="257175" indent="-257175" algn="just">
              <a:buClr>
                <a:srgbClr val="C00000"/>
              </a:buClr>
              <a:buFont typeface="Arial" panose="020B0604020202020204" pitchFamily="34" charset="0"/>
              <a:buChar char="•"/>
            </a:pPr>
            <a:r>
              <a:rPr lang="tr-TR" sz="1500" b="1" dirty="0"/>
              <a:t>Yatırım</a:t>
            </a:r>
            <a:r>
              <a:rPr lang="tr-TR" sz="1500" dirty="0"/>
              <a:t>; ekonominin üretim ve hizmet sektörlerinde mal varlığı yaratmak için para yatırma eylemidir.</a:t>
            </a:r>
          </a:p>
        </p:txBody>
      </p:sp>
      <p:pic>
        <p:nvPicPr>
          <p:cNvPr id="3" name="Resim 2"/>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322634" y="4393818"/>
            <a:ext cx="1954640" cy="980291"/>
          </a:xfrm>
          <a:prstGeom prst="rect">
            <a:avLst/>
          </a:prstGeom>
        </p:spPr>
      </p:pic>
    </p:spTree>
    <p:extLst>
      <p:ext uri="{BB962C8B-B14F-4D97-AF65-F5344CB8AC3E}">
        <p14:creationId xmlns:p14="http://schemas.microsoft.com/office/powerpoint/2010/main" val="3860956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Taşınmaz Yatırımları</a:t>
            </a:r>
          </a:p>
        </p:txBody>
      </p:sp>
      <p:sp>
        <p:nvSpPr>
          <p:cNvPr id="4" name="Dikdörtgen 3"/>
          <p:cNvSpPr/>
          <p:nvPr/>
        </p:nvSpPr>
        <p:spPr>
          <a:xfrm>
            <a:off x="782857" y="1703100"/>
            <a:ext cx="7557471" cy="2681503"/>
          </a:xfrm>
          <a:prstGeom prst="rect">
            <a:avLst/>
          </a:prstGeom>
        </p:spPr>
        <p:txBody>
          <a:bodyPr wrap="square">
            <a:spAutoFit/>
          </a:bodyPr>
          <a:lstStyle/>
          <a:p>
            <a:pPr algn="just">
              <a:spcBef>
                <a:spcPts val="450"/>
              </a:spcBef>
              <a:spcAft>
                <a:spcPts val="450"/>
              </a:spcAft>
            </a:pPr>
            <a:r>
              <a:rPr lang="tr-TR" sz="1500" b="1" dirty="0"/>
              <a:t>Gayrimenkul Yatırımları</a:t>
            </a:r>
          </a:p>
          <a:p>
            <a:pPr algn="just">
              <a:spcBef>
                <a:spcPts val="450"/>
              </a:spcBef>
              <a:spcAft>
                <a:spcPts val="450"/>
              </a:spcAft>
            </a:pPr>
            <a:endParaRPr lang="tr-TR" sz="825" spc="-38" dirty="0">
              <a:solidFill>
                <a:srgbClr val="000000"/>
              </a:solidFill>
              <a:latin typeface="Trebuchet MS" panose="020B0603020202020204" pitchFamily="34" charset="0"/>
              <a:ea typeface="Trebuchet MS" panose="020B0603020202020204" pitchFamily="34" charset="0"/>
              <a:cs typeface="Trebuchet MS" panose="020B0603020202020204" pitchFamily="34" charset="0"/>
            </a:endParaRPr>
          </a:p>
          <a:p>
            <a:pPr marL="257175" indent="-257175" algn="just">
              <a:spcBef>
                <a:spcPts val="450"/>
              </a:spcBef>
              <a:spcAft>
                <a:spcPts val="450"/>
              </a:spcAft>
              <a:buFont typeface="Wingdings" panose="05000000000000000000" pitchFamily="2" charset="2"/>
              <a:buChar char="Ø"/>
            </a:pPr>
            <a:r>
              <a:rPr lang="tr-TR" sz="1500" spc="-38" dirty="0">
                <a:solidFill>
                  <a:srgbClr val="000000"/>
                </a:solidFill>
                <a:latin typeface="+mj-lt"/>
                <a:ea typeface="Trebuchet MS" panose="020B0603020202020204" pitchFamily="34" charset="0"/>
                <a:cs typeface="Trebuchet MS" panose="020B0603020202020204" pitchFamily="34" charset="0"/>
              </a:rPr>
              <a:t>Gayrimenkul yatırımı, gayrimenkul ve üzerindeki haklardan doğan getiriler için bir yatırım faaliyeti olarak tanımlanabilir. İyi bir gayrimenkul yatırımı, gayrimenkul üzerindeki hakların doğru kullanılmasını, iyi idare edilmesini ve sonuç olarak ticari anlamda en yüksek kazancın elde edilmesini gerektirir.</a:t>
            </a:r>
          </a:p>
          <a:p>
            <a:pPr marL="257175" indent="-257175" algn="just">
              <a:spcBef>
                <a:spcPts val="450"/>
              </a:spcBef>
              <a:spcAft>
                <a:spcPts val="450"/>
              </a:spcAft>
              <a:buFont typeface="Wingdings" panose="05000000000000000000" pitchFamily="2" charset="2"/>
              <a:buChar char="Ø"/>
            </a:pPr>
            <a:r>
              <a:rPr lang="tr-TR" sz="1500" spc="-38" dirty="0">
                <a:solidFill>
                  <a:srgbClr val="000000"/>
                </a:solidFill>
                <a:latin typeface="+mj-lt"/>
                <a:ea typeface="Trebuchet MS" panose="020B0603020202020204" pitchFamily="34" charset="0"/>
                <a:cs typeface="Trebuchet MS" panose="020B0603020202020204" pitchFamily="34" charset="0"/>
              </a:rPr>
              <a:t> Gayrimenkulün var olabilmesi için ekonomik teoriye göre arazi, işgücü, sermaye ve girişimcilik (yatırım kararı) olarak dört temel etmen bir araya gelmelidir. Gayrimenkul yatırımları boş bir arsaya yeni bir bina yapma olabileceği gibi, mevcut bir yapının kiralanması, işletilmesi, yönetilmesi, iyileştirilmesi, sermaye ortaklığı gibi farklı yatırım örneklerini de içinde barındırmaktadır.</a:t>
            </a:r>
            <a:endParaRPr lang="tr-TR" sz="1350" dirty="0"/>
          </a:p>
        </p:txBody>
      </p:sp>
    </p:spTree>
    <p:extLst>
      <p:ext uri="{BB962C8B-B14F-4D97-AF65-F5344CB8AC3E}">
        <p14:creationId xmlns:p14="http://schemas.microsoft.com/office/powerpoint/2010/main" val="2217717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Taşınmaz Yatırımları</a:t>
            </a:r>
          </a:p>
        </p:txBody>
      </p:sp>
      <p:sp>
        <p:nvSpPr>
          <p:cNvPr id="4" name="Dikdörtgen 3"/>
          <p:cNvSpPr/>
          <p:nvPr/>
        </p:nvSpPr>
        <p:spPr>
          <a:xfrm>
            <a:off x="473293" y="1703100"/>
            <a:ext cx="8012450" cy="3974806"/>
          </a:xfrm>
          <a:prstGeom prst="rect">
            <a:avLst/>
          </a:prstGeom>
        </p:spPr>
        <p:txBody>
          <a:bodyPr wrap="square">
            <a:spAutoFit/>
          </a:bodyPr>
          <a:lstStyle/>
          <a:p>
            <a:pPr algn="ctr">
              <a:lnSpc>
                <a:spcPct val="150000"/>
              </a:lnSpc>
              <a:spcBef>
                <a:spcPts val="450"/>
              </a:spcBef>
              <a:spcAft>
                <a:spcPts val="450"/>
              </a:spcAft>
            </a:pPr>
            <a:endParaRPr lang="tr-TR" sz="1500" b="1" dirty="0"/>
          </a:p>
          <a:p>
            <a:pPr algn="ctr">
              <a:lnSpc>
                <a:spcPct val="150000"/>
              </a:lnSpc>
              <a:spcBef>
                <a:spcPts val="450"/>
              </a:spcBef>
              <a:spcAft>
                <a:spcPts val="450"/>
              </a:spcAft>
            </a:pPr>
            <a:endParaRPr lang="tr-TR" sz="1500" b="1" dirty="0"/>
          </a:p>
          <a:p>
            <a:pPr algn="ctr">
              <a:lnSpc>
                <a:spcPct val="150000"/>
              </a:lnSpc>
              <a:spcBef>
                <a:spcPts val="450"/>
              </a:spcBef>
              <a:spcAft>
                <a:spcPts val="450"/>
              </a:spcAft>
            </a:pPr>
            <a:endParaRPr lang="tr-TR" sz="1500" b="1" dirty="0"/>
          </a:p>
          <a:p>
            <a:pPr algn="ctr">
              <a:lnSpc>
                <a:spcPct val="150000"/>
              </a:lnSpc>
              <a:spcBef>
                <a:spcPts val="450"/>
              </a:spcBef>
              <a:spcAft>
                <a:spcPts val="450"/>
              </a:spcAft>
            </a:pPr>
            <a:endParaRPr lang="tr-TR" sz="1500" b="1" dirty="0"/>
          </a:p>
          <a:p>
            <a:pPr algn="ctr">
              <a:lnSpc>
                <a:spcPct val="150000"/>
              </a:lnSpc>
              <a:spcBef>
                <a:spcPts val="450"/>
              </a:spcBef>
              <a:spcAft>
                <a:spcPts val="450"/>
              </a:spcAft>
            </a:pPr>
            <a:endParaRPr lang="tr-TR" sz="1500" b="1" dirty="0"/>
          </a:p>
          <a:p>
            <a:pPr algn="ctr">
              <a:lnSpc>
                <a:spcPct val="150000"/>
              </a:lnSpc>
              <a:spcBef>
                <a:spcPts val="450"/>
              </a:spcBef>
              <a:spcAft>
                <a:spcPts val="450"/>
              </a:spcAft>
            </a:pPr>
            <a:endParaRPr lang="tr-TR" sz="1500" b="1" dirty="0"/>
          </a:p>
          <a:p>
            <a:pPr algn="ctr">
              <a:lnSpc>
                <a:spcPct val="150000"/>
              </a:lnSpc>
              <a:spcBef>
                <a:spcPts val="450"/>
              </a:spcBef>
              <a:spcAft>
                <a:spcPts val="450"/>
              </a:spcAft>
            </a:pPr>
            <a:endParaRPr lang="tr-TR" sz="1500" b="1" dirty="0"/>
          </a:p>
          <a:p>
            <a:pPr algn="ctr">
              <a:lnSpc>
                <a:spcPct val="150000"/>
              </a:lnSpc>
              <a:spcBef>
                <a:spcPts val="450"/>
              </a:spcBef>
              <a:spcAft>
                <a:spcPts val="450"/>
              </a:spcAft>
            </a:pPr>
            <a:r>
              <a:rPr lang="tr-TR" sz="1050" b="1" dirty="0"/>
              <a:t>Gayrimenkul Yaşam Döngüsü</a:t>
            </a:r>
          </a:p>
          <a:p>
            <a:pPr algn="ctr">
              <a:lnSpc>
                <a:spcPct val="150000"/>
              </a:lnSpc>
              <a:spcBef>
                <a:spcPts val="450"/>
              </a:spcBef>
              <a:spcAft>
                <a:spcPts val="450"/>
              </a:spcAft>
            </a:pPr>
            <a:endParaRPr lang="tr-TR" sz="825" spc="-38" dirty="0">
              <a:solidFill>
                <a:srgbClr val="000000"/>
              </a:solidFill>
              <a:latin typeface="Trebuchet MS" panose="020B0603020202020204" pitchFamily="34" charset="0"/>
              <a:ea typeface="Trebuchet MS" panose="020B0603020202020204" pitchFamily="34" charset="0"/>
              <a:cs typeface="Trebuchet MS" panose="020B0603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720" y="1703101"/>
            <a:ext cx="4646295" cy="32233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8163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Taşınmaz Yatırımları</a:t>
            </a:r>
          </a:p>
        </p:txBody>
      </p:sp>
      <p:sp>
        <p:nvSpPr>
          <p:cNvPr id="3" name="Dikdörtgen 2"/>
          <p:cNvSpPr/>
          <p:nvPr/>
        </p:nvSpPr>
        <p:spPr>
          <a:xfrm>
            <a:off x="863500" y="2073819"/>
            <a:ext cx="2817951" cy="323165"/>
          </a:xfrm>
          <a:prstGeom prst="rect">
            <a:avLst/>
          </a:prstGeom>
        </p:spPr>
        <p:txBody>
          <a:bodyPr wrap="none">
            <a:spAutoFit/>
          </a:bodyPr>
          <a:lstStyle/>
          <a:p>
            <a:r>
              <a:rPr lang="tr-TR" sz="1500" dirty="0"/>
              <a:t>İlke olarak gayrimenkul yatırımları</a:t>
            </a:r>
          </a:p>
        </p:txBody>
      </p:sp>
      <p:sp>
        <p:nvSpPr>
          <p:cNvPr id="5" name="Dikdörtgen 4"/>
          <p:cNvSpPr/>
          <p:nvPr/>
        </p:nvSpPr>
        <p:spPr>
          <a:xfrm>
            <a:off x="4654153" y="2078412"/>
            <a:ext cx="3686175" cy="323165"/>
          </a:xfrm>
          <a:prstGeom prst="rect">
            <a:avLst/>
          </a:prstGeom>
        </p:spPr>
        <p:txBody>
          <a:bodyPr wrap="square">
            <a:spAutoFit/>
          </a:bodyPr>
          <a:lstStyle/>
          <a:p>
            <a:pPr algn="ctr"/>
            <a:r>
              <a:rPr lang="tr-TR" sz="1500" dirty="0"/>
              <a:t>Ekonomik olarak gayrimenkul yatırımları</a:t>
            </a:r>
          </a:p>
        </p:txBody>
      </p:sp>
      <p:sp>
        <p:nvSpPr>
          <p:cNvPr id="6" name="Dikdörtgen 5"/>
          <p:cNvSpPr/>
          <p:nvPr/>
        </p:nvSpPr>
        <p:spPr>
          <a:xfrm>
            <a:off x="883737" y="2868142"/>
            <a:ext cx="1021498" cy="553998"/>
          </a:xfrm>
          <a:prstGeom prst="rect">
            <a:avLst/>
          </a:prstGeom>
        </p:spPr>
        <p:txBody>
          <a:bodyPr wrap="none">
            <a:spAutoFit/>
          </a:bodyPr>
          <a:lstStyle/>
          <a:p>
            <a:pPr algn="ctr"/>
            <a:r>
              <a:rPr lang="tr-TR" sz="1500" dirty="0"/>
              <a:t>Altyapı</a:t>
            </a:r>
          </a:p>
          <a:p>
            <a:pPr algn="ctr"/>
            <a:r>
              <a:rPr lang="tr-TR" sz="1500" dirty="0"/>
              <a:t>Yatırımları </a:t>
            </a:r>
          </a:p>
        </p:txBody>
      </p:sp>
      <p:sp>
        <p:nvSpPr>
          <p:cNvPr id="7" name="Dikdörtgen 6"/>
          <p:cNvSpPr/>
          <p:nvPr/>
        </p:nvSpPr>
        <p:spPr>
          <a:xfrm>
            <a:off x="2878350" y="2868142"/>
            <a:ext cx="978218" cy="553998"/>
          </a:xfrm>
          <a:prstGeom prst="rect">
            <a:avLst/>
          </a:prstGeom>
        </p:spPr>
        <p:txBody>
          <a:bodyPr wrap="none">
            <a:spAutoFit/>
          </a:bodyPr>
          <a:lstStyle/>
          <a:p>
            <a:pPr algn="ctr"/>
            <a:r>
              <a:rPr lang="tr-TR" sz="1500" dirty="0"/>
              <a:t>Üstyapı</a:t>
            </a:r>
          </a:p>
          <a:p>
            <a:pPr algn="ctr"/>
            <a:r>
              <a:rPr lang="tr-TR" sz="1500" dirty="0"/>
              <a:t>Yatırımları</a:t>
            </a:r>
          </a:p>
        </p:txBody>
      </p:sp>
      <p:sp>
        <p:nvSpPr>
          <p:cNvPr id="8" name="Dikdörtgen 7"/>
          <p:cNvSpPr/>
          <p:nvPr/>
        </p:nvSpPr>
        <p:spPr>
          <a:xfrm>
            <a:off x="5019405" y="2868142"/>
            <a:ext cx="1029769" cy="1015663"/>
          </a:xfrm>
          <a:prstGeom prst="rect">
            <a:avLst/>
          </a:prstGeom>
        </p:spPr>
        <p:txBody>
          <a:bodyPr wrap="none">
            <a:spAutoFit/>
          </a:bodyPr>
          <a:lstStyle/>
          <a:p>
            <a:pPr algn="ctr"/>
            <a:r>
              <a:rPr lang="tr-TR" sz="1500" dirty="0"/>
              <a:t>Bağımlı</a:t>
            </a:r>
          </a:p>
          <a:p>
            <a:pPr algn="ctr"/>
            <a:r>
              <a:rPr lang="tr-TR" sz="1500" dirty="0"/>
              <a:t>Yatırımlar</a:t>
            </a:r>
          </a:p>
          <a:p>
            <a:pPr algn="ctr"/>
            <a:endParaRPr lang="tr-TR" sz="1500" dirty="0"/>
          </a:p>
          <a:p>
            <a:pPr algn="ctr"/>
            <a:r>
              <a:rPr lang="tr-TR" sz="1500" dirty="0"/>
              <a:t>(Uyarılmış)</a:t>
            </a:r>
          </a:p>
        </p:txBody>
      </p:sp>
      <p:sp>
        <p:nvSpPr>
          <p:cNvPr id="10" name="Dikdörtgen 9"/>
          <p:cNvSpPr/>
          <p:nvPr/>
        </p:nvSpPr>
        <p:spPr>
          <a:xfrm>
            <a:off x="7115049" y="2868142"/>
            <a:ext cx="945836" cy="1015663"/>
          </a:xfrm>
          <a:prstGeom prst="rect">
            <a:avLst/>
          </a:prstGeom>
        </p:spPr>
        <p:txBody>
          <a:bodyPr wrap="none">
            <a:spAutoFit/>
          </a:bodyPr>
          <a:lstStyle/>
          <a:p>
            <a:pPr algn="ctr"/>
            <a:r>
              <a:rPr lang="tr-TR" sz="1500" dirty="0"/>
              <a:t>Bağımsız</a:t>
            </a:r>
          </a:p>
          <a:p>
            <a:pPr algn="ctr"/>
            <a:r>
              <a:rPr lang="tr-TR" sz="1500" dirty="0"/>
              <a:t>Yatırımlar</a:t>
            </a:r>
          </a:p>
          <a:p>
            <a:pPr algn="ctr"/>
            <a:endParaRPr lang="tr-TR" sz="1500" dirty="0"/>
          </a:p>
          <a:p>
            <a:pPr algn="ctr"/>
            <a:r>
              <a:rPr lang="tr-TR" sz="1500" dirty="0"/>
              <a:t>(Otonom)</a:t>
            </a:r>
          </a:p>
        </p:txBody>
      </p:sp>
      <p:cxnSp>
        <p:nvCxnSpPr>
          <p:cNvPr id="15" name="Düz Ok Bağlayıcısı 14"/>
          <p:cNvCxnSpPr>
            <a:stCxn id="3" idx="2"/>
            <a:endCxn id="7" idx="0"/>
          </p:cNvCxnSpPr>
          <p:nvPr/>
        </p:nvCxnSpPr>
        <p:spPr>
          <a:xfrm>
            <a:off x="2272476" y="2396984"/>
            <a:ext cx="1094983" cy="471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Düz Ok Bağlayıcısı 21"/>
          <p:cNvCxnSpPr>
            <a:stCxn id="5" idx="2"/>
            <a:endCxn id="10" idx="0"/>
          </p:cNvCxnSpPr>
          <p:nvPr/>
        </p:nvCxnSpPr>
        <p:spPr>
          <a:xfrm>
            <a:off x="6497241" y="2401577"/>
            <a:ext cx="1090726" cy="466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Düz Ok Bağlayıcısı 24"/>
          <p:cNvCxnSpPr>
            <a:stCxn id="5" idx="2"/>
            <a:endCxn id="8" idx="0"/>
          </p:cNvCxnSpPr>
          <p:nvPr/>
        </p:nvCxnSpPr>
        <p:spPr>
          <a:xfrm flipH="1">
            <a:off x="5534290" y="2401577"/>
            <a:ext cx="962951" cy="466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H="1">
            <a:off x="1405889" y="2378495"/>
            <a:ext cx="962951" cy="489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9" name="Resim 28"/>
          <p:cNvPicPr>
            <a:picLocks noChangeAspect="1"/>
          </p:cNvPicPr>
          <p:nvPr/>
        </p:nvPicPr>
        <p:blipFill>
          <a:blip r:embed="rId2"/>
          <a:stretch>
            <a:fillRect/>
          </a:stretch>
        </p:blipFill>
        <p:spPr>
          <a:xfrm>
            <a:off x="897619" y="3421160"/>
            <a:ext cx="948406" cy="607952"/>
          </a:xfrm>
          <a:prstGeom prst="rect">
            <a:avLst/>
          </a:prstGeom>
        </p:spPr>
      </p:pic>
      <p:pic>
        <p:nvPicPr>
          <p:cNvPr id="30" name="Resim 29"/>
          <p:cNvPicPr>
            <a:picLocks noChangeAspect="1"/>
          </p:cNvPicPr>
          <p:nvPr/>
        </p:nvPicPr>
        <p:blipFill>
          <a:blip r:embed="rId3"/>
          <a:stretch>
            <a:fillRect/>
          </a:stretch>
        </p:blipFill>
        <p:spPr>
          <a:xfrm>
            <a:off x="901642" y="4163190"/>
            <a:ext cx="944383" cy="472192"/>
          </a:xfrm>
          <a:prstGeom prst="rect">
            <a:avLst/>
          </a:prstGeom>
        </p:spPr>
      </p:pic>
      <p:pic>
        <p:nvPicPr>
          <p:cNvPr id="6146" name="Picture 2" descr="altyapÄ± yatÄ±rÄ±mlarÄ±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619" y="4773400"/>
            <a:ext cx="948406" cy="685044"/>
          </a:xfrm>
          <a:prstGeom prst="rect">
            <a:avLst/>
          </a:prstGeom>
          <a:noFill/>
          <a:extLst>
            <a:ext uri="{909E8E84-426E-40DD-AFC4-6F175D3DCCD1}">
              <a14:hiddenFill xmlns:a14="http://schemas.microsoft.com/office/drawing/2010/main">
                <a:solidFill>
                  <a:srgbClr val="FFFFFF"/>
                </a:solidFill>
              </a14:hiddenFill>
            </a:ext>
          </a:extLst>
        </p:spPr>
      </p:pic>
      <p:pic>
        <p:nvPicPr>
          <p:cNvPr id="31" name="Resim 30"/>
          <p:cNvPicPr>
            <a:picLocks noChangeAspect="1"/>
          </p:cNvPicPr>
          <p:nvPr/>
        </p:nvPicPr>
        <p:blipFill>
          <a:blip r:embed="rId5"/>
          <a:stretch>
            <a:fillRect/>
          </a:stretch>
        </p:blipFill>
        <p:spPr>
          <a:xfrm>
            <a:off x="2879764" y="3399451"/>
            <a:ext cx="975388" cy="573606"/>
          </a:xfrm>
          <a:prstGeom prst="rect">
            <a:avLst/>
          </a:prstGeom>
        </p:spPr>
      </p:pic>
      <p:pic>
        <p:nvPicPr>
          <p:cNvPr id="6152" name="Picture 8" descr="Ä°lgili res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2442" y="4109214"/>
            <a:ext cx="992232" cy="553653"/>
          </a:xfrm>
          <a:prstGeom prst="rect">
            <a:avLst/>
          </a:prstGeom>
          <a:noFill/>
          <a:extLst>
            <a:ext uri="{909E8E84-426E-40DD-AFC4-6F175D3DCCD1}">
              <a14:hiddenFill xmlns:a14="http://schemas.microsoft.com/office/drawing/2010/main">
                <a:solidFill>
                  <a:srgbClr val="FFFFFF"/>
                </a:solidFill>
              </a14:hiddenFill>
            </a:ext>
          </a:extLst>
        </p:spPr>
      </p:pic>
      <p:pic>
        <p:nvPicPr>
          <p:cNvPr id="32" name="Resim 31"/>
          <p:cNvPicPr>
            <a:picLocks noChangeAspect="1"/>
          </p:cNvPicPr>
          <p:nvPr/>
        </p:nvPicPr>
        <p:blipFill>
          <a:blip r:embed="rId7"/>
          <a:stretch>
            <a:fillRect/>
          </a:stretch>
        </p:blipFill>
        <p:spPr>
          <a:xfrm>
            <a:off x="2879764" y="4777765"/>
            <a:ext cx="992232" cy="656153"/>
          </a:xfrm>
          <a:prstGeom prst="rect">
            <a:avLst/>
          </a:prstGeom>
        </p:spPr>
      </p:pic>
    </p:spTree>
    <p:extLst>
      <p:ext uri="{BB962C8B-B14F-4D97-AF65-F5344CB8AC3E}">
        <p14:creationId xmlns:p14="http://schemas.microsoft.com/office/powerpoint/2010/main" val="1258746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 15"/>
          <p:cNvGrpSpPr/>
          <p:nvPr/>
        </p:nvGrpSpPr>
        <p:grpSpPr>
          <a:xfrm>
            <a:off x="-265088" y="5157862"/>
            <a:ext cx="3571354" cy="1181409"/>
            <a:chOff x="-353451" y="5737827"/>
            <a:chExt cx="4761805" cy="1575212"/>
          </a:xfrm>
        </p:grpSpPr>
        <p:pic>
          <p:nvPicPr>
            <p:cNvPr id="18" name="Picture 6" descr="RIC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51" y="5737827"/>
              <a:ext cx="1969014" cy="15752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aqeem.gov.sa/en/implinks/PublishingImages/logo_03.png">
              <a:hlinkClick r:id="rId3"/>
            </p:cNvPr>
            <p:cNvPicPr>
              <a:picLocks noChangeAspect="1" noChangeArrowheads="1"/>
            </p:cNvPicPr>
            <p:nvPr/>
          </p:nvPicPr>
          <p:blipFill>
            <a:blip r:embed="rId4"/>
            <a:srcRect/>
            <a:stretch>
              <a:fillRect/>
            </a:stretch>
          </p:blipFill>
          <p:spPr bwMode="auto">
            <a:xfrm>
              <a:off x="1577874" y="6010321"/>
              <a:ext cx="1744269" cy="1030224"/>
            </a:xfrm>
            <a:prstGeom prst="rect">
              <a:avLst/>
            </a:prstGeom>
            <a:noFill/>
          </p:spPr>
        </p:pic>
        <p:pic>
          <p:nvPicPr>
            <p:cNvPr id="21" name="Picture 2" descr="FİABCİ LOGO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b="10655"/>
            <a:stretch/>
          </p:blipFill>
          <p:spPr bwMode="auto">
            <a:xfrm>
              <a:off x="3226103" y="6207104"/>
              <a:ext cx="1182251" cy="65414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sv-SE" b="1" dirty="0"/>
              <a:t>Proje / Yatırım Finansmanı ve Yönetimi </a:t>
            </a:r>
          </a:p>
        </p:txBody>
      </p:sp>
      <p:sp>
        <p:nvSpPr>
          <p:cNvPr id="4" name="Dikdörtgen 3"/>
          <p:cNvSpPr/>
          <p:nvPr/>
        </p:nvSpPr>
        <p:spPr>
          <a:xfrm>
            <a:off x="782857" y="1703100"/>
            <a:ext cx="7557471" cy="3503523"/>
          </a:xfrm>
          <a:prstGeom prst="rect">
            <a:avLst/>
          </a:prstGeom>
        </p:spPr>
        <p:txBody>
          <a:bodyPr wrap="square" numCol="1">
            <a:spAutoFit/>
          </a:bodyPr>
          <a:lstStyle/>
          <a:p>
            <a:pPr marL="214313" indent="-214313" algn="just">
              <a:spcBef>
                <a:spcPts val="450"/>
              </a:spcBef>
              <a:spcAft>
                <a:spcPts val="450"/>
              </a:spcAft>
              <a:buClr>
                <a:srgbClr val="C00000"/>
              </a:buClr>
              <a:buFont typeface="Arial" panose="020B0604020202020204" pitchFamily="34" charset="0"/>
              <a:buChar char="•"/>
            </a:pPr>
            <a:endParaRPr lang="tr-TR" sz="1500" dirty="0"/>
          </a:p>
          <a:p>
            <a:pPr marL="214313" indent="-214313" algn="just">
              <a:spcBef>
                <a:spcPts val="450"/>
              </a:spcBef>
              <a:spcAft>
                <a:spcPts val="450"/>
              </a:spcAft>
              <a:buClr>
                <a:srgbClr val="C00000"/>
              </a:buClr>
              <a:buFont typeface="Arial" panose="020B0604020202020204" pitchFamily="34" charset="0"/>
              <a:buChar char="•"/>
            </a:pPr>
            <a:r>
              <a:rPr lang="tr-TR" sz="1500" dirty="0"/>
              <a:t>Proje finansmanı; yatırım projelerinde kullanılacak dış finansmanın geri ödemesinde, sponsor şirketin varlıkları yerine inceleme konusu olan projenin yaratacağı nakit akımının dikkate alınması işine odaklanır. </a:t>
            </a:r>
          </a:p>
          <a:p>
            <a:pPr marL="214313" indent="-214313" algn="just">
              <a:spcBef>
                <a:spcPts val="450"/>
              </a:spcBef>
              <a:spcAft>
                <a:spcPts val="450"/>
              </a:spcAft>
              <a:buClr>
                <a:srgbClr val="C00000"/>
              </a:buClr>
              <a:buFont typeface="Arial" panose="020B0604020202020204" pitchFamily="34" charset="0"/>
              <a:buChar char="•"/>
            </a:pPr>
            <a:r>
              <a:rPr lang="tr-TR" sz="1500" dirty="0"/>
              <a:t> Proje finansmanı, proje odaklı olup, şirketin değil, projenin kredi ihtiyacına yönelik finans modelidir. Şirketler; yatırım projelerini yaşama geçirebilmek için - kendi bilanço yapılarını bozmadan- uygun risk yönetimi yaklaşımları ile risklerini en aza indirerek ve çeşitli finansman kaynaklarını kullanarak proje finansmanı sürecine dahil olurlar.</a:t>
            </a:r>
          </a:p>
          <a:p>
            <a:pPr marL="214313" indent="-214313" algn="just">
              <a:spcBef>
                <a:spcPts val="450"/>
              </a:spcBef>
              <a:spcAft>
                <a:spcPts val="450"/>
              </a:spcAft>
              <a:buClr>
                <a:srgbClr val="C00000"/>
              </a:buClr>
              <a:buFont typeface="Arial" panose="020B0604020202020204" pitchFamily="34" charset="0"/>
              <a:buChar char="•"/>
            </a:pPr>
            <a:r>
              <a:rPr lang="tr-TR" sz="1500" dirty="0"/>
              <a:t> Gayrimenkul geliştirme projelerinin finansmanı – ticari kredilerin yönetimi ve proje analizleri </a:t>
            </a:r>
          </a:p>
          <a:p>
            <a:pPr marL="214313" indent="-214313" algn="just">
              <a:spcBef>
                <a:spcPts val="450"/>
              </a:spcBef>
              <a:spcAft>
                <a:spcPts val="450"/>
              </a:spcAft>
              <a:buClr>
                <a:srgbClr val="C00000"/>
              </a:buClr>
              <a:buFont typeface="Arial" panose="020B0604020202020204" pitchFamily="34" charset="0"/>
              <a:buChar char="•"/>
            </a:pPr>
            <a:endParaRPr lang="tr-TR" sz="1500" dirty="0"/>
          </a:p>
          <a:p>
            <a:pPr marL="214313" indent="-214313" algn="just">
              <a:spcBef>
                <a:spcPts val="450"/>
              </a:spcBef>
              <a:spcAft>
                <a:spcPts val="450"/>
              </a:spcAft>
              <a:buClr>
                <a:srgbClr val="C00000"/>
              </a:buClr>
              <a:buFont typeface="Arial" panose="020B0604020202020204" pitchFamily="34" charset="0"/>
              <a:buChar char="•"/>
            </a:pPr>
            <a:endParaRPr lang="tr-TR" sz="1500" dirty="0"/>
          </a:p>
        </p:txBody>
      </p:sp>
    </p:spTree>
    <p:extLst>
      <p:ext uri="{BB962C8B-B14F-4D97-AF65-F5344CB8AC3E}">
        <p14:creationId xmlns:p14="http://schemas.microsoft.com/office/powerpoint/2010/main" val="2855066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 15"/>
          <p:cNvGrpSpPr/>
          <p:nvPr/>
        </p:nvGrpSpPr>
        <p:grpSpPr>
          <a:xfrm>
            <a:off x="-265088" y="5157862"/>
            <a:ext cx="3571354" cy="1181409"/>
            <a:chOff x="-353451" y="5737827"/>
            <a:chExt cx="4761805" cy="1575212"/>
          </a:xfrm>
        </p:grpSpPr>
        <p:pic>
          <p:nvPicPr>
            <p:cNvPr id="18" name="Picture 6" descr="RIC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51" y="5737827"/>
              <a:ext cx="1969014" cy="15752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aqeem.gov.sa/en/implinks/PublishingImages/logo_03.png">
              <a:hlinkClick r:id="rId3"/>
            </p:cNvPr>
            <p:cNvPicPr>
              <a:picLocks noChangeAspect="1" noChangeArrowheads="1"/>
            </p:cNvPicPr>
            <p:nvPr/>
          </p:nvPicPr>
          <p:blipFill>
            <a:blip r:embed="rId4"/>
            <a:srcRect/>
            <a:stretch>
              <a:fillRect/>
            </a:stretch>
          </p:blipFill>
          <p:spPr bwMode="auto">
            <a:xfrm>
              <a:off x="1577874" y="6010321"/>
              <a:ext cx="1744269" cy="1030224"/>
            </a:xfrm>
            <a:prstGeom prst="rect">
              <a:avLst/>
            </a:prstGeom>
            <a:noFill/>
          </p:spPr>
        </p:pic>
        <p:pic>
          <p:nvPicPr>
            <p:cNvPr id="21" name="Picture 2" descr="FİABCİ LOGO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b="10655"/>
            <a:stretch/>
          </p:blipFill>
          <p:spPr bwMode="auto">
            <a:xfrm>
              <a:off x="3226103" y="6207104"/>
              <a:ext cx="1182251" cy="65414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sv-SE" b="1" dirty="0"/>
              <a:t>Proje / Yatırım Finansmanı ve Yönetimi </a:t>
            </a:r>
          </a:p>
        </p:txBody>
      </p:sp>
      <p:sp>
        <p:nvSpPr>
          <p:cNvPr id="4" name="Dikdörtgen 3"/>
          <p:cNvSpPr/>
          <p:nvPr/>
        </p:nvSpPr>
        <p:spPr>
          <a:xfrm>
            <a:off x="782857" y="1396602"/>
            <a:ext cx="7557471" cy="4452501"/>
          </a:xfrm>
          <a:prstGeom prst="rect">
            <a:avLst/>
          </a:prstGeom>
        </p:spPr>
        <p:txBody>
          <a:bodyPr wrap="square" numCol="1">
            <a:spAutoFit/>
          </a:bodyPr>
          <a:lstStyle/>
          <a:p>
            <a:pPr marL="257175" indent="-257175" algn="just">
              <a:lnSpc>
                <a:spcPct val="150000"/>
              </a:lnSpc>
              <a:spcBef>
                <a:spcPts val="450"/>
              </a:spcBef>
              <a:spcAft>
                <a:spcPts val="450"/>
              </a:spcAft>
              <a:buClr>
                <a:srgbClr val="C00000"/>
              </a:buClr>
              <a:buFont typeface="Arial" panose="020B0604020202020204" pitchFamily="34" charset="0"/>
              <a:buChar char="•"/>
            </a:pPr>
            <a:endParaRPr lang="tr-TR" sz="1500" dirty="0"/>
          </a:p>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dirty="0"/>
              <a:t>Konum: İstanbul/Yeniköy</a:t>
            </a:r>
          </a:p>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dirty="0"/>
              <a:t>İlk fazı 70- 90 milyon yolcu kapasiteli proje 42 ayda tamamlanacak </a:t>
            </a:r>
          </a:p>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dirty="0"/>
              <a:t> Projede 1.471.096 m² terminal alanı, 165 adet sabit yolcu köprüsü, 6 pist ve yıllık 150 milyon yolcu kapasiteli 4 ayrı terminal binası inşa edilmekte. </a:t>
            </a:r>
          </a:p>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dirty="0"/>
              <a:t> Projenin toplam yatırım tutarı: 29,04 milyar $ ve % 95’i kredi ile 22 yerli ve yabancı banka tarafından finanse edilmekte – bağlı kredi uygulaması</a:t>
            </a:r>
          </a:p>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dirty="0"/>
              <a:t> YİD Süresi: 25 yıl (Yapım + İşletme)</a:t>
            </a:r>
          </a:p>
          <a:p>
            <a:pPr marL="257175" indent="-257175" algn="just">
              <a:lnSpc>
                <a:spcPct val="150000"/>
              </a:lnSpc>
              <a:spcBef>
                <a:spcPts val="450"/>
              </a:spcBef>
              <a:spcAft>
                <a:spcPts val="450"/>
              </a:spcAft>
              <a:buClr>
                <a:srgbClr val="C00000"/>
              </a:buClr>
              <a:buFont typeface="Arial" panose="020B0604020202020204" pitchFamily="34" charset="0"/>
              <a:buChar char="•"/>
            </a:pPr>
            <a:endParaRPr lang="tr-TR" sz="1500" dirty="0"/>
          </a:p>
          <a:p>
            <a:pPr marL="257175" indent="-257175" algn="just">
              <a:lnSpc>
                <a:spcPct val="150000"/>
              </a:lnSpc>
              <a:spcBef>
                <a:spcPts val="450"/>
              </a:spcBef>
              <a:spcAft>
                <a:spcPts val="450"/>
              </a:spcAft>
              <a:buClr>
                <a:srgbClr val="C00000"/>
              </a:buClr>
              <a:buFont typeface="Arial" panose="020B0604020202020204" pitchFamily="34" charset="0"/>
              <a:buChar char="•"/>
            </a:pPr>
            <a:endParaRPr lang="tr-TR" sz="1500"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9867" y="4267830"/>
            <a:ext cx="2634282" cy="122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620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sv-SE" b="1" dirty="0"/>
              <a:t>Konut Finansmanı ve Mortgage Piyasası</a:t>
            </a:r>
          </a:p>
        </p:txBody>
      </p:sp>
      <p:sp>
        <p:nvSpPr>
          <p:cNvPr id="4" name="Dikdörtgen 3"/>
          <p:cNvSpPr/>
          <p:nvPr/>
        </p:nvSpPr>
        <p:spPr>
          <a:xfrm>
            <a:off x="829857" y="1530892"/>
            <a:ext cx="7463470" cy="3862596"/>
          </a:xfrm>
          <a:prstGeom prst="rect">
            <a:avLst/>
          </a:prstGeom>
        </p:spPr>
        <p:txBody>
          <a:bodyPr wrap="square" numCol="1">
            <a:spAutoFit/>
          </a:bodyPr>
          <a:lstStyle/>
          <a:p>
            <a:pPr marL="214313" indent="-214313" algn="just">
              <a:spcBef>
                <a:spcPts val="450"/>
              </a:spcBef>
              <a:spcAft>
                <a:spcPts val="450"/>
              </a:spcAft>
              <a:buClr>
                <a:srgbClr val="C00000"/>
              </a:buClr>
              <a:buFont typeface="Arial" panose="020B0604020202020204" pitchFamily="34" charset="0"/>
              <a:buChar char="•"/>
            </a:pPr>
            <a:r>
              <a:rPr lang="tr-TR" sz="1500" dirty="0"/>
              <a:t>Türkiye’deki konut finansmanı; kurumsal ve kurumsal olmayan kaynaklarla gerçekleşmektedir. </a:t>
            </a:r>
          </a:p>
          <a:p>
            <a:pPr marL="214313" indent="-214313" algn="just">
              <a:spcBef>
                <a:spcPts val="450"/>
              </a:spcBef>
              <a:spcAft>
                <a:spcPts val="450"/>
              </a:spcAft>
              <a:buClr>
                <a:srgbClr val="C00000"/>
              </a:buClr>
              <a:buFont typeface="Arial" panose="020B0604020202020204" pitchFamily="34" charset="0"/>
              <a:buChar char="•"/>
            </a:pPr>
            <a:r>
              <a:rPr lang="tr-TR" sz="1500" dirty="0"/>
              <a:t> </a:t>
            </a:r>
            <a:r>
              <a:rPr lang="tr-TR" sz="1500" b="1" dirty="0"/>
              <a:t>Kurumsal Finansman Kaynakları: </a:t>
            </a:r>
            <a:r>
              <a:rPr lang="tr-TR" sz="1500" dirty="0"/>
              <a:t>Proje finansmanı ve ipotekli konut (</a:t>
            </a:r>
            <a:r>
              <a:rPr lang="tr-TR" sz="1500" dirty="0" err="1"/>
              <a:t>mortgage</a:t>
            </a:r>
            <a:r>
              <a:rPr lang="tr-TR" sz="1500" dirty="0"/>
              <a:t> kredileri) </a:t>
            </a:r>
          </a:p>
          <a:p>
            <a:pPr marL="214313" indent="-214313" algn="just">
              <a:spcBef>
                <a:spcPts val="450"/>
              </a:spcBef>
              <a:spcAft>
                <a:spcPts val="450"/>
              </a:spcAft>
              <a:buClr>
                <a:srgbClr val="C00000"/>
              </a:buClr>
              <a:buFont typeface="Arial" panose="020B0604020202020204" pitchFamily="34" charset="0"/>
              <a:buChar char="•"/>
            </a:pPr>
            <a:r>
              <a:rPr lang="tr-TR" sz="1500" dirty="0"/>
              <a:t> </a:t>
            </a:r>
            <a:r>
              <a:rPr lang="tr-TR" sz="1500" b="1" dirty="0"/>
              <a:t>Kurumsal Olmayan Finansman Kaynaklar: </a:t>
            </a:r>
            <a:r>
              <a:rPr lang="tr-TR" sz="1500" dirty="0"/>
              <a:t>Kooperatifler ve hisse paylaşımı anlaşmaları</a:t>
            </a:r>
          </a:p>
          <a:p>
            <a:pPr marL="214313" indent="-214313" algn="just">
              <a:spcBef>
                <a:spcPts val="450"/>
              </a:spcBef>
              <a:spcAft>
                <a:spcPts val="450"/>
              </a:spcAft>
              <a:buClr>
                <a:srgbClr val="C00000"/>
              </a:buClr>
              <a:buFont typeface="Arial" panose="020B0604020202020204" pitchFamily="34" charset="0"/>
              <a:buChar char="•"/>
            </a:pPr>
            <a:r>
              <a:rPr lang="tr-TR" sz="1500" dirty="0"/>
              <a:t> Kooperatifler, üyelerini konut sahibi yapmak için kurulan yasal tüzel kişiliklerdir. Kooperatifler özellikle orta gelir düzeylerindeki vatandaşlar tarafından tercih edilen gayrimenkul edinim yöntemlerinden biridir. </a:t>
            </a:r>
          </a:p>
          <a:p>
            <a:pPr marL="214313" indent="-214313" algn="just">
              <a:spcBef>
                <a:spcPts val="450"/>
              </a:spcBef>
              <a:spcAft>
                <a:spcPts val="450"/>
              </a:spcAft>
              <a:buClr>
                <a:srgbClr val="C00000"/>
              </a:buClr>
              <a:buFont typeface="Arial" panose="020B0604020202020204" pitchFamily="34" charset="0"/>
              <a:buChar char="•"/>
            </a:pPr>
            <a:r>
              <a:rPr lang="tr-TR" sz="1500" dirty="0"/>
              <a:t> Arsa veya kat karşılığı inşaat işlemleri - Hisse paylaşımı anlaşmaları ile konut edinimi Türkiye’de yaygın olarak kullanılır. Bu tür anlaşmalarda arazi maliki sermaye payının bir kısmı (örneğin inşa edilecek bağımsız bölümlerin yarısı gibi) karşılığında müteahhit veya kurumsal geliştirme şirketine araziyi inşaat için vermektedir. </a:t>
            </a:r>
          </a:p>
          <a:p>
            <a:pPr marL="214313" indent="-214313" algn="just">
              <a:spcBef>
                <a:spcPts val="450"/>
              </a:spcBef>
              <a:spcAft>
                <a:spcPts val="450"/>
              </a:spcAft>
              <a:buClr>
                <a:srgbClr val="C00000"/>
              </a:buClr>
              <a:buFont typeface="Arial" panose="020B0604020202020204" pitchFamily="34" charset="0"/>
              <a:buChar char="•"/>
            </a:pPr>
            <a:endParaRPr lang="tr-TR" sz="1500" dirty="0"/>
          </a:p>
          <a:p>
            <a:pPr marL="214313" indent="-214313" algn="just">
              <a:spcBef>
                <a:spcPts val="450"/>
              </a:spcBef>
              <a:spcAft>
                <a:spcPts val="450"/>
              </a:spcAft>
              <a:buClr>
                <a:srgbClr val="C00000"/>
              </a:buClr>
              <a:buFont typeface="Arial" panose="020B0604020202020204" pitchFamily="34" charset="0"/>
              <a:buChar char="•"/>
            </a:pPr>
            <a:endParaRPr lang="tr-TR" sz="1500" dirty="0"/>
          </a:p>
        </p:txBody>
      </p:sp>
    </p:spTree>
    <p:extLst>
      <p:ext uri="{BB962C8B-B14F-4D97-AF65-F5344CB8AC3E}">
        <p14:creationId xmlns:p14="http://schemas.microsoft.com/office/powerpoint/2010/main" val="2302396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sv-SE" b="1" dirty="0"/>
              <a:t>Konut Finansmanı ve Mortgage Piyasası</a:t>
            </a:r>
          </a:p>
        </p:txBody>
      </p:sp>
      <p:sp>
        <p:nvSpPr>
          <p:cNvPr id="4" name="Dikdörtgen 3"/>
          <p:cNvSpPr/>
          <p:nvPr/>
        </p:nvSpPr>
        <p:spPr>
          <a:xfrm>
            <a:off x="782858" y="1943628"/>
            <a:ext cx="7557471" cy="3323987"/>
          </a:xfrm>
          <a:prstGeom prst="rect">
            <a:avLst/>
          </a:prstGeom>
        </p:spPr>
        <p:txBody>
          <a:bodyPr wrap="square" numCol="1">
            <a:spAutoFit/>
          </a:bodyPr>
          <a:lstStyle/>
          <a:p>
            <a:pPr marL="257175" indent="-257175" algn="just">
              <a:buClr>
                <a:srgbClr val="C00000"/>
              </a:buClr>
              <a:buFont typeface="Arial" panose="020B0604020202020204" pitchFamily="34" charset="0"/>
              <a:buChar char="•"/>
            </a:pPr>
            <a:r>
              <a:rPr lang="tr-TR" sz="1500" dirty="0"/>
              <a:t>Türkiye’deki 6 Mart 2007 tarihinde 5582 sayılı Konut Finansmanı Sistemine İlişkin Çeşitli Kanunlarda Değişiklik Yapılması Hakkında Kanun yürürlüğe girmiş. </a:t>
            </a:r>
          </a:p>
          <a:p>
            <a:pPr marL="257175" indent="-257175" algn="just">
              <a:buClr>
                <a:srgbClr val="C00000"/>
              </a:buClr>
              <a:buFont typeface="Arial" panose="020B0604020202020204" pitchFamily="34" charset="0"/>
              <a:buChar char="•"/>
            </a:pPr>
            <a:r>
              <a:rPr lang="tr-TR" sz="1500" dirty="0"/>
              <a:t> Yeni Konut Finansman Sistemi’ni mevcut konut kredileri sisteminden ayıran en önemli özellik; </a:t>
            </a:r>
            <a:r>
              <a:rPr lang="tr-TR" sz="1500" dirty="0" err="1"/>
              <a:t>mortgage</a:t>
            </a:r>
            <a:r>
              <a:rPr lang="tr-TR" sz="1500" dirty="0"/>
              <a:t> kredilerine dayalı menkul kıymet veya “ipotek teminatlı menkul kıymet” piyasasının oluşturulması.</a:t>
            </a:r>
          </a:p>
          <a:p>
            <a:pPr marL="257175" indent="-257175" algn="just">
              <a:buClr>
                <a:srgbClr val="C00000"/>
              </a:buClr>
              <a:buFont typeface="Arial" panose="020B0604020202020204" pitchFamily="34" charset="0"/>
              <a:buChar char="•"/>
            </a:pPr>
            <a:r>
              <a:rPr lang="tr-TR" sz="1500" dirty="0"/>
              <a:t> Kurumsal yatırımcılara satılan ipotek teminatlı menkul kıymetler (bonolar) sayesinde bankalar kredilerini daha ucuza ve daha uzun vadede fonlayarak daha düşük faiz oranlı yeni konut kredisi sunabilecekler.</a:t>
            </a:r>
          </a:p>
          <a:p>
            <a:pPr marL="257175" indent="-257175" algn="just">
              <a:buClr>
                <a:srgbClr val="C00000"/>
              </a:buClr>
              <a:buFont typeface="Arial" panose="020B0604020202020204" pitchFamily="34" charset="0"/>
              <a:buChar char="•"/>
            </a:pPr>
            <a:r>
              <a:rPr lang="tr-TR" sz="1500" dirty="0"/>
              <a:t> Bankaların kullandırdıkları konut kredileri vadesi, fonlama kaynaklarının (mevduat) vadesinden çok daha uzun olmaktadır. Bu durumun banka için önemli bir vade uyuşmazlığı sorunu oluşturması ve bilançolarının olumsuz etkilenmesi riski mevcut. </a:t>
            </a:r>
          </a:p>
          <a:p>
            <a:pPr marL="257175" indent="-257175" algn="just">
              <a:buClr>
                <a:srgbClr val="C00000"/>
              </a:buClr>
              <a:buFont typeface="Arial" panose="020B0604020202020204" pitchFamily="34" charset="0"/>
              <a:buChar char="•"/>
            </a:pPr>
            <a:endParaRPr lang="tr-TR" sz="1500" dirty="0"/>
          </a:p>
          <a:p>
            <a:pPr marL="257175" indent="-257175" algn="just">
              <a:buClr>
                <a:srgbClr val="C00000"/>
              </a:buClr>
              <a:buFont typeface="Arial" panose="020B0604020202020204" pitchFamily="34" charset="0"/>
              <a:buChar char="•"/>
            </a:pPr>
            <a:endParaRPr lang="tr-TR" sz="1500" dirty="0"/>
          </a:p>
          <a:p>
            <a:pPr marL="257175" indent="-257175" algn="just">
              <a:buClr>
                <a:srgbClr val="C00000"/>
              </a:buClr>
              <a:buFont typeface="Arial" panose="020B0604020202020204" pitchFamily="34" charset="0"/>
              <a:buChar char="•"/>
            </a:pPr>
            <a:endParaRPr lang="tr-TR" sz="1500" dirty="0"/>
          </a:p>
        </p:txBody>
      </p:sp>
    </p:spTree>
    <p:extLst>
      <p:ext uri="{BB962C8B-B14F-4D97-AF65-F5344CB8AC3E}">
        <p14:creationId xmlns:p14="http://schemas.microsoft.com/office/powerpoint/2010/main" val="4395387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12439</TotalTime>
  <Words>1035</Words>
  <Application>Microsoft Office PowerPoint</Application>
  <PresentationFormat>Ekran Gösterisi (4:3)</PresentationFormat>
  <Paragraphs>88</Paragraphs>
  <Slides>13</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13</vt:i4>
      </vt:variant>
    </vt:vector>
  </HeadingPairs>
  <TitlesOfParts>
    <vt:vector size="22" baseType="lpstr">
      <vt:lpstr>ＭＳ Ｐゴシック</vt:lpstr>
      <vt:lpstr>Arial</vt:lpstr>
      <vt:lpstr>Calibri</vt:lpstr>
      <vt:lpstr>Calibri Light</vt:lpstr>
      <vt:lpstr>Trebuchet MS</vt:lpstr>
      <vt:lpstr>Wingdings</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Taşınmaz</cp:lastModifiedBy>
  <cp:revision>810</cp:revision>
  <cp:lastPrinted>2016-10-24T07:53:35Z</cp:lastPrinted>
  <dcterms:created xsi:type="dcterms:W3CDTF">2016-09-18T09:35:24Z</dcterms:created>
  <dcterms:modified xsi:type="dcterms:W3CDTF">2020-02-25T08:38:04Z</dcterms:modified>
</cp:coreProperties>
</file>