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9C0F17F8-DA06-459C-BBFA-9A62ABAC9EFC}"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7A5B4D-CBD2-45E2-9D27-B19F34E802E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C0F17F8-DA06-459C-BBFA-9A62ABAC9EFC}"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7A5B4D-CBD2-45E2-9D27-B19F34E802E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C0F17F8-DA06-459C-BBFA-9A62ABAC9EFC}"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7A5B4D-CBD2-45E2-9D27-B19F34E802E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C0F17F8-DA06-459C-BBFA-9A62ABAC9EFC}"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7A5B4D-CBD2-45E2-9D27-B19F34E802E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0F17F8-DA06-459C-BBFA-9A62ABAC9EFC}"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7A5B4D-CBD2-45E2-9D27-B19F34E802E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9C0F17F8-DA06-459C-BBFA-9A62ABAC9EFC}"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27A5B4D-CBD2-45E2-9D27-B19F34E802E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9C0F17F8-DA06-459C-BBFA-9A62ABAC9EFC}"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27A5B4D-CBD2-45E2-9D27-B19F34E802E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9C0F17F8-DA06-459C-BBFA-9A62ABAC9EFC}"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27A5B4D-CBD2-45E2-9D27-B19F34E802E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0F17F8-DA06-459C-BBFA-9A62ABAC9EFC}"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27A5B4D-CBD2-45E2-9D27-B19F34E802E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0F17F8-DA06-459C-BBFA-9A62ABAC9EFC}"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27A5B4D-CBD2-45E2-9D27-B19F34E802E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0F17F8-DA06-459C-BBFA-9A62ABAC9EFC}"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27A5B4D-CBD2-45E2-9D27-B19F34E802E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F17F8-DA06-459C-BBFA-9A62ABAC9EFC}" type="datetimeFigureOut">
              <a:rPr lang="tr-TR" smtClean="0"/>
              <a:t>07.05.2020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A5B4D-CBD2-45E2-9D27-B19F34E802E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MEVZUATI</a:t>
            </a: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3. HAFTA</a:t>
            </a:r>
          </a:p>
          <a:p>
            <a:r>
              <a:rPr lang="tr-TR" dirty="0"/>
              <a:t>Seçilmiş Bazı Sosyal Hizmet Alanlarında Sosyal Hizmet Uygulamasının Hukuksal Çerçevesi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normAutofit lnSpcReduction="10000"/>
          </a:bodyPr>
          <a:lstStyle/>
          <a:p>
            <a:r>
              <a:rPr lang="tr-TR" dirty="0" smtClean="0"/>
              <a:t>Bugün yürürlükte bulunan 2709 sayılı Türkiye Cumhuriyeti Anayasası 1980 askeri darbesinden sonra oluşturulan Kurucu Meclis tarafından 18/10/1982’de halkoylamasına sunulmak üzere kabul edilmiş ve 20/10/1982 tarihli ve 17844 sayılı Resmî Gazete’de yayımlanmış; 7/11/1982’de halkoylamasına sunulduktan sonra 9/11/1982 tarihli ve 17863 mükerrer sayılı Resmî Gazete’de yeniden yayımlanarak yürürlüğe girmiştir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lstStyle/>
          <a:p>
            <a:r>
              <a:rPr lang="tr-TR" dirty="0" smtClean="0"/>
              <a:t>“Her Türk vatandaşının bu Anayasadaki temel hak ve hürriyetlerden eşitlik ve sosyal adalet gereklerince yararlanarak millî kültür, medeniyet ve hukuk düzeni içinde onurlu bir hayat sürdürme ve maddî ve manevî varlığını bu yönde geliştirme hak ve yetkisine doğuştan sahip olduğu;</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lstStyle/>
          <a:p>
            <a:r>
              <a:rPr lang="tr-TR" dirty="0" smtClean="0"/>
              <a:t>“Fikir, inanç ve kararıyla anlaşılmak, sözüne ve ruhuna bu yönde saygı ve mutlak sadakatle yorumlanıp uygulanmak üzere, Türk Milleti tarafından, demokrasiye âşık Türk evlatlarının vatan ve millet sevgisine emanet ve tevdi olunur.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a:xfrm>
            <a:off x="428596" y="1643050"/>
            <a:ext cx="8229600" cy="4525963"/>
          </a:xfrm>
        </p:spPr>
        <p:txBody>
          <a:bodyPr>
            <a:normAutofit/>
          </a:bodyPr>
          <a:lstStyle/>
          <a:p>
            <a:r>
              <a:rPr lang="tr-TR" dirty="0" smtClean="0"/>
              <a:t>“sosyal hukuk devleti ve adalet ilkeleriyle bağdaşmayacak surette sınırlayan siyasal, ekonomik ve sosyal engelleri kaldırmaya” ifadesi sosyal bir devletin gereğini belirtmiştir.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İnsan haklarından sözeden maddeleri ve herkesin, “dil, ırk, renk, cinsiyet, siyasî düşünce, felsefî inanç, din, mezhep ve benzeri sebeplerle ayırım gözetilmeksizin kanun önünde eşit” olduğunu belirten maddesi (Md. 10) ile bu maddeye daha sonra eklenen “Kadınlar ve erkekler eşit haklara sahiptir. Devlet, bu eşitliğin yaşama geçmesini sağlamakla yükümlüdür. Bu maksatla alınacak tedbirler eşitlik ilkesine aykırı olarak yorumlanamaz.”</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ULUSLARARASI ANTLAŞMALAR</a:t>
            </a:r>
            <a:endParaRPr lang="tr-TR" dirty="0"/>
          </a:p>
        </p:txBody>
      </p:sp>
      <p:sp>
        <p:nvSpPr>
          <p:cNvPr id="3" name="Content Placeholder 2"/>
          <p:cNvSpPr>
            <a:spLocks noGrp="1"/>
          </p:cNvSpPr>
          <p:nvPr>
            <p:ph idx="1"/>
          </p:nvPr>
        </p:nvSpPr>
        <p:spPr/>
        <p:txBody>
          <a:bodyPr>
            <a:normAutofit/>
          </a:bodyPr>
          <a:lstStyle/>
          <a:p>
            <a:r>
              <a:rPr lang="tr-TR" dirty="0" smtClean="0"/>
              <a:t>çocuklarla ilgili olarak “Ülkelerarası Evlat Edinmede Çocukların Korunması ve İşbirliğine Dair Hague Sözleşmesi” vardır. </a:t>
            </a:r>
          </a:p>
          <a:p>
            <a:r>
              <a:rPr lang="tr-TR" dirty="0" smtClean="0"/>
              <a:t>Sözleşme, ülkelerarası evlat edinme konusunda ortak kuralları belirlemektedir.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ULUSLARARASI ANTLAŞMALAR</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“Çocuk Suçluluğunun Önlenmesine Dair Birleşmiş Milletler Yönetmeliği– Riyad Yönetmeliği”, </a:t>
            </a:r>
          </a:p>
          <a:p>
            <a:r>
              <a:rPr lang="tr-TR" dirty="0" smtClean="0"/>
              <a:t>“Özgürlüklerinden mahrum bırakılmış suçlu çocukların korunmasına ilişkin Birleşmiş Milletler Kuralları”, “Çocuk Adaletinin Yürütülmesine İlişkin Birleşmiş Milletler Minimum Standart Kuralları (Beijing Kuralları adıyla anılır. Çünkü Çin’in Beijing (Pekin) kentinde imzalanmıştır.), “Çocuk Haklarına Dair Sözleşme'ye ilişkin, çocukların silahlı çatışmaya karışması ve çocukların satılması, çocuk fuhuş'u ve çocuk pornografisi üzerine bağlı iki protokol bulunmaktadır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ULUSAL MEVZUAT</a:t>
            </a:r>
            <a:endParaRPr lang="tr-TR" dirty="0"/>
          </a:p>
        </p:txBody>
      </p:sp>
      <p:sp>
        <p:nvSpPr>
          <p:cNvPr id="3" name="Content Placeholder 2"/>
          <p:cNvSpPr>
            <a:spLocks noGrp="1"/>
          </p:cNvSpPr>
          <p:nvPr>
            <p:ph idx="1"/>
          </p:nvPr>
        </p:nvSpPr>
        <p:spPr/>
        <p:txBody>
          <a:bodyPr/>
          <a:lstStyle/>
          <a:p>
            <a:r>
              <a:rPr lang="tr-TR" dirty="0" smtClean="0"/>
              <a:t>MEDENİ KANUN</a:t>
            </a:r>
          </a:p>
          <a:p>
            <a:r>
              <a:rPr lang="tr-TR" dirty="0" smtClean="0"/>
              <a:t>AİLENİN VE KADININ KORUNMASINA DAİR KANUN</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365</Words>
  <Application>Microsoft Office PowerPoint</Application>
  <PresentationFormat>On-screen Show (4:3)</PresentationFormat>
  <Paragraphs>22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SOSYAL HİZMET MEVZUATI</vt:lpstr>
      <vt:lpstr>ANAYASA</vt:lpstr>
      <vt:lpstr>ANAYASA</vt:lpstr>
      <vt:lpstr>ANAYASA</vt:lpstr>
      <vt:lpstr>ANAYASA</vt:lpstr>
      <vt:lpstr>ANAYASA</vt:lpstr>
      <vt:lpstr>ULUSLARARASI ANTLAŞMALAR</vt:lpstr>
      <vt:lpstr>ULUSLARARASI ANTLAŞMALAR</vt:lpstr>
      <vt:lpstr>ULUSAL MEVZUAT</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MEVZUATI</dc:title>
  <dc:creator>Tuğba&amp;Cihan</dc:creator>
  <cp:lastModifiedBy>Tuğba&amp;Cihan</cp:lastModifiedBy>
  <cp:revision>1</cp:revision>
  <dcterms:created xsi:type="dcterms:W3CDTF">2020-05-07T20:53:16Z</dcterms:created>
  <dcterms:modified xsi:type="dcterms:W3CDTF">2020-05-07T20:58:26Z</dcterms:modified>
</cp:coreProperties>
</file>