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A722C47-9849-4EAA-B8BC-D51D90B4711F}"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801AD3F-92F0-4A77-88C8-271252E14AB2}" type="slidenum">
              <a:rPr lang="tr-TR" smtClean="0"/>
              <a:t>‹#›</a:t>
            </a:fld>
            <a:endParaRPr lang="tr-TR"/>
          </a:p>
        </p:txBody>
      </p:sp>
    </p:spTree>
    <p:extLst>
      <p:ext uri="{BB962C8B-B14F-4D97-AF65-F5344CB8AC3E}">
        <p14:creationId xmlns:p14="http://schemas.microsoft.com/office/powerpoint/2010/main" val="287445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A722C47-9849-4EAA-B8BC-D51D90B4711F}"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801AD3F-92F0-4A77-88C8-271252E14AB2}" type="slidenum">
              <a:rPr lang="tr-TR" smtClean="0"/>
              <a:t>‹#›</a:t>
            </a:fld>
            <a:endParaRPr lang="tr-TR"/>
          </a:p>
        </p:txBody>
      </p:sp>
    </p:spTree>
    <p:extLst>
      <p:ext uri="{BB962C8B-B14F-4D97-AF65-F5344CB8AC3E}">
        <p14:creationId xmlns:p14="http://schemas.microsoft.com/office/powerpoint/2010/main" val="4225247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A722C47-9849-4EAA-B8BC-D51D90B4711F}"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801AD3F-92F0-4A77-88C8-271252E14AB2}" type="slidenum">
              <a:rPr lang="tr-TR" smtClean="0"/>
              <a:t>‹#›</a:t>
            </a:fld>
            <a:endParaRPr lang="tr-TR"/>
          </a:p>
        </p:txBody>
      </p:sp>
    </p:spTree>
    <p:extLst>
      <p:ext uri="{BB962C8B-B14F-4D97-AF65-F5344CB8AC3E}">
        <p14:creationId xmlns:p14="http://schemas.microsoft.com/office/powerpoint/2010/main" val="466180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A722C47-9849-4EAA-B8BC-D51D90B4711F}"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801AD3F-92F0-4A77-88C8-271252E14AB2}" type="slidenum">
              <a:rPr lang="tr-TR" smtClean="0"/>
              <a:t>‹#›</a:t>
            </a:fld>
            <a:endParaRPr lang="tr-TR"/>
          </a:p>
        </p:txBody>
      </p:sp>
    </p:spTree>
    <p:extLst>
      <p:ext uri="{BB962C8B-B14F-4D97-AF65-F5344CB8AC3E}">
        <p14:creationId xmlns:p14="http://schemas.microsoft.com/office/powerpoint/2010/main" val="948204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A722C47-9849-4EAA-B8BC-D51D90B4711F}"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801AD3F-92F0-4A77-88C8-271252E14AB2}" type="slidenum">
              <a:rPr lang="tr-TR" smtClean="0"/>
              <a:t>‹#›</a:t>
            </a:fld>
            <a:endParaRPr lang="tr-TR"/>
          </a:p>
        </p:txBody>
      </p:sp>
    </p:spTree>
    <p:extLst>
      <p:ext uri="{BB962C8B-B14F-4D97-AF65-F5344CB8AC3E}">
        <p14:creationId xmlns:p14="http://schemas.microsoft.com/office/powerpoint/2010/main" val="700288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A722C47-9849-4EAA-B8BC-D51D90B4711F}"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801AD3F-92F0-4A77-88C8-271252E14AB2}" type="slidenum">
              <a:rPr lang="tr-TR" smtClean="0"/>
              <a:t>‹#›</a:t>
            </a:fld>
            <a:endParaRPr lang="tr-TR"/>
          </a:p>
        </p:txBody>
      </p:sp>
    </p:spTree>
    <p:extLst>
      <p:ext uri="{BB962C8B-B14F-4D97-AF65-F5344CB8AC3E}">
        <p14:creationId xmlns:p14="http://schemas.microsoft.com/office/powerpoint/2010/main" val="3310492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A722C47-9849-4EAA-B8BC-D51D90B4711F}" type="datetimeFigureOut">
              <a:rPr lang="tr-TR" smtClean="0"/>
              <a:t>24.9.2019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801AD3F-92F0-4A77-88C8-271252E14AB2}" type="slidenum">
              <a:rPr lang="tr-TR" smtClean="0"/>
              <a:t>‹#›</a:t>
            </a:fld>
            <a:endParaRPr lang="tr-TR"/>
          </a:p>
        </p:txBody>
      </p:sp>
    </p:spTree>
    <p:extLst>
      <p:ext uri="{BB962C8B-B14F-4D97-AF65-F5344CB8AC3E}">
        <p14:creationId xmlns:p14="http://schemas.microsoft.com/office/powerpoint/2010/main" val="2219675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A722C47-9849-4EAA-B8BC-D51D90B4711F}" type="datetimeFigureOut">
              <a:rPr lang="tr-TR" smtClean="0"/>
              <a:t>24.9.2019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801AD3F-92F0-4A77-88C8-271252E14AB2}" type="slidenum">
              <a:rPr lang="tr-TR" smtClean="0"/>
              <a:t>‹#›</a:t>
            </a:fld>
            <a:endParaRPr lang="tr-TR"/>
          </a:p>
        </p:txBody>
      </p:sp>
    </p:spTree>
    <p:extLst>
      <p:ext uri="{BB962C8B-B14F-4D97-AF65-F5344CB8AC3E}">
        <p14:creationId xmlns:p14="http://schemas.microsoft.com/office/powerpoint/2010/main" val="2747710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A722C47-9849-4EAA-B8BC-D51D90B4711F}" type="datetimeFigureOut">
              <a:rPr lang="tr-TR" smtClean="0"/>
              <a:t>24.9.2019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801AD3F-92F0-4A77-88C8-271252E14AB2}" type="slidenum">
              <a:rPr lang="tr-TR" smtClean="0"/>
              <a:t>‹#›</a:t>
            </a:fld>
            <a:endParaRPr lang="tr-TR"/>
          </a:p>
        </p:txBody>
      </p:sp>
    </p:spTree>
    <p:extLst>
      <p:ext uri="{BB962C8B-B14F-4D97-AF65-F5344CB8AC3E}">
        <p14:creationId xmlns:p14="http://schemas.microsoft.com/office/powerpoint/2010/main" val="968335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A722C47-9849-4EAA-B8BC-D51D90B4711F}"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801AD3F-92F0-4A77-88C8-271252E14AB2}" type="slidenum">
              <a:rPr lang="tr-TR" smtClean="0"/>
              <a:t>‹#›</a:t>
            </a:fld>
            <a:endParaRPr lang="tr-TR"/>
          </a:p>
        </p:txBody>
      </p:sp>
    </p:spTree>
    <p:extLst>
      <p:ext uri="{BB962C8B-B14F-4D97-AF65-F5344CB8AC3E}">
        <p14:creationId xmlns:p14="http://schemas.microsoft.com/office/powerpoint/2010/main" val="1763920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A722C47-9849-4EAA-B8BC-D51D90B4711F}"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801AD3F-92F0-4A77-88C8-271252E14AB2}" type="slidenum">
              <a:rPr lang="tr-TR" smtClean="0"/>
              <a:t>‹#›</a:t>
            </a:fld>
            <a:endParaRPr lang="tr-TR"/>
          </a:p>
        </p:txBody>
      </p:sp>
    </p:spTree>
    <p:extLst>
      <p:ext uri="{BB962C8B-B14F-4D97-AF65-F5344CB8AC3E}">
        <p14:creationId xmlns:p14="http://schemas.microsoft.com/office/powerpoint/2010/main" val="398071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722C47-9849-4EAA-B8BC-D51D90B4711F}" type="datetimeFigureOut">
              <a:rPr lang="tr-TR" smtClean="0"/>
              <a:t>24.9.2019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01AD3F-92F0-4A77-88C8-271252E14AB2}" type="slidenum">
              <a:rPr lang="tr-TR" smtClean="0"/>
              <a:t>‹#›</a:t>
            </a:fld>
            <a:endParaRPr lang="tr-TR"/>
          </a:p>
        </p:txBody>
      </p:sp>
    </p:spTree>
    <p:extLst>
      <p:ext uri="{BB962C8B-B14F-4D97-AF65-F5344CB8AC3E}">
        <p14:creationId xmlns:p14="http://schemas.microsoft.com/office/powerpoint/2010/main" val="13281850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a:spLocks noGrp="1"/>
          </p:cNvSpPr>
          <p:nvPr>
            <p:ph type="subTitle" idx="1"/>
          </p:nvPr>
        </p:nvSpPr>
        <p:spPr>
          <a:xfrm>
            <a:off x="1259595" y="969483"/>
            <a:ext cx="9724221" cy="4737253"/>
          </a:xfrm>
        </p:spPr>
        <p:txBody>
          <a:bodyPr>
            <a:normAutofit lnSpcReduction="10000"/>
          </a:bodyPr>
          <a:lstStyle/>
          <a:p>
            <a:pPr algn="l"/>
            <a:r>
              <a:rPr lang="tr-TR" b="1" dirty="0">
                <a:latin typeface="Times New Roman" panose="02020603050405020304" pitchFamily="18" charset="0"/>
                <a:cs typeface="Times New Roman" panose="02020603050405020304" pitchFamily="18" charset="0"/>
              </a:rPr>
              <a:t>Kusursuz Sorumluluk</a:t>
            </a:r>
          </a:p>
          <a:p>
            <a:pPr algn="l"/>
            <a:endParaRPr lang="tr-TR" b="0" i="0" dirty="0" smtClean="0">
              <a:effectLst/>
              <a:latin typeface="Times New Roman" panose="02020603050405020304" pitchFamily="18" charset="0"/>
            </a:endParaRPr>
          </a:p>
          <a:p>
            <a:pPr algn="l"/>
            <a:r>
              <a:rPr lang="tr-TR" b="0" i="0" dirty="0" smtClean="0">
                <a:effectLst/>
                <a:latin typeface="Times New Roman" panose="02020603050405020304" pitchFamily="18" charset="0"/>
              </a:rPr>
              <a:t>İdare eylem ve işlemlerinden doğan zarardan kimi durumlarda kusuru olmasa da sorumlu tutulmaktadır. Yargı kararlarıyla geliştirilen kusursuz sorumluluk ilkeleri uyarınca, nedensellik bağının varlığı halinde idarenin kusursuz sorumluluğu söz konusu olabilmektedir.</a:t>
            </a:r>
          </a:p>
          <a:p>
            <a:pPr algn="l"/>
            <a:r>
              <a:rPr lang="tr-TR" b="0" i="0" dirty="0" smtClean="0">
                <a:effectLst/>
                <a:latin typeface="Times New Roman" panose="02020603050405020304" pitchFamily="18" charset="0"/>
              </a:rPr>
              <a:t>İçtihatlarla geliştirilen kusursuz sorumluluk ilkeleri:</a:t>
            </a:r>
          </a:p>
          <a:p>
            <a:pPr algn="l"/>
            <a:r>
              <a:rPr lang="tr-TR" b="0" i="0" dirty="0" smtClean="0">
                <a:effectLst/>
                <a:latin typeface="Times New Roman" panose="02020603050405020304" pitchFamily="18" charset="0"/>
              </a:rPr>
              <a:t>· Kamu külfetleri karşısında eşitlik (fedakârlığın denkleştirilmesi) ilkesi</a:t>
            </a:r>
          </a:p>
          <a:p>
            <a:pPr algn="l"/>
            <a:r>
              <a:rPr lang="tr-TR" b="0" i="0" dirty="0" smtClean="0">
                <a:effectLst/>
                <a:latin typeface="Times New Roman" panose="02020603050405020304" pitchFamily="18" charset="0"/>
              </a:rPr>
              <a:t>· Tehlike (risk) ilkesi</a:t>
            </a:r>
          </a:p>
          <a:p>
            <a:pPr algn="l"/>
            <a:r>
              <a:rPr lang="tr-TR" b="0" i="0" dirty="0" smtClean="0">
                <a:effectLst/>
                <a:latin typeface="Times New Roman" panose="02020603050405020304" pitchFamily="18" charset="0"/>
              </a:rPr>
              <a:t>- İdarenin tehlikeli faaliyet, araç ve gereçleri</a:t>
            </a:r>
          </a:p>
          <a:p>
            <a:pPr algn="l"/>
            <a:r>
              <a:rPr lang="tr-TR" b="0" i="0" dirty="0" smtClean="0">
                <a:effectLst/>
                <a:latin typeface="Times New Roman" panose="02020603050405020304" pitchFamily="18" charset="0"/>
              </a:rPr>
              <a:t>- Mesleki risk</a:t>
            </a:r>
          </a:p>
          <a:p>
            <a:pPr algn="l"/>
            <a:r>
              <a:rPr lang="tr-TR" b="0" i="0" dirty="0" smtClean="0">
                <a:effectLst/>
                <a:latin typeface="Times New Roman" panose="02020603050405020304" pitchFamily="18" charset="0"/>
              </a:rPr>
              <a:t>- Sosyal risk</a:t>
            </a:r>
          </a:p>
          <a:p>
            <a:pPr algn="just"/>
            <a:endParaRPr lang="tr-TR" dirty="0"/>
          </a:p>
        </p:txBody>
      </p:sp>
    </p:spTree>
    <p:extLst>
      <p:ext uri="{BB962C8B-B14F-4D97-AF65-F5344CB8AC3E}">
        <p14:creationId xmlns:p14="http://schemas.microsoft.com/office/powerpoint/2010/main" val="3981576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a:spLocks noGrp="1"/>
          </p:cNvSpPr>
          <p:nvPr>
            <p:ph type="subTitle" idx="1"/>
          </p:nvPr>
        </p:nvSpPr>
        <p:spPr>
          <a:xfrm>
            <a:off x="1612135" y="1993575"/>
            <a:ext cx="9144000" cy="3636044"/>
          </a:xfrm>
        </p:spPr>
        <p:txBody>
          <a:bodyPr>
            <a:normAutofit/>
          </a:bodyPr>
          <a:lstStyle/>
          <a:p>
            <a:pPr algn="l"/>
            <a:r>
              <a:rPr lang="tr-TR" b="0" i="0" dirty="0" smtClean="0">
                <a:solidFill>
                  <a:srgbClr val="000000"/>
                </a:solidFill>
                <a:effectLst/>
                <a:latin typeface="Times New Roman" panose="02020603050405020304" pitchFamily="18" charset="0"/>
              </a:rPr>
              <a:t>İdarenin sorumluluğundan söz edebilmek için,</a:t>
            </a:r>
          </a:p>
          <a:p>
            <a:pPr algn="l"/>
            <a:r>
              <a:rPr lang="tr-TR" b="0" i="0" dirty="0" smtClean="0">
                <a:solidFill>
                  <a:srgbClr val="000000"/>
                </a:solidFill>
                <a:effectLst/>
                <a:latin typeface="Times New Roman" panose="02020603050405020304" pitchFamily="18" charset="0"/>
              </a:rPr>
              <a:t>· İdari davranış</a:t>
            </a:r>
          </a:p>
          <a:p>
            <a:pPr algn="l"/>
            <a:r>
              <a:rPr lang="tr-TR" b="0" i="0" dirty="0" smtClean="0">
                <a:solidFill>
                  <a:srgbClr val="000000"/>
                </a:solidFill>
                <a:effectLst/>
                <a:latin typeface="Times New Roman" panose="02020603050405020304" pitchFamily="18" charset="0"/>
              </a:rPr>
              <a:t>· Zarar</a:t>
            </a:r>
          </a:p>
          <a:p>
            <a:pPr algn="l"/>
            <a:r>
              <a:rPr lang="tr-TR" b="0" i="0" dirty="0" smtClean="0">
                <a:solidFill>
                  <a:srgbClr val="000000"/>
                </a:solidFill>
                <a:effectLst/>
                <a:latin typeface="Times New Roman" panose="02020603050405020304" pitchFamily="18" charset="0"/>
              </a:rPr>
              <a:t>· İdari davranış ve zarar arasında nedensellik bağı bulunması gerekir. </a:t>
            </a:r>
            <a:r>
              <a:rPr lang="tr-TR" b="0" i="0" dirty="0" smtClean="0">
                <a:solidFill>
                  <a:srgbClr val="000000"/>
                </a:solidFill>
                <a:effectLst/>
                <a:latin typeface="Times New Roman" panose="02020603050405020304" pitchFamily="18" charset="0"/>
              </a:rPr>
              <a:t>(GÜNDAY, </a:t>
            </a:r>
            <a:r>
              <a:rPr lang="tr-TR" b="0" i="0" dirty="0" smtClean="0">
                <a:solidFill>
                  <a:srgbClr val="000000"/>
                </a:solidFill>
                <a:effectLst/>
                <a:latin typeface="Times New Roman" panose="02020603050405020304" pitchFamily="18" charset="0"/>
              </a:rPr>
              <a:t>s. 384)</a:t>
            </a:r>
          </a:p>
          <a:p>
            <a:pPr algn="just"/>
            <a:r>
              <a:rPr lang="tr-TR" b="0" i="0" dirty="0" smtClean="0">
                <a:solidFill>
                  <a:srgbClr val="000000"/>
                </a:solidFill>
                <a:effectLst/>
                <a:latin typeface="Times New Roman" panose="02020603050405020304" pitchFamily="18" charset="0"/>
              </a:rPr>
              <a:t>Bu üç unsur idarenin hem kusurlu hem de kusursuz sorumluluğu için aranmaktadır. Bununla birlikte Danıştay nedensellik bağı bulunmasa da sosyal risk ilkesi uyarınca idarenin sorumluluğuna hükmedebilmektedir.</a:t>
            </a:r>
            <a:endParaRPr lang="tr-T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765515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a:spLocks noGrp="1"/>
          </p:cNvSpPr>
          <p:nvPr>
            <p:ph type="subTitle" idx="1"/>
          </p:nvPr>
        </p:nvSpPr>
        <p:spPr>
          <a:xfrm>
            <a:off x="1612135" y="1993575"/>
            <a:ext cx="9144000" cy="3636044"/>
          </a:xfrm>
        </p:spPr>
        <p:txBody>
          <a:bodyPr>
            <a:normAutofit/>
          </a:bodyPr>
          <a:lstStyle/>
          <a:p>
            <a:pPr algn="just"/>
            <a:r>
              <a:rPr lang="tr-TR" b="1" i="0" dirty="0" smtClean="0">
                <a:solidFill>
                  <a:srgbClr val="000000"/>
                </a:solidFill>
                <a:effectLst/>
                <a:latin typeface="Times New Roman" panose="02020603050405020304" pitchFamily="18" charset="0"/>
              </a:rPr>
              <a:t>D. 15D, E. 2013/7291, K. 2017/727, T. 15.2.2017</a:t>
            </a:r>
            <a:r>
              <a:rPr lang="tr-TR" b="0" i="0" dirty="0" smtClean="0">
                <a:solidFill>
                  <a:srgbClr val="000000"/>
                </a:solidFill>
                <a:effectLst/>
                <a:latin typeface="Times New Roman" panose="02020603050405020304" pitchFamily="18" charset="0"/>
              </a:rPr>
              <a:t>: “</a:t>
            </a:r>
            <a:r>
              <a:rPr lang="tr-TR" b="0" i="1" dirty="0" smtClean="0">
                <a:solidFill>
                  <a:srgbClr val="000000"/>
                </a:solidFill>
                <a:effectLst/>
                <a:latin typeface="Times New Roman" panose="02020603050405020304" pitchFamily="18" charset="0"/>
              </a:rPr>
              <a:t>İdare, Anayasamızın 125. maddesinde de belirtildiği üzere, kural olarak yürüttüğü kamu hizmetiyle nedensellik bağı kurulabilen zararları tazminle yükümlü olup; idari eylem ve/veya işlemlerden doğan zararlar idare hukuku kuralları çerçevesinde, hizmet kusuru veya kusursuz sorumluluk ilkeleri gereği tazmin edilmektedir. Bunun yanında, idarenin faaliyet alanıyla ilgili, önlemekle yükümlü olduğu</a:t>
            </a:r>
          </a:p>
          <a:p>
            <a:pPr algn="just"/>
            <a:r>
              <a:rPr lang="tr-TR" b="0" i="1" dirty="0" smtClean="0">
                <a:solidFill>
                  <a:srgbClr val="000000"/>
                </a:solidFill>
                <a:effectLst/>
                <a:latin typeface="Times New Roman" panose="02020603050405020304" pitchFamily="18" charset="0"/>
              </a:rPr>
              <a:t>halde önleyemediği bir takım zararları da nedensellik bağı aramadan tazmin etmesi gerekmektedir</a:t>
            </a:r>
            <a:r>
              <a:rPr lang="tr-TR" b="0" i="0" dirty="0" smtClean="0">
                <a:solidFill>
                  <a:srgbClr val="000000"/>
                </a:solidFill>
                <a:effectLst/>
                <a:latin typeface="Times New Roman" panose="02020603050405020304" pitchFamily="18" charset="0"/>
              </a:rPr>
              <a:t>.»</a:t>
            </a:r>
          </a:p>
          <a:p>
            <a:pPr algn="l"/>
            <a:endParaRPr lang="tr-T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785986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a:spLocks noGrp="1"/>
          </p:cNvSpPr>
          <p:nvPr>
            <p:ph type="subTitle" idx="1"/>
          </p:nvPr>
        </p:nvSpPr>
        <p:spPr>
          <a:xfrm>
            <a:off x="1612135" y="1993575"/>
            <a:ext cx="9144000" cy="3636044"/>
          </a:xfrm>
        </p:spPr>
        <p:txBody>
          <a:bodyPr>
            <a:normAutofit/>
          </a:bodyPr>
          <a:lstStyle/>
          <a:p>
            <a:pPr algn="just"/>
            <a:r>
              <a:rPr lang="tr-TR" dirty="0">
                <a:latin typeface="Times New Roman" panose="02020603050405020304" pitchFamily="18" charset="0"/>
                <a:cs typeface="Times New Roman" panose="02020603050405020304" pitchFamily="18" charset="0"/>
              </a:rPr>
              <a:t>İdarenin sorumluluğunu ortadan kaldıran / azaltan etkenler</a:t>
            </a:r>
          </a:p>
          <a:p>
            <a:pPr algn="just"/>
            <a:r>
              <a:rPr lang="tr-TR" dirty="0">
                <a:latin typeface="Times New Roman" panose="02020603050405020304" pitchFamily="18" charset="0"/>
                <a:cs typeface="Times New Roman" panose="02020603050405020304" pitchFamily="18" charset="0"/>
              </a:rPr>
              <a:t>· Mücbir sebep</a:t>
            </a:r>
          </a:p>
          <a:p>
            <a:pPr algn="just"/>
            <a:r>
              <a:rPr lang="tr-TR" dirty="0">
                <a:latin typeface="Times New Roman" panose="02020603050405020304" pitchFamily="18" charset="0"/>
                <a:cs typeface="Times New Roman" panose="02020603050405020304" pitchFamily="18" charset="0"/>
              </a:rPr>
              <a:t>· Beklenmeyen hal</a:t>
            </a:r>
          </a:p>
          <a:p>
            <a:pPr algn="just"/>
            <a:r>
              <a:rPr lang="tr-TR" dirty="0">
                <a:latin typeface="Times New Roman" panose="02020603050405020304" pitchFamily="18" charset="0"/>
                <a:cs typeface="Times New Roman" panose="02020603050405020304" pitchFamily="18" charset="0"/>
              </a:rPr>
              <a:t>· Zarar görenin kusuru</a:t>
            </a:r>
          </a:p>
          <a:p>
            <a:pPr algn="just"/>
            <a:r>
              <a:rPr lang="tr-TR" dirty="0">
                <a:latin typeface="Times New Roman" panose="02020603050405020304" pitchFamily="18" charset="0"/>
                <a:cs typeface="Times New Roman" panose="02020603050405020304" pitchFamily="18" charset="0"/>
              </a:rPr>
              <a:t>· Üçüncü kişinin kusuru</a:t>
            </a:r>
          </a:p>
          <a:p>
            <a:pPr algn="l"/>
            <a:endParaRPr lang="tr-TR" b="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9251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a:spLocks noGrp="1"/>
          </p:cNvSpPr>
          <p:nvPr>
            <p:ph type="subTitle" idx="1"/>
          </p:nvPr>
        </p:nvSpPr>
        <p:spPr>
          <a:xfrm>
            <a:off x="1612135" y="1993575"/>
            <a:ext cx="9144000" cy="3636044"/>
          </a:xfrm>
        </p:spPr>
        <p:txBody>
          <a:bodyPr>
            <a:normAutofit/>
          </a:bodyPr>
          <a:lstStyle/>
          <a:p>
            <a:pPr algn="just"/>
            <a:r>
              <a:rPr lang="tr-TR" b="1" i="0" dirty="0" smtClean="0">
                <a:effectLst/>
                <a:latin typeface="Times New Roman" panose="02020603050405020304" pitchFamily="18" charset="0"/>
              </a:rPr>
              <a:t>D. 15D, E. 2015/3646, K. 2015/5732, T. 8.10.2015: </a:t>
            </a:r>
            <a:r>
              <a:rPr lang="tr-TR" b="0" i="0" dirty="0" smtClean="0">
                <a:effectLst/>
                <a:latin typeface="Times New Roman" panose="02020603050405020304" pitchFamily="18" charset="0"/>
              </a:rPr>
              <a:t>« </a:t>
            </a:r>
            <a:r>
              <a:rPr lang="tr-TR" b="0" i="1" dirty="0" smtClean="0">
                <a:effectLst/>
                <a:latin typeface="Times New Roman" panose="02020603050405020304" pitchFamily="18" charset="0"/>
              </a:rPr>
              <a:t>Tam yargı davalarında, öncelikle zarara yol açtığı öne sürülen idari işlem veya eylemin hukuka uygunluğunun denetlenmesi esas alındığından, olayın oluşumu ve zararın niteliği irdelenip, idarenin hizmet kusuru olup olmadığının araştırılması, hizmet kusuru yoksa kusursuz sorumluluk ilkelerinin uygulanıp uygulanmayacağının incelenmesi, tazminata hükmedilirken de her halde sorumluluk sebebinin açıkça belirtilmesi gerekmektedir</a:t>
            </a:r>
            <a:r>
              <a:rPr lang="tr-TR" b="0" i="0" dirty="0" smtClean="0">
                <a:effectLst/>
                <a:latin typeface="Times New Roman" panose="02020603050405020304" pitchFamily="18" charset="0"/>
              </a:rPr>
              <a:t>.»</a:t>
            </a:r>
            <a:endParaRPr lang="tr-TR" b="0" i="0" dirty="0">
              <a:effectLst/>
              <a:latin typeface="Times New Roman" panose="02020603050405020304" pitchFamily="18" charset="0"/>
            </a:endParaRPr>
          </a:p>
        </p:txBody>
      </p:sp>
    </p:spTree>
    <p:extLst>
      <p:ext uri="{BB962C8B-B14F-4D97-AF65-F5344CB8AC3E}">
        <p14:creationId xmlns:p14="http://schemas.microsoft.com/office/powerpoint/2010/main" val="249555864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306</Words>
  <Application>Microsoft Office PowerPoint</Application>
  <PresentationFormat>Geniş ekran</PresentationFormat>
  <Paragraphs>22</Paragraphs>
  <Slides>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vt:i4>
      </vt:variant>
    </vt:vector>
  </HeadingPairs>
  <TitlesOfParts>
    <vt:vector size="10" baseType="lpstr">
      <vt:lpstr>Arial</vt:lpstr>
      <vt:lpstr>Calibri</vt:lpstr>
      <vt:lpstr>Calibri Light</vt:lpstr>
      <vt:lpstr>Times New Roman</vt:lpstr>
      <vt:lpstr>Office Teması</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Fatma Betül Damar</dc:creator>
  <cp:lastModifiedBy>Fatma Betül Damar</cp:lastModifiedBy>
  <cp:revision>4</cp:revision>
  <dcterms:created xsi:type="dcterms:W3CDTF">2019-09-24T12:17:05Z</dcterms:created>
  <dcterms:modified xsi:type="dcterms:W3CDTF">2019-09-24T15:22:57Z</dcterms:modified>
</cp:coreProperties>
</file>