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4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9F6C8-9D8E-4155-A5D9-0E4616F87742}" type="datetimeFigureOut">
              <a:rPr lang="tr-TR" smtClean="0"/>
              <a:t>19.11.2019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DB6B-6153-4DC9-A5BE-53B0A02B15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71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F5E8B-6BE1-460F-968A-D336443874F9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75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F6A7-A410-4E0F-B86C-F341A18614A2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789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245B-D3B1-4F41-8A8A-CF270D93A30A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56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3822-83CD-4818-857B-4D9804917F77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89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0856-20A9-40FA-9233-56102DDCD017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67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BE44-2D2C-4743-AB3F-665921425813}" type="datetime1">
              <a:rPr lang="tr-TR" smtClean="0"/>
              <a:t>19.11.2019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061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A803-8A30-4B43-B975-EBB22C019179}" type="datetime1">
              <a:rPr lang="tr-TR" smtClean="0"/>
              <a:t>19.11.2019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532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5A26-5345-41A1-BAE3-FBB9B1FB91C9}" type="datetime1">
              <a:rPr lang="tr-TR" smtClean="0"/>
              <a:t>19.11.2019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162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4409-A8D3-4549-B9F9-9E84D28A48DE}" type="datetime1">
              <a:rPr lang="tr-TR" smtClean="0"/>
              <a:t>19.11.2019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6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F9C6-B703-4AF8-B497-9ED53EABEA59}" type="datetime1">
              <a:rPr lang="tr-TR" smtClean="0"/>
              <a:t>19.11.2019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309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E69-BF2E-449C-80F6-5199C771D420}" type="datetime1">
              <a:rPr lang="tr-TR" smtClean="0"/>
              <a:t>19.11.2019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33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4A7D4-C3C1-45D5-BF1A-E147F529DE70}" type="datetime1">
              <a:rPr lang="tr-TR" smtClean="0"/>
              <a:t>19.11.2019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506D3-78DA-4296-A1C0-4478CAC625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47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Lecture 3</a:t>
            </a:r>
            <a:br>
              <a:rPr lang="tr-TR" dirty="0"/>
            </a:br>
            <a:r>
              <a:rPr lang="tr-TR" dirty="0"/>
              <a:t>Pointers, Arrays, Structures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Hacer Yalım Keleş</a:t>
            </a:r>
          </a:p>
        </p:txBody>
      </p:sp>
    </p:spTree>
    <p:extLst>
      <p:ext uri="{BB962C8B-B14F-4D97-AF65-F5344CB8AC3E}">
        <p14:creationId xmlns:p14="http://schemas.microsoft.com/office/powerpoint/2010/main" val="2375739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dirty="0"/>
              <a:t>Pointers into Arrays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8229600" cy="402577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10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40827-7EF9-41C0-94B9-EB198E3C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25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Navigating Arrays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5767103" cy="4525963"/>
          </a:xfrm>
        </p:spPr>
      </p:pic>
      <p:sp>
        <p:nvSpPr>
          <p:cNvPr id="3" name="TextBox 2"/>
          <p:cNvSpPr txBox="1"/>
          <p:nvPr/>
        </p:nvSpPr>
        <p:spPr>
          <a:xfrm>
            <a:off x="5580112" y="4139788"/>
            <a:ext cx="1784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p+1=p+size(char)</a:t>
            </a:r>
          </a:p>
        </p:txBody>
      </p:sp>
      <p:cxnSp>
        <p:nvCxnSpPr>
          <p:cNvPr id="6" name="Elbow Connector 5"/>
          <p:cNvCxnSpPr/>
          <p:nvPr/>
        </p:nvCxnSpPr>
        <p:spPr>
          <a:xfrm rot="5400000" flipH="1" flipV="1">
            <a:off x="5580112" y="4492601"/>
            <a:ext cx="288033" cy="288032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11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77AE2-1095-4D23-88EC-A0E030450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046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5735281" cy="4525963"/>
          </a:xfrm>
        </p:spPr>
      </p:pic>
      <p:sp>
        <p:nvSpPr>
          <p:cNvPr id="2" name="TextBox 1"/>
          <p:cNvSpPr txBox="1"/>
          <p:nvPr/>
        </p:nvSpPr>
        <p:spPr>
          <a:xfrm>
            <a:off x="4716016" y="323364"/>
            <a:ext cx="226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must supply array size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932265" y="692696"/>
            <a:ext cx="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12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CB8F8-7A9E-4121-8A9B-E9D60275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616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Constants					1/2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229600" cy="3463933"/>
          </a:xfrm>
        </p:spPr>
      </p:pic>
      <p:sp>
        <p:nvSpPr>
          <p:cNvPr id="3" name="TextBox 2"/>
          <p:cNvSpPr txBox="1"/>
          <p:nvPr/>
        </p:nvSpPr>
        <p:spPr>
          <a:xfrm>
            <a:off x="611560" y="1412776"/>
            <a:ext cx="513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Can not be assigned. Hence, they must be initialized!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13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333DB-B132-41A0-B85B-10924067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971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6030438" cy="4525963"/>
          </a:xfrm>
        </p:spPr>
      </p:pic>
      <p:sp>
        <p:nvSpPr>
          <p:cNvPr id="2" name="TextBox 1"/>
          <p:cNvSpPr txBox="1"/>
          <p:nvPr/>
        </p:nvSpPr>
        <p:spPr>
          <a:xfrm>
            <a:off x="179512" y="179348"/>
            <a:ext cx="534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Const</a:t>
            </a:r>
            <a:r>
              <a:rPr lang="tr-TR" dirty="0"/>
              <a:t> </a:t>
            </a:r>
            <a:r>
              <a:rPr lang="tr-TR" dirty="0">
                <a:solidFill>
                  <a:schemeClr val="tx2"/>
                </a:solidFill>
              </a:rPr>
              <a:t>restricts the ways in which an object can be used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14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E2BB4-4A86-4B43-922A-EDCD760A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8569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Pointer to const 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2" y="1600200"/>
            <a:ext cx="7807516" cy="4525963"/>
          </a:xfrm>
        </p:spPr>
      </p:pic>
      <p:sp>
        <p:nvSpPr>
          <p:cNvPr id="3" name="TextBox 2"/>
          <p:cNvSpPr txBox="1"/>
          <p:nvPr/>
        </p:nvSpPr>
        <p:spPr>
          <a:xfrm>
            <a:off x="3923928" y="1340768"/>
            <a:ext cx="4800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Prefixing a declaration of a pointer with const </a:t>
            </a:r>
          </a:p>
          <a:p>
            <a:r>
              <a:rPr lang="tr-TR" dirty="0">
                <a:solidFill>
                  <a:srgbClr val="FF0000"/>
                </a:solidFill>
              </a:rPr>
              <a:t>makes the object, but not the pointer a constant!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15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3D1B6-B8DD-495A-8987-2F2879BD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2781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226300" cy="1587500"/>
          </a:xfrm>
        </p:spPr>
      </p:pic>
      <p:cxnSp>
        <p:nvCxnSpPr>
          <p:cNvPr id="3" name="Straight Connector 2"/>
          <p:cNvCxnSpPr/>
          <p:nvPr/>
        </p:nvCxnSpPr>
        <p:spPr>
          <a:xfrm>
            <a:off x="1979712" y="2865018"/>
            <a:ext cx="13681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71600" y="3284984"/>
            <a:ext cx="172819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85400" y="3717032"/>
            <a:ext cx="171439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60032" y="2852936"/>
            <a:ext cx="1800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00192" y="3284984"/>
            <a:ext cx="15121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28184" y="3703960"/>
            <a:ext cx="158417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16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4548C0-8F94-4F98-B8E6-583900AC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390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229600" cy="299696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17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7B0B9C-B670-4FE9-8D2D-41F48758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0451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References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07" y="1600200"/>
            <a:ext cx="7729986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25DC0-1A68-4C68-BCE4-1F0304662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239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Reference Initialization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7988300" cy="1854200"/>
          </a:xfrm>
        </p:spPr>
      </p:pic>
      <p:sp>
        <p:nvSpPr>
          <p:cNvPr id="3" name="TextBox 2"/>
          <p:cNvSpPr txBox="1"/>
          <p:nvPr/>
        </p:nvSpPr>
        <p:spPr>
          <a:xfrm>
            <a:off x="539552" y="1412776"/>
            <a:ext cx="5566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</a:rPr>
              <a:t>A reference should be bound to an object: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</a:p>
          <a:p>
            <a:pPr algn="r"/>
            <a:r>
              <a:rPr lang="tr-TR" sz="2400" dirty="0">
                <a:solidFill>
                  <a:srgbClr val="FF0000"/>
                </a:solidFill>
              </a:rPr>
              <a:t>must be initialized!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3573016"/>
            <a:ext cx="864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19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AE9D7-9969-4B82-85C7-C2E2CB58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80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dirty="0"/>
              <a:t>Pointers						1/4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7785100" cy="2692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40F81-AA9D-4038-8865-4ACCFFB58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6150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013700" cy="3136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81128"/>
            <a:ext cx="5328592" cy="17659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20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8BC6D-C71D-4B0A-BFCE-4F437233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845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8680"/>
            <a:ext cx="4513541" cy="5989846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6035D-9299-4752-96DC-B575D247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048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/>
              <a:t>Void</a:t>
            </a:r>
            <a:r>
              <a:rPr lang="tr-TR" dirty="0"/>
              <a:t>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78438"/>
            <a:ext cx="8964488" cy="323979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7477B-DA1E-4830-B51D-DC4ECEDD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458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Structures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40523"/>
            <a:ext cx="7429500" cy="3378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23</a:t>
            </a:fld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539552" y="1177588"/>
            <a:ext cx="6508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>
                <a:solidFill>
                  <a:schemeClr val="tx2"/>
                </a:solidFill>
              </a:rPr>
              <a:t>An aggregate of elements of arbitrary types</a:t>
            </a:r>
          </a:p>
        </p:txBody>
      </p:sp>
      <p:cxnSp>
        <p:nvCxnSpPr>
          <p:cNvPr id="8" name="Elbow Connector 7"/>
          <p:cNvCxnSpPr>
            <a:endCxn id="9" idx="1"/>
          </p:cNvCxnSpPr>
          <p:nvPr/>
        </p:nvCxnSpPr>
        <p:spPr>
          <a:xfrm flipV="1">
            <a:off x="1907704" y="1948190"/>
            <a:ext cx="1368151" cy="544706"/>
          </a:xfrm>
          <a:prstGeom prst="bentConnector3">
            <a:avLst>
              <a:gd name="adj1" fmla="val 8504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5855" y="1763524"/>
            <a:ext cx="124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A new type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87624" y="5348064"/>
            <a:ext cx="288032" cy="2411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75656" y="5589240"/>
            <a:ext cx="130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don’t forget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0626BC-363E-4E8B-A6FC-9EEAA0F7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755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6188342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24</a:t>
            </a:fld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251520" y="189656"/>
            <a:ext cx="437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tx2"/>
                </a:solidFill>
              </a:rPr>
              <a:t>Members are accessed using dot (.) operator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79912" y="364502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040" y="3460358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tx2"/>
                </a:solidFill>
              </a:rPr>
              <a:t>like array initialization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FB1EB9-2821-4DC4-8BA0-40241F95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054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2179781"/>
          </a:xfrm>
        </p:spPr>
      </p:pic>
      <p:sp>
        <p:nvSpPr>
          <p:cNvPr id="5" name="TextBox 4"/>
          <p:cNvSpPr txBox="1"/>
          <p:nvPr/>
        </p:nvSpPr>
        <p:spPr>
          <a:xfrm>
            <a:off x="485081" y="188640"/>
            <a:ext cx="414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tx2"/>
                </a:solidFill>
              </a:rPr>
              <a:t>-&gt;: structure pointer dereference operator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081" y="572035"/>
            <a:ext cx="385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tx2"/>
                </a:solidFill>
              </a:rPr>
              <a:t>p: pointer, p-&gt;m is equivalent to (*p).m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25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A4731B-1D4E-4EAB-87BC-1230F876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611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702300" cy="33401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26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323528" y="260648"/>
            <a:ext cx="3500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tx2"/>
                </a:solidFill>
              </a:rPr>
              <a:t>Structure objects can be assigned, </a:t>
            </a:r>
          </a:p>
          <a:p>
            <a:r>
              <a:rPr lang="tr-TR" dirty="0">
                <a:solidFill>
                  <a:schemeClr val="tx2"/>
                </a:solidFill>
              </a:rPr>
              <a:t>passed as function arguments, and </a:t>
            </a:r>
          </a:p>
          <a:p>
            <a:r>
              <a:rPr lang="tr-TR" dirty="0">
                <a:solidFill>
                  <a:schemeClr val="tx2"/>
                </a:solidFill>
              </a:rPr>
              <a:t>returned from a 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1960" y="5421556"/>
            <a:ext cx="4327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Other operators (i.e. ==, !=) are not defined!</a:t>
            </a:r>
          </a:p>
          <a:p>
            <a:r>
              <a:rPr lang="tr-TR" dirty="0">
                <a:solidFill>
                  <a:srgbClr val="FF0000"/>
                </a:solidFill>
              </a:rPr>
              <a:t>can be defined by the user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E3D83-BBB3-44D5-BBB2-3D533958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201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5929970" cy="452596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27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3707904" y="1556792"/>
            <a:ext cx="474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Compiler can not determine the size of No_good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072" y="3748390"/>
            <a:ext cx="3693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List member_of; // would be an error</a:t>
            </a:r>
          </a:p>
          <a:p>
            <a:r>
              <a:rPr lang="tr-TR" dirty="0">
                <a:solidFill>
                  <a:srgbClr val="FF0000"/>
                </a:solidFill>
              </a:rPr>
              <a:t>İf List were not declared. But OK now.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9992" y="393305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160DE-8558-46AA-B0BF-20FD2FD9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597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487321" cy="514543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28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971600" y="2348880"/>
            <a:ext cx="774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Declarations below can not be used unless the type S is defined: size? members?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2" y="1196752"/>
            <a:ext cx="432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These declarations are OK. No size requirement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12B87-B7AA-4C56-B7D4-00751230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3600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5348865" cy="452596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29</a:t>
            </a:fld>
            <a:endParaRPr lang="tr-TR"/>
          </a:p>
        </p:txBody>
      </p:sp>
      <p:sp>
        <p:nvSpPr>
          <p:cNvPr id="3" name="Right Brace 2"/>
          <p:cNvSpPr/>
          <p:nvPr/>
        </p:nvSpPr>
        <p:spPr>
          <a:xfrm>
            <a:off x="5364088" y="1052736"/>
            <a:ext cx="288032" cy="72008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6012160" y="1228110"/>
            <a:ext cx="155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different types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1B500-6AD4-429C-8BFE-8B9B239D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09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dirty="0"/>
              <a:t>Pointers						2/4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" y="2276872"/>
            <a:ext cx="9051283" cy="166588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78BD6-9FB7-4246-B1A9-0C0459A5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47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dirty="0"/>
              <a:t>Pointers						3/4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6912"/>
            <a:ext cx="6731000" cy="14351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1236B-3589-41D5-948B-7DD82C8D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57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dirty="0"/>
              <a:t>Pointers						4/4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Zero pointer: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Indicates that a pointer does not refer to an object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Instead of NULL checking, use 0!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2B4EA-C570-4370-8AD7-F011DD04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307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dirty="0"/>
              <a:t>Arrays						1/3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229600" cy="10219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8748464" cy="1765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3517532"/>
            <a:ext cx="374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Array bound MUST be a constant expr.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40362" y="3706844"/>
            <a:ext cx="1296144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6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0D413-0352-4551-AEF7-4BAE1EF5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477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Arrays						2/3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8229600" cy="1182203"/>
          </a:xfrm>
        </p:spPr>
      </p:pic>
      <p:sp>
        <p:nvSpPr>
          <p:cNvPr id="3" name="TextBox 2"/>
          <p:cNvSpPr txBox="1"/>
          <p:nvPr/>
        </p:nvSpPr>
        <p:spPr>
          <a:xfrm>
            <a:off x="467544" y="1844824"/>
            <a:ext cx="399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tx2"/>
                </a:solidFill>
              </a:rPr>
              <a:t>Multidimensional arrays: arrays of arrays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7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0C396-BA14-4A06-AC24-EB20BAFA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918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Arrays						3/3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6652284" cy="4713387"/>
          </a:xfrm>
        </p:spPr>
      </p:pic>
      <p:sp>
        <p:nvSpPr>
          <p:cNvPr id="3" name="TextBox 2"/>
          <p:cNvSpPr txBox="1"/>
          <p:nvPr/>
        </p:nvSpPr>
        <p:spPr>
          <a:xfrm>
            <a:off x="1115616" y="1281410"/>
            <a:ext cx="119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Initializers: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4128" y="1999725"/>
            <a:ext cx="125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tx2"/>
                </a:solidFill>
              </a:rPr>
              <a:t>Type: int[4]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004048" y="1815059"/>
            <a:ext cx="288032" cy="677837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4283968" y="4077072"/>
            <a:ext cx="441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tx2"/>
                </a:solidFill>
              </a:rPr>
              <a:t>too few arguments: feed remaining with zero</a:t>
            </a:r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5268032" y="4365104"/>
            <a:ext cx="454660" cy="422756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8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46BBF-04C8-480F-A1E4-217A7E3B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62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/>
              <a:t>String Literals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229600" cy="3692198"/>
          </a:xfrm>
        </p:spPr>
      </p:pic>
      <p:sp>
        <p:nvSpPr>
          <p:cNvPr id="3" name="TextBox 2"/>
          <p:cNvSpPr txBox="1"/>
          <p:nvPr/>
        </p:nvSpPr>
        <p:spPr>
          <a:xfrm>
            <a:off x="3548802" y="2729307"/>
            <a:ext cx="349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tx2"/>
                </a:solidFill>
              </a:rPr>
              <a:t>terminated with null character: ‘\0’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2160" y="2348880"/>
            <a:ext cx="334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tx2"/>
                </a:solidFill>
              </a:rPr>
              <a:t>Type: array of </a:t>
            </a:r>
            <a:r>
              <a:rPr lang="tr-TR" dirty="0">
                <a:solidFill>
                  <a:srgbClr val="FF0000"/>
                </a:solidFill>
              </a:rPr>
              <a:t>constant</a:t>
            </a:r>
            <a:r>
              <a:rPr lang="tr-TR" dirty="0">
                <a:solidFill>
                  <a:schemeClr val="tx2"/>
                </a:solidFill>
              </a:rPr>
              <a:t> characters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1466" y="3578781"/>
            <a:ext cx="19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type: const char[5]</a:t>
            </a:r>
          </a:p>
        </p:txBody>
      </p:sp>
      <p:cxnSp>
        <p:nvCxnSpPr>
          <p:cNvPr id="8" name="Elbow Connector 7"/>
          <p:cNvCxnSpPr>
            <a:endCxn id="6" idx="1"/>
          </p:cNvCxnSpPr>
          <p:nvPr/>
        </p:nvCxnSpPr>
        <p:spPr>
          <a:xfrm rot="16200000" flipH="1">
            <a:off x="1779387" y="3451368"/>
            <a:ext cx="480142" cy="144016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06D3-78DA-4296-A1C0-4478CAC62545}" type="slidenum">
              <a:rPr lang="tr-TR" smtClean="0"/>
              <a:t>9</a:t>
            </a:fld>
            <a:endParaRPr lang="tr-T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44010D-B59E-428C-998F-99E5D02DC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42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760</Words>
  <Application>Microsoft Office PowerPoint</Application>
  <PresentationFormat>On-screen Show (4:3)</PresentationFormat>
  <Paragraphs>113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Lecture 3 Pointers, Arrays, Structures</vt:lpstr>
      <vt:lpstr>Pointers      1/4</vt:lpstr>
      <vt:lpstr>Pointers      2/4</vt:lpstr>
      <vt:lpstr>Pointers      3/4</vt:lpstr>
      <vt:lpstr>Pointers      4/4</vt:lpstr>
      <vt:lpstr>Arrays      1/3</vt:lpstr>
      <vt:lpstr>Arrays      2/3</vt:lpstr>
      <vt:lpstr>Arrays      3/3</vt:lpstr>
      <vt:lpstr>String Literals</vt:lpstr>
      <vt:lpstr>Pointers into Arrays</vt:lpstr>
      <vt:lpstr>Navigating Arrays</vt:lpstr>
      <vt:lpstr>PowerPoint Presentation</vt:lpstr>
      <vt:lpstr>Constants     1/2</vt:lpstr>
      <vt:lpstr>PowerPoint Presentation</vt:lpstr>
      <vt:lpstr>Pointer to const T</vt:lpstr>
      <vt:lpstr>PowerPoint Presentation</vt:lpstr>
      <vt:lpstr>PowerPoint Presentation</vt:lpstr>
      <vt:lpstr>References</vt:lpstr>
      <vt:lpstr>Reference Initialization</vt:lpstr>
      <vt:lpstr>PowerPoint Presentation</vt:lpstr>
      <vt:lpstr>PowerPoint Presentation</vt:lpstr>
      <vt:lpstr>Void*</vt:lpstr>
      <vt:lpstr>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 Pointers, Arrays, Structures</dc:title>
  <dc:creator>hacer</dc:creator>
  <cp:lastModifiedBy>hacer</cp:lastModifiedBy>
  <cp:revision>50</cp:revision>
  <dcterms:created xsi:type="dcterms:W3CDTF">2013-02-22T21:01:57Z</dcterms:created>
  <dcterms:modified xsi:type="dcterms:W3CDTF">2019-11-19T08:34:24Z</dcterms:modified>
</cp:coreProperties>
</file>