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9" r:id="rId3"/>
    <p:sldId id="487" r:id="rId4"/>
    <p:sldId id="488" r:id="rId5"/>
    <p:sldId id="489" r:id="rId6"/>
    <p:sldId id="490" r:id="rId7"/>
    <p:sldId id="491" r:id="rId8"/>
    <p:sldId id="492" r:id="rId9"/>
    <p:sldId id="493" r:id="rId10"/>
    <p:sldId id="494" r:id="rId11"/>
    <p:sldId id="496" r:id="rId12"/>
    <p:sldId id="495" r:id="rId13"/>
    <p:sldId id="498" r:id="rId14"/>
    <p:sldId id="497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1" autoAdjust="0"/>
    <p:restoredTop sz="96800" autoAdjust="0"/>
  </p:normalViewPr>
  <p:slideViewPr>
    <p:cSldViewPr>
      <p:cViewPr varScale="1">
        <p:scale>
          <a:sx n="85" d="100"/>
          <a:sy n="85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tionary.org/wiki/%CF%8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Zorunlu Kontur İlkesi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Yayılma ve Bağlanmama işlemleriyle ilişkilendirilen </a:t>
            </a:r>
            <a:r>
              <a:rPr lang="tr-TR" b="1" dirty="0" smtClean="0">
                <a:latin typeface="Book Antiqua" panose="02040602050305030304" pitchFamily="18" charset="0"/>
              </a:rPr>
              <a:t>Zorunlu Kontur İlkesi</a:t>
            </a:r>
            <a:r>
              <a:rPr lang="tr-TR" dirty="0" smtClean="0">
                <a:latin typeface="Book Antiqua" panose="02040602050305030304" pitchFamily="18" charset="0"/>
              </a:rPr>
              <a:t>ne (</a:t>
            </a:r>
            <a:r>
              <a:rPr lang="tr-TR" i="1" dirty="0" err="1" smtClean="0">
                <a:latin typeface="Book Antiqua" panose="02040602050305030304" pitchFamily="18" charset="0"/>
              </a:rPr>
              <a:t>Obligatory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Contour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Principle</a:t>
            </a:r>
            <a:r>
              <a:rPr lang="tr-TR" dirty="0" smtClean="0">
                <a:latin typeface="Book Antiqua" panose="02040602050305030304" pitchFamily="18" charset="0"/>
              </a:rPr>
              <a:t>) göre temel temsilde (</a:t>
            </a:r>
            <a:r>
              <a:rPr lang="tr-TR" i="1" dirty="0" err="1" smtClean="0">
                <a:latin typeface="Book Antiqua" panose="02040602050305030304" pitchFamily="18" charset="0"/>
              </a:rPr>
              <a:t>underlying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representation</a:t>
            </a:r>
            <a:r>
              <a:rPr lang="tr-TR" dirty="0" smtClean="0">
                <a:latin typeface="Book Antiqua" panose="02040602050305030304" pitchFamily="18" charset="0"/>
              </a:rPr>
              <a:t>) iki benzer özellik bir arada olmamalıdır. Buna göre,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Eğer iki ses aynı özellikleri taşıyorsa, bağlanmama ya da yayılma işlemleriyle çözümlenmeli, temel temsilde çözümlenmemelidir. Başka deyişle, yüzey yapıya çıkarken çözümlenmelidir.</a:t>
            </a:r>
          </a:p>
        </p:txBody>
      </p:sp>
    </p:spTree>
    <p:extLst>
      <p:ext uri="{BB962C8B-B14F-4D97-AF65-F5344CB8AC3E}">
        <p14:creationId xmlns:p14="http://schemas.microsoft.com/office/powerpoint/2010/main" val="39744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CV Dizisi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CV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Tier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CV Dizisi, ünsüz ve ünlü dizisi anlamına gelmektedir.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CV Dizisi, aynı zamanda kök dizisi ve seslem dizisi arasında aracı özellikte bir dizidir.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C (ünsüz) ve V (ünlü) dizileri aşağıdaki gibi seslem yapısını oluşturmak için kullanılmaktadır.</a:t>
            </a:r>
          </a:p>
        </p:txBody>
      </p:sp>
      <p:grpSp>
        <p:nvGrpSpPr>
          <p:cNvPr id="2" name="Grup 1"/>
          <p:cNvGrpSpPr/>
          <p:nvPr/>
        </p:nvGrpSpPr>
        <p:grpSpPr>
          <a:xfrm>
            <a:off x="1093169" y="3386233"/>
            <a:ext cx="3280595" cy="1961458"/>
            <a:chOff x="1093169" y="3386233"/>
            <a:chExt cx="3280595" cy="1961458"/>
          </a:xfrm>
        </p:grpSpPr>
        <p:grpSp>
          <p:nvGrpSpPr>
            <p:cNvPr id="14" name="Grup 13"/>
            <p:cNvGrpSpPr/>
            <p:nvPr/>
          </p:nvGrpSpPr>
          <p:grpSpPr>
            <a:xfrm>
              <a:off x="1093169" y="3387274"/>
              <a:ext cx="1584636" cy="1960417"/>
              <a:chOff x="1093169" y="3387274"/>
              <a:chExt cx="1584636" cy="1960417"/>
            </a:xfrm>
          </p:grpSpPr>
          <p:sp>
            <p:nvSpPr>
              <p:cNvPr id="5" name="Metin kutusu 4"/>
              <p:cNvSpPr txBox="1"/>
              <p:nvPr/>
            </p:nvSpPr>
            <p:spPr>
              <a:xfrm>
                <a:off x="1093169" y="497835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k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7" name="Düz Bağlayıcı 6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Metin kutusu 7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0" name="Düz Bağlayıcı 9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Metin kutusu 10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12" name="Düz Bağlayıcı 11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Metin kutusu 15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Metin kutusu 17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a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9" name="Düz Bağlayıcı 18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up 20"/>
            <p:cNvGrpSpPr/>
            <p:nvPr/>
          </p:nvGrpSpPr>
          <p:grpSpPr>
            <a:xfrm>
              <a:off x="2789128" y="3386233"/>
              <a:ext cx="1584636" cy="1960417"/>
              <a:chOff x="1093169" y="3387274"/>
              <a:chExt cx="1584636" cy="1960417"/>
            </a:xfrm>
          </p:grpSpPr>
          <p:sp>
            <p:nvSpPr>
              <p:cNvPr id="22" name="Metin kutusu 21"/>
              <p:cNvSpPr txBox="1"/>
              <p:nvPr/>
            </p:nvSpPr>
            <p:spPr>
              <a:xfrm>
                <a:off x="1093169" y="497835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r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3" name="Düz Bağlayıcı 22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Metin kutusu 23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5" name="Düz Bağlayıcı 24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Metin kutusu 26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28" name="Düz Bağlayıcı 27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9" name="Metin kutusu 28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Metin kutusu 29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a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1" name="Düz Bağlayıcı 30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8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CV Dizisi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CV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Tier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Japonca gibi kısa ve uzun ünsüzler içeren dillerde ya da Türkçedeki ünsüz ikizleşmesi gibi görünümler aşağıdaki şekildeki gibi de gösterilebilir: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Book Antiqua" panose="02040602050305030304" pitchFamily="18" charset="0"/>
            </a:endParaRPr>
          </a:p>
        </p:txBody>
      </p:sp>
      <p:grpSp>
        <p:nvGrpSpPr>
          <p:cNvPr id="32" name="Grup 31"/>
          <p:cNvGrpSpPr/>
          <p:nvPr/>
        </p:nvGrpSpPr>
        <p:grpSpPr>
          <a:xfrm>
            <a:off x="559543" y="2818232"/>
            <a:ext cx="3280595" cy="1961458"/>
            <a:chOff x="1093169" y="3386233"/>
            <a:chExt cx="3280595" cy="1961458"/>
          </a:xfrm>
        </p:grpSpPr>
        <p:grpSp>
          <p:nvGrpSpPr>
            <p:cNvPr id="33" name="Grup 32"/>
            <p:cNvGrpSpPr/>
            <p:nvPr/>
          </p:nvGrpSpPr>
          <p:grpSpPr>
            <a:xfrm>
              <a:off x="1093169" y="3387274"/>
              <a:ext cx="1584636" cy="1960417"/>
              <a:chOff x="1093169" y="3387274"/>
              <a:chExt cx="1584636" cy="1960417"/>
            </a:xfrm>
          </p:grpSpPr>
          <p:sp>
            <p:nvSpPr>
              <p:cNvPr id="44" name="Metin kutusu 43"/>
              <p:cNvSpPr txBox="1"/>
              <p:nvPr/>
            </p:nvSpPr>
            <p:spPr>
              <a:xfrm>
                <a:off x="1093169" y="497835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h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5" name="Düz Bağlayıcı 44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Metin kutusu 45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7" name="Düz Bağlayıcı 46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Metin kutusu 47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49" name="Düz Bağlayıcı 48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Metin kutusu 49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Metin kutusu 50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o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2" name="Düz Bağlayıcı 51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 33"/>
            <p:cNvGrpSpPr/>
            <p:nvPr/>
          </p:nvGrpSpPr>
          <p:grpSpPr>
            <a:xfrm>
              <a:off x="2794165" y="3386233"/>
              <a:ext cx="1579599" cy="1959376"/>
              <a:chOff x="1098206" y="3387274"/>
              <a:chExt cx="1579599" cy="1959376"/>
            </a:xfrm>
          </p:grpSpPr>
          <p:sp>
            <p:nvSpPr>
              <p:cNvPr id="35" name="Metin kutusu 34"/>
              <p:cNvSpPr txBox="1"/>
              <p:nvPr/>
            </p:nvSpPr>
            <p:spPr>
              <a:xfrm>
                <a:off x="1098206" y="497145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p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6" name="Düz Bağlayıcı 35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" name="Metin kutusu 36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8" name="Düz Bağlayıcı 37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Metin kutusu 38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40" name="Düz Bağlayıcı 39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Metin kutusu 40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Metin kutusu 41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>
                    <a:solidFill>
                      <a:srgbClr val="FF0000"/>
                    </a:solidFill>
                  </a:rPr>
                  <a:t>a</a:t>
                </a:r>
              </a:p>
            </p:txBody>
          </p:sp>
          <p:cxnSp>
            <p:nvCxnSpPr>
              <p:cNvPr id="43" name="Düz Bağlayıcı 42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up 80"/>
          <p:cNvGrpSpPr/>
          <p:nvPr/>
        </p:nvGrpSpPr>
        <p:grpSpPr>
          <a:xfrm>
            <a:off x="4925196" y="2644708"/>
            <a:ext cx="3280595" cy="1961458"/>
            <a:chOff x="4297593" y="2767173"/>
            <a:chExt cx="3280595" cy="1961458"/>
          </a:xfrm>
        </p:grpSpPr>
        <p:grpSp>
          <p:nvGrpSpPr>
            <p:cNvPr id="54" name="Grup 53"/>
            <p:cNvGrpSpPr/>
            <p:nvPr/>
          </p:nvGrpSpPr>
          <p:grpSpPr>
            <a:xfrm>
              <a:off x="4297593" y="2768214"/>
              <a:ext cx="1584636" cy="1960417"/>
              <a:chOff x="1093169" y="3387274"/>
              <a:chExt cx="1584636" cy="1960417"/>
            </a:xfrm>
          </p:grpSpPr>
          <p:sp>
            <p:nvSpPr>
              <p:cNvPr id="65" name="Metin kutusu 64"/>
              <p:cNvSpPr txBox="1"/>
              <p:nvPr/>
            </p:nvSpPr>
            <p:spPr>
              <a:xfrm>
                <a:off x="1093169" y="497835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h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6" name="Düz Bağlayıcı 65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7" name="Metin kutusu 66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8" name="Düz Bağlayıcı 67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9" name="Metin kutusu 68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70" name="Düz Bağlayıcı 69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1" name="Metin kutusu 70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2" name="Metin kutusu 71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o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73" name="Düz Bağlayıcı 72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up 54"/>
            <p:cNvGrpSpPr/>
            <p:nvPr/>
          </p:nvGrpSpPr>
          <p:grpSpPr>
            <a:xfrm>
              <a:off x="5993552" y="2767173"/>
              <a:ext cx="1584636" cy="1960417"/>
              <a:chOff x="1093169" y="3387274"/>
              <a:chExt cx="1584636" cy="1960417"/>
            </a:xfrm>
          </p:grpSpPr>
          <p:sp>
            <p:nvSpPr>
              <p:cNvPr id="56" name="Metin kutusu 55"/>
              <p:cNvSpPr txBox="1"/>
              <p:nvPr/>
            </p:nvSpPr>
            <p:spPr>
              <a:xfrm>
                <a:off x="1093169" y="497835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>
                    <a:solidFill>
                      <a:srgbClr val="FF0000"/>
                    </a:solidFill>
                  </a:rPr>
                  <a:t>p</a:t>
                </a:r>
                <a:r>
                  <a:rPr lang="tr-TR" b="1" dirty="0" smtClean="0">
                    <a:solidFill>
                      <a:srgbClr val="FF0000"/>
                    </a:solidFill>
                  </a:rPr>
                  <a:t>: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7" name="Düz Bağlayıcı 56"/>
              <p:cNvCxnSpPr/>
              <p:nvPr/>
            </p:nvCxnSpPr>
            <p:spPr>
              <a:xfrm>
                <a:off x="1381201" y="4542568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8" name="Metin kutusu 57"/>
              <p:cNvSpPr txBox="1"/>
              <p:nvPr/>
            </p:nvSpPr>
            <p:spPr>
              <a:xfrm>
                <a:off x="1125781" y="4234415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9" name="Düz Bağlayıcı 58"/>
              <p:cNvCxnSpPr/>
              <p:nvPr/>
            </p:nvCxnSpPr>
            <p:spPr>
              <a:xfrm flipH="1">
                <a:off x="1403648" y="3753667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0" name="Metin kutusu 59"/>
              <p:cNvSpPr txBox="1"/>
              <p:nvPr/>
            </p:nvSpPr>
            <p:spPr>
              <a:xfrm>
                <a:off x="2110811" y="3387274"/>
                <a:ext cx="5669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20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l-GR" sz="2000" b="1" dirty="0" smtClean="0">
                    <a:latin typeface="Book Antiqua" panose="02040602050305030304" pitchFamily="18" charset="0"/>
                  </a:rPr>
                  <a:t>σ</a:t>
                </a:r>
                <a:r>
                  <a:rPr lang="tr-TR" sz="2000" b="1" dirty="0" smtClean="0">
                    <a:latin typeface="Book Antiqua" panose="02040602050305030304" pitchFamily="18" charset="0"/>
                  </a:rPr>
                  <a:t>]</a:t>
                </a:r>
                <a:endParaRPr lang="en-US" sz="1400" dirty="0"/>
              </a:p>
            </p:txBody>
          </p:sp>
          <p:cxnSp>
            <p:nvCxnSpPr>
              <p:cNvPr id="61" name="Düz Bağlayıcı 60"/>
              <p:cNvCxnSpPr/>
              <p:nvPr/>
            </p:nvCxnSpPr>
            <p:spPr>
              <a:xfrm flipV="1">
                <a:off x="2388839" y="3748990"/>
                <a:ext cx="10937" cy="4848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2" name="Metin kutusu 61"/>
              <p:cNvSpPr txBox="1"/>
              <p:nvPr/>
            </p:nvSpPr>
            <p:spPr>
              <a:xfrm>
                <a:off x="2110811" y="4231783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V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Metin kutusu 62"/>
              <p:cNvSpPr txBox="1"/>
              <p:nvPr/>
            </p:nvSpPr>
            <p:spPr>
              <a:xfrm>
                <a:off x="2052202" y="4977318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solidFill>
                      <a:srgbClr val="FF0000"/>
                    </a:solidFill>
                  </a:rPr>
                  <a:t>a</a:t>
                </a:r>
                <a:endParaRPr lang="tr-TR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4" name="Düz Bağlayıcı 63"/>
              <p:cNvCxnSpPr/>
              <p:nvPr/>
            </p:nvCxnSpPr>
            <p:spPr>
              <a:xfrm>
                <a:off x="2340234" y="454152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6" name="Düz Bağlayıcı 85"/>
          <p:cNvCxnSpPr/>
          <p:nvPr/>
        </p:nvCxnSpPr>
        <p:spPr>
          <a:xfrm flipH="1" flipV="1">
            <a:off x="6226336" y="2996953"/>
            <a:ext cx="688704" cy="488629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23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CV Dizisi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CV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Tier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210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Book Antiqua" panose="02040602050305030304" pitchFamily="18" charset="0"/>
              </a:rPr>
              <a:t>Arapça gibi şablon biçimbilimine sahip dillerde ise, kökün bir anlamı olmaktadır ve kök anlamı bir ünsüz kümesinden oluşmaktadır.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>
              <a:latin typeface="Book Antiqua" panose="02040602050305030304" pitchFamily="18" charset="0"/>
            </a:endParaRPr>
          </a:p>
          <a:p>
            <a:pPr marL="1200150" lvl="2" indent="0" algn="just"/>
            <a:r>
              <a:rPr lang="tr-TR" sz="1600" dirty="0" smtClean="0">
                <a:latin typeface="Book Antiqua" panose="02040602050305030304" pitchFamily="18" charset="0"/>
              </a:rPr>
              <a:t>/</a:t>
            </a:r>
            <a:r>
              <a:rPr lang="tr-TR" sz="1600" dirty="0" err="1" smtClean="0">
                <a:latin typeface="Book Antiqua" panose="02040602050305030304" pitchFamily="18" charset="0"/>
              </a:rPr>
              <a:t>ktb</a:t>
            </a:r>
            <a:r>
              <a:rPr lang="tr-TR" sz="1600" dirty="0" smtClean="0">
                <a:latin typeface="Book Antiqua" panose="02040602050305030304" pitchFamily="18" charset="0"/>
              </a:rPr>
              <a:t>/  </a:t>
            </a:r>
            <a:r>
              <a:rPr lang="tr-TR" sz="16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+</a:t>
            </a:r>
            <a:r>
              <a:rPr lang="tr-TR" sz="1600" dirty="0" smtClean="0">
                <a:latin typeface="Book Antiqua" panose="02040602050305030304" pitchFamily="18" charset="0"/>
              </a:rPr>
              <a:t>     /a/           [</a:t>
            </a:r>
            <a:r>
              <a:rPr lang="tr-TR" sz="1600" dirty="0" err="1" smtClean="0">
                <a:latin typeface="Book Antiqua" panose="02040602050305030304" pitchFamily="18" charset="0"/>
              </a:rPr>
              <a:t>kattab</a:t>
            </a:r>
            <a:r>
              <a:rPr lang="tr-TR" sz="1600" dirty="0" smtClean="0">
                <a:latin typeface="Book Antiqua" panose="02040602050305030304" pitchFamily="18" charset="0"/>
              </a:rPr>
              <a:t>]</a:t>
            </a:r>
          </a:p>
          <a:p>
            <a:pPr marL="1200150" lvl="2" indent="0" algn="just"/>
            <a:r>
              <a:rPr lang="tr-TR" sz="1100" dirty="0" smtClean="0">
                <a:latin typeface="Book Antiqua" panose="02040602050305030304" pitchFamily="18" charset="0"/>
              </a:rPr>
              <a:t>(yazmak)     (etken bitmişlik) </a:t>
            </a:r>
          </a:p>
          <a:p>
            <a:pPr algn="just"/>
            <a:endParaRPr lang="tr-TR" sz="1600" dirty="0">
              <a:latin typeface="Book Antiqua" panose="02040602050305030304" pitchFamily="18" charset="0"/>
            </a:endParaRPr>
          </a:p>
          <a:p>
            <a:pPr algn="just"/>
            <a:r>
              <a:rPr lang="tr-TR" sz="1600" b="1" dirty="0">
                <a:latin typeface="Book Antiqua" panose="02040602050305030304" pitchFamily="18" charset="0"/>
              </a:rPr>
              <a:t>[</a:t>
            </a:r>
            <a:r>
              <a:rPr lang="tr-TR" sz="1600" b="1" dirty="0" err="1" smtClean="0">
                <a:latin typeface="Book Antiqua" panose="02040602050305030304" pitchFamily="18" charset="0"/>
              </a:rPr>
              <a:t>kattib</a:t>
            </a:r>
            <a:r>
              <a:rPr lang="tr-TR" sz="1600" b="1" dirty="0" smtClean="0">
                <a:latin typeface="Book Antiqua" panose="02040602050305030304" pitchFamily="18" charset="0"/>
              </a:rPr>
              <a:t>]						</a:t>
            </a:r>
            <a:r>
              <a:rPr lang="tr-TR" sz="1600" b="1" dirty="0">
                <a:latin typeface="Book Antiqua" panose="02040602050305030304" pitchFamily="18" charset="0"/>
              </a:rPr>
              <a:t> </a:t>
            </a:r>
            <a:r>
              <a:rPr lang="tr-TR" sz="1600" b="1" dirty="0" smtClean="0">
                <a:latin typeface="Book Antiqua" panose="02040602050305030304" pitchFamily="18" charset="0"/>
              </a:rPr>
              <a:t>[</a:t>
            </a:r>
            <a:r>
              <a:rPr lang="tr-TR" sz="1600" b="1" dirty="0" err="1" smtClean="0">
                <a:latin typeface="Book Antiqua" panose="02040602050305030304" pitchFamily="18" charset="0"/>
              </a:rPr>
              <a:t>sammam</a:t>
            </a:r>
            <a:r>
              <a:rPr lang="tr-TR" sz="1600" b="1" dirty="0" smtClean="0">
                <a:latin typeface="Book Antiqua" panose="02040602050305030304" pitchFamily="18" charset="0"/>
              </a:rPr>
              <a:t>] 	</a:t>
            </a:r>
          </a:p>
          <a:p>
            <a:pPr algn="just"/>
            <a:r>
              <a:rPr lang="tr-TR" sz="1600" dirty="0">
                <a:latin typeface="Book Antiqua" panose="02040602050305030304" pitchFamily="18" charset="0"/>
              </a:rPr>
              <a:t>(</a:t>
            </a:r>
            <a:r>
              <a:rPr lang="tr-TR" sz="1100" dirty="0">
                <a:latin typeface="Book Antiqua" panose="02040602050305030304" pitchFamily="18" charset="0"/>
              </a:rPr>
              <a:t>etken </a:t>
            </a:r>
            <a:r>
              <a:rPr lang="tr-TR" sz="1100" dirty="0" smtClean="0">
                <a:latin typeface="Book Antiqua" panose="02040602050305030304" pitchFamily="18" charset="0"/>
              </a:rPr>
              <a:t>şimdiki zaman/bitmemişlik</a:t>
            </a:r>
            <a:r>
              <a:rPr lang="tr-TR" sz="1600" dirty="0" smtClean="0">
                <a:latin typeface="Book Antiqua" panose="02040602050305030304" pitchFamily="18" charset="0"/>
              </a:rPr>
              <a:t>)				</a:t>
            </a:r>
            <a:r>
              <a:rPr lang="tr-TR" sz="2400" dirty="0" smtClean="0">
                <a:latin typeface="Book Antiqua" panose="02040602050305030304" pitchFamily="18" charset="0"/>
              </a:rPr>
              <a:t>(</a:t>
            </a:r>
            <a:r>
              <a:rPr lang="tr-TR" sz="1100" dirty="0">
                <a:latin typeface="Book Antiqua" panose="02040602050305030304" pitchFamily="18" charset="0"/>
              </a:rPr>
              <a:t>etken şimdiki zaman/bitmemişlik</a:t>
            </a:r>
            <a:r>
              <a:rPr lang="tr-TR" sz="2400" dirty="0" smtClean="0">
                <a:latin typeface="Book Antiqua" panose="02040602050305030304" pitchFamily="18" charset="0"/>
              </a:rPr>
              <a:t>)</a:t>
            </a:r>
            <a:endParaRPr lang="tr-TR" sz="2400" dirty="0">
              <a:latin typeface="Book Antiqua" panose="02040602050305030304" pitchFamily="18" charset="0"/>
            </a:endParaRPr>
          </a:p>
        </p:txBody>
      </p:sp>
      <p:sp>
        <p:nvSpPr>
          <p:cNvPr id="53" name="Sağ Ok 52"/>
          <p:cNvSpPr/>
          <p:nvPr/>
        </p:nvSpPr>
        <p:spPr>
          <a:xfrm>
            <a:off x="3059832" y="2204864"/>
            <a:ext cx="266967" cy="11345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tx1"/>
              </a:solidFill>
            </a:endParaRPr>
          </a:p>
        </p:txBody>
      </p:sp>
      <p:grpSp>
        <p:nvGrpSpPr>
          <p:cNvPr id="10" name="Grup 9"/>
          <p:cNvGrpSpPr/>
          <p:nvPr/>
        </p:nvGrpSpPr>
        <p:grpSpPr>
          <a:xfrm>
            <a:off x="1150374" y="3573016"/>
            <a:ext cx="2125482" cy="1959376"/>
            <a:chOff x="3779912" y="2802351"/>
            <a:chExt cx="2125482" cy="1959376"/>
          </a:xfrm>
        </p:grpSpPr>
        <p:grpSp>
          <p:nvGrpSpPr>
            <p:cNvPr id="8" name="Grup 7"/>
            <p:cNvGrpSpPr/>
            <p:nvPr/>
          </p:nvGrpSpPr>
          <p:grpSpPr>
            <a:xfrm>
              <a:off x="3779912" y="2802351"/>
              <a:ext cx="2125482" cy="1959376"/>
              <a:chOff x="3779912" y="2802351"/>
              <a:chExt cx="2125482" cy="1959376"/>
            </a:xfrm>
          </p:grpSpPr>
          <p:grpSp>
            <p:nvGrpSpPr>
              <p:cNvPr id="74" name="Grup 73"/>
              <p:cNvGrpSpPr/>
              <p:nvPr/>
            </p:nvGrpSpPr>
            <p:grpSpPr>
              <a:xfrm>
                <a:off x="3779912" y="2802351"/>
                <a:ext cx="2125482" cy="1959376"/>
                <a:chOff x="1834038" y="3387274"/>
                <a:chExt cx="2125482" cy="1959376"/>
              </a:xfrm>
            </p:grpSpPr>
            <p:grpSp>
              <p:nvGrpSpPr>
                <p:cNvPr id="75" name="Grup 74"/>
                <p:cNvGrpSpPr/>
                <p:nvPr/>
              </p:nvGrpSpPr>
              <p:grpSpPr>
                <a:xfrm>
                  <a:off x="1834038" y="3387274"/>
                  <a:ext cx="1238592" cy="1959376"/>
                  <a:chOff x="1834038" y="3387274"/>
                  <a:chExt cx="1238592" cy="1959376"/>
                </a:xfrm>
              </p:grpSpPr>
              <p:cxnSp>
                <p:nvCxnSpPr>
                  <p:cNvPr id="89" name="Düz Bağlayıcı 88"/>
                  <p:cNvCxnSpPr/>
                  <p:nvPr/>
                </p:nvCxnSpPr>
                <p:spPr>
                  <a:xfrm>
                    <a:off x="2116612" y="4601993"/>
                    <a:ext cx="221482" cy="348034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0" name="Metin kutusu 89"/>
                  <p:cNvSpPr txBox="1"/>
                  <p:nvPr/>
                </p:nvSpPr>
                <p:spPr>
                  <a:xfrm>
                    <a:off x="1834038" y="4229947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C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92" name="Metin kutusu 91"/>
                  <p:cNvSpPr txBox="1"/>
                  <p:nvPr/>
                </p:nvSpPr>
                <p:spPr>
                  <a:xfrm>
                    <a:off x="2110811" y="3387274"/>
                    <a:ext cx="56699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2000" b="1" dirty="0" smtClean="0">
                        <a:latin typeface="Book Antiqua" panose="02040602050305030304" pitchFamily="18" charset="0"/>
                      </a:rPr>
                      <a:t>a</a:t>
                    </a:r>
                    <a:endParaRPr lang="en-US" sz="1400" dirty="0"/>
                  </a:p>
                </p:txBody>
              </p:sp>
              <p:cxnSp>
                <p:nvCxnSpPr>
                  <p:cNvPr id="93" name="Düz Bağlayıcı 92"/>
                  <p:cNvCxnSpPr/>
                  <p:nvPr/>
                </p:nvCxnSpPr>
                <p:spPr>
                  <a:xfrm flipV="1">
                    <a:off x="2388839" y="3748990"/>
                    <a:ext cx="10937" cy="48483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94" name="Metin kutusu 93"/>
                  <p:cNvSpPr txBox="1"/>
                  <p:nvPr/>
                </p:nvSpPr>
                <p:spPr>
                  <a:xfrm>
                    <a:off x="2110811" y="4231783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V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95" name="Metin kutusu 94"/>
                  <p:cNvSpPr txBox="1"/>
                  <p:nvPr/>
                </p:nvSpPr>
                <p:spPr>
                  <a:xfrm>
                    <a:off x="2052202" y="4977318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solidFill>
                          <a:srgbClr val="FF0000"/>
                        </a:solidFill>
                      </a:rPr>
                      <a:t>k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96" name="Düz Bağlayıcı 95"/>
                  <p:cNvCxnSpPr>
                    <a:stCxn id="97" idx="2"/>
                  </p:cNvCxnSpPr>
                  <p:nvPr/>
                </p:nvCxnSpPr>
                <p:spPr>
                  <a:xfrm>
                    <a:off x="2795743" y="4585499"/>
                    <a:ext cx="276887" cy="39181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6" name="Grup 75"/>
                <p:cNvGrpSpPr/>
                <p:nvPr/>
              </p:nvGrpSpPr>
              <p:grpSpPr>
                <a:xfrm>
                  <a:off x="2794165" y="3429666"/>
                  <a:ext cx="1165355" cy="1910075"/>
                  <a:chOff x="1098206" y="3430707"/>
                  <a:chExt cx="1165355" cy="1910075"/>
                </a:xfrm>
              </p:grpSpPr>
              <p:sp>
                <p:nvSpPr>
                  <p:cNvPr id="77" name="Metin kutusu 76"/>
                  <p:cNvSpPr txBox="1"/>
                  <p:nvPr/>
                </p:nvSpPr>
                <p:spPr>
                  <a:xfrm>
                    <a:off x="1098206" y="4971450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solidFill>
                          <a:srgbClr val="FF0000"/>
                        </a:solidFill>
                      </a:rPr>
                      <a:t>t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78" name="Düz Bağlayıcı 77"/>
                  <p:cNvCxnSpPr/>
                  <p:nvPr/>
                </p:nvCxnSpPr>
                <p:spPr>
                  <a:xfrm>
                    <a:off x="1381201" y="4542568"/>
                    <a:ext cx="5853" cy="436832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9" name="Metin kutusu 78"/>
                  <p:cNvSpPr txBox="1"/>
                  <p:nvPr/>
                </p:nvSpPr>
                <p:spPr>
                  <a:xfrm>
                    <a:off x="1125781" y="4234415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C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82" name="Metin kutusu 81"/>
                  <p:cNvSpPr txBox="1"/>
                  <p:nvPr/>
                </p:nvSpPr>
                <p:spPr>
                  <a:xfrm>
                    <a:off x="1696567" y="3430707"/>
                    <a:ext cx="56699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2000" b="1" dirty="0" smtClean="0">
                        <a:latin typeface="Book Antiqua" panose="02040602050305030304" pitchFamily="18" charset="0"/>
                      </a:rPr>
                      <a:t>i</a:t>
                    </a:r>
                    <a:endParaRPr lang="en-US" sz="1400" dirty="0"/>
                  </a:p>
                </p:txBody>
              </p:sp>
              <p:cxnSp>
                <p:nvCxnSpPr>
                  <p:cNvPr id="83" name="Düz Bağlayıcı 82"/>
                  <p:cNvCxnSpPr/>
                  <p:nvPr/>
                </p:nvCxnSpPr>
                <p:spPr>
                  <a:xfrm flipV="1">
                    <a:off x="1974595" y="3792423"/>
                    <a:ext cx="10937" cy="48483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4" name="Metin kutusu 83"/>
                  <p:cNvSpPr txBox="1"/>
                  <p:nvPr/>
                </p:nvSpPr>
                <p:spPr>
                  <a:xfrm>
                    <a:off x="1506231" y="4231783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V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85" name="Metin kutusu 84"/>
                  <p:cNvSpPr txBox="1"/>
                  <p:nvPr/>
                </p:nvSpPr>
                <p:spPr>
                  <a:xfrm>
                    <a:off x="1506231" y="4951068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solidFill>
                          <a:srgbClr val="FF0000"/>
                        </a:solidFill>
                      </a:rPr>
                      <a:t>b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87" name="Düz Bağlayıcı 86"/>
                  <p:cNvCxnSpPr/>
                  <p:nvPr/>
                </p:nvCxnSpPr>
                <p:spPr>
                  <a:xfrm flipH="1">
                    <a:off x="1788885" y="4535659"/>
                    <a:ext cx="237375" cy="41540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97" name="Metin kutusu 96"/>
              <p:cNvSpPr txBox="1"/>
              <p:nvPr/>
            </p:nvSpPr>
            <p:spPr>
              <a:xfrm>
                <a:off x="4480344" y="3631244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98" name="Metin kutusu 97"/>
            <p:cNvSpPr txBox="1"/>
            <p:nvPr/>
          </p:nvSpPr>
          <p:spPr>
            <a:xfrm>
              <a:off x="5357087" y="3635732"/>
              <a:ext cx="522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>
                  <a:latin typeface="Book Antiqua" panose="02040602050305030304" pitchFamily="18" charset="0"/>
                </a:rPr>
                <a:t>C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9" name="Grup 118"/>
          <p:cNvGrpSpPr/>
          <p:nvPr/>
        </p:nvGrpSpPr>
        <p:grpSpPr>
          <a:xfrm>
            <a:off x="5940152" y="3800732"/>
            <a:ext cx="2614745" cy="1941816"/>
            <a:chOff x="3779912" y="2802351"/>
            <a:chExt cx="2099721" cy="1941816"/>
          </a:xfrm>
        </p:grpSpPr>
        <p:grpSp>
          <p:nvGrpSpPr>
            <p:cNvPr id="120" name="Grup 119"/>
            <p:cNvGrpSpPr/>
            <p:nvPr/>
          </p:nvGrpSpPr>
          <p:grpSpPr>
            <a:xfrm>
              <a:off x="3779912" y="2802351"/>
              <a:ext cx="1890698" cy="1941816"/>
              <a:chOff x="3779912" y="2802351"/>
              <a:chExt cx="1890698" cy="1941816"/>
            </a:xfrm>
          </p:grpSpPr>
          <p:grpSp>
            <p:nvGrpSpPr>
              <p:cNvPr id="122" name="Grup 121"/>
              <p:cNvGrpSpPr/>
              <p:nvPr/>
            </p:nvGrpSpPr>
            <p:grpSpPr>
              <a:xfrm>
                <a:off x="3779912" y="2802351"/>
                <a:ext cx="1890698" cy="1941816"/>
                <a:chOff x="1834038" y="3387274"/>
                <a:chExt cx="1890698" cy="1941816"/>
              </a:xfrm>
            </p:grpSpPr>
            <p:grpSp>
              <p:nvGrpSpPr>
                <p:cNvPr id="124" name="Grup 123"/>
                <p:cNvGrpSpPr/>
                <p:nvPr/>
              </p:nvGrpSpPr>
              <p:grpSpPr>
                <a:xfrm>
                  <a:off x="1834038" y="3387274"/>
                  <a:ext cx="1238592" cy="1932524"/>
                  <a:chOff x="1834038" y="3387274"/>
                  <a:chExt cx="1238592" cy="1932524"/>
                </a:xfrm>
              </p:grpSpPr>
              <p:cxnSp>
                <p:nvCxnSpPr>
                  <p:cNvPr id="134" name="Düz Bağlayıcı 133"/>
                  <p:cNvCxnSpPr/>
                  <p:nvPr/>
                </p:nvCxnSpPr>
                <p:spPr>
                  <a:xfrm>
                    <a:off x="2116612" y="4601993"/>
                    <a:ext cx="221482" cy="348034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5" name="Metin kutusu 134"/>
                  <p:cNvSpPr txBox="1"/>
                  <p:nvPr/>
                </p:nvSpPr>
                <p:spPr>
                  <a:xfrm>
                    <a:off x="1834038" y="4229947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C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36" name="Metin kutusu 135"/>
                  <p:cNvSpPr txBox="1"/>
                  <p:nvPr/>
                </p:nvSpPr>
                <p:spPr>
                  <a:xfrm>
                    <a:off x="2110811" y="3387274"/>
                    <a:ext cx="566994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2000" b="1" dirty="0" smtClean="0">
                        <a:latin typeface="Book Antiqua" panose="02040602050305030304" pitchFamily="18" charset="0"/>
                      </a:rPr>
                      <a:t>a</a:t>
                    </a:r>
                    <a:endParaRPr lang="en-US" sz="1400" dirty="0"/>
                  </a:p>
                </p:txBody>
              </p:sp>
              <p:cxnSp>
                <p:nvCxnSpPr>
                  <p:cNvPr id="137" name="Düz Bağlayıcı 136"/>
                  <p:cNvCxnSpPr/>
                  <p:nvPr/>
                </p:nvCxnSpPr>
                <p:spPr>
                  <a:xfrm flipV="1">
                    <a:off x="2388839" y="3748990"/>
                    <a:ext cx="10937" cy="484836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8" name="Metin kutusu 137"/>
                  <p:cNvSpPr txBox="1"/>
                  <p:nvPr/>
                </p:nvSpPr>
                <p:spPr>
                  <a:xfrm>
                    <a:off x="2110811" y="4231783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V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39" name="Metin kutusu 138"/>
                  <p:cNvSpPr txBox="1"/>
                  <p:nvPr/>
                </p:nvSpPr>
                <p:spPr>
                  <a:xfrm>
                    <a:off x="2067519" y="4950466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solidFill>
                          <a:srgbClr val="FF0000"/>
                        </a:solidFill>
                      </a:rPr>
                      <a:t>s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40" name="Düz Bağlayıcı 139"/>
                  <p:cNvCxnSpPr>
                    <a:stCxn id="123" idx="2"/>
                  </p:cNvCxnSpPr>
                  <p:nvPr/>
                </p:nvCxnSpPr>
                <p:spPr>
                  <a:xfrm>
                    <a:off x="2795743" y="4585499"/>
                    <a:ext cx="276887" cy="39181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5" name="Grup 124"/>
                <p:cNvGrpSpPr/>
                <p:nvPr/>
              </p:nvGrpSpPr>
              <p:grpSpPr>
                <a:xfrm>
                  <a:off x="2403636" y="3774114"/>
                  <a:ext cx="1321100" cy="1554976"/>
                  <a:chOff x="707677" y="3775155"/>
                  <a:chExt cx="1321100" cy="1554976"/>
                </a:xfrm>
              </p:grpSpPr>
              <p:sp>
                <p:nvSpPr>
                  <p:cNvPr id="126" name="Metin kutusu 125"/>
                  <p:cNvSpPr txBox="1"/>
                  <p:nvPr/>
                </p:nvSpPr>
                <p:spPr>
                  <a:xfrm>
                    <a:off x="1098206" y="4960799"/>
                    <a:ext cx="57606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solidFill>
                          <a:srgbClr val="FF0000"/>
                        </a:solidFill>
                      </a:rPr>
                      <a:t>m</a:t>
                    </a:r>
                    <a:endParaRPr lang="tr-TR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27" name="Düz Bağlayıcı 126"/>
                  <p:cNvCxnSpPr/>
                  <p:nvPr/>
                </p:nvCxnSpPr>
                <p:spPr>
                  <a:xfrm>
                    <a:off x="1381201" y="4542568"/>
                    <a:ext cx="5853" cy="436832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8" name="Metin kutusu 127"/>
                  <p:cNvSpPr txBox="1"/>
                  <p:nvPr/>
                </p:nvSpPr>
                <p:spPr>
                  <a:xfrm>
                    <a:off x="1125781" y="4234415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C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30" name="Düz Bağlayıcı 129"/>
                  <p:cNvCxnSpPr/>
                  <p:nvPr/>
                </p:nvCxnSpPr>
                <p:spPr>
                  <a:xfrm flipH="1" flipV="1">
                    <a:off x="707677" y="3775155"/>
                    <a:ext cx="1199895" cy="515043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1" name="Metin kutusu 130"/>
                  <p:cNvSpPr txBox="1"/>
                  <p:nvPr/>
                </p:nvSpPr>
                <p:spPr>
                  <a:xfrm>
                    <a:off x="1506231" y="4231783"/>
                    <a:ext cx="52254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b="1" dirty="0" smtClean="0">
                        <a:latin typeface="Book Antiqua" panose="02040602050305030304" pitchFamily="18" charset="0"/>
                      </a:rPr>
                      <a:t>V</a:t>
                    </a:r>
                    <a:endParaRPr lang="en-US" b="1" dirty="0">
                      <a:solidFill>
                        <a:srgbClr val="FF0000"/>
                      </a:solidFill>
                    </a:endParaRPr>
                  </a:p>
                </p:txBody>
              </p:sp>
              <p:cxnSp>
                <p:nvCxnSpPr>
                  <p:cNvPr id="133" name="Düz Bağlayıcı 132"/>
                  <p:cNvCxnSpPr>
                    <a:endCxn id="126" idx="0"/>
                  </p:cNvCxnSpPr>
                  <p:nvPr/>
                </p:nvCxnSpPr>
                <p:spPr>
                  <a:xfrm flipH="1">
                    <a:off x="1386238" y="4542568"/>
                    <a:ext cx="521334" cy="418231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3" name="Metin kutusu 122"/>
              <p:cNvSpPr txBox="1"/>
              <p:nvPr/>
            </p:nvSpPr>
            <p:spPr>
              <a:xfrm>
                <a:off x="4480344" y="3631244"/>
                <a:ext cx="522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b="1" dirty="0" smtClean="0">
                    <a:latin typeface="Book Antiqua" panose="02040602050305030304" pitchFamily="18" charset="0"/>
                  </a:rPr>
                  <a:t>C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21" name="Metin kutusu 120"/>
            <p:cNvSpPr txBox="1"/>
            <p:nvPr/>
          </p:nvSpPr>
          <p:spPr>
            <a:xfrm>
              <a:off x="5357087" y="3635732"/>
              <a:ext cx="5225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b="1" dirty="0">
                  <a:latin typeface="Book Antiqua" panose="02040602050305030304" pitchFamily="18" charset="0"/>
                </a:rPr>
                <a:t>C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41" name="Metin kutusu 140"/>
          <p:cNvSpPr txBox="1"/>
          <p:nvPr/>
        </p:nvSpPr>
        <p:spPr>
          <a:xfrm>
            <a:off x="274356" y="3641433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rgbClr val="00B0F0"/>
                </a:solidFill>
                <a:latin typeface="Book Antiqua" panose="02040602050305030304" pitchFamily="18" charset="0"/>
              </a:rPr>
              <a:t>Ü</a:t>
            </a:r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nlü Uyumu</a:t>
            </a:r>
            <a:endParaRPr lang="en-US" sz="1000" dirty="0">
              <a:solidFill>
                <a:srgbClr val="00B0F0"/>
              </a:solidFill>
            </a:endParaRPr>
          </a:p>
        </p:txBody>
      </p:sp>
      <p:sp>
        <p:nvSpPr>
          <p:cNvPr id="143" name="Metin kutusu 142"/>
          <p:cNvSpPr txBox="1"/>
          <p:nvPr/>
        </p:nvSpPr>
        <p:spPr>
          <a:xfrm>
            <a:off x="173386" y="4441139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CV Dizisi</a:t>
            </a:r>
            <a:endParaRPr lang="en-US" sz="1000" dirty="0">
              <a:solidFill>
                <a:srgbClr val="00B0F0"/>
              </a:solidFill>
            </a:endParaRPr>
          </a:p>
        </p:txBody>
      </p:sp>
      <p:sp>
        <p:nvSpPr>
          <p:cNvPr id="144" name="Metin kutusu 143"/>
          <p:cNvSpPr txBox="1"/>
          <p:nvPr/>
        </p:nvSpPr>
        <p:spPr>
          <a:xfrm>
            <a:off x="264160" y="5252276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Kök Dizisi</a:t>
            </a:r>
            <a:endParaRPr lang="en-US" sz="1000" dirty="0">
              <a:solidFill>
                <a:srgbClr val="00B0F0"/>
              </a:solidFill>
            </a:endParaRPr>
          </a:p>
        </p:txBody>
      </p:sp>
      <p:sp>
        <p:nvSpPr>
          <p:cNvPr id="145" name="Metin kutusu 144"/>
          <p:cNvSpPr txBox="1"/>
          <p:nvPr/>
        </p:nvSpPr>
        <p:spPr>
          <a:xfrm>
            <a:off x="4880417" y="3877018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solidFill>
                  <a:srgbClr val="00B0F0"/>
                </a:solidFill>
                <a:latin typeface="Book Antiqua" panose="02040602050305030304" pitchFamily="18" charset="0"/>
              </a:rPr>
              <a:t>Ü</a:t>
            </a:r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nlü Uyumu</a:t>
            </a:r>
            <a:endParaRPr lang="en-US" sz="1000" dirty="0">
              <a:solidFill>
                <a:srgbClr val="00B0F0"/>
              </a:solidFill>
            </a:endParaRPr>
          </a:p>
        </p:txBody>
      </p:sp>
      <p:sp>
        <p:nvSpPr>
          <p:cNvPr id="146" name="Metin kutusu 145"/>
          <p:cNvSpPr txBox="1"/>
          <p:nvPr/>
        </p:nvSpPr>
        <p:spPr>
          <a:xfrm>
            <a:off x="4779447" y="4676724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CV Dizisi</a:t>
            </a:r>
            <a:endParaRPr lang="en-US" sz="1000" dirty="0">
              <a:solidFill>
                <a:srgbClr val="00B0F0"/>
              </a:solidFill>
            </a:endParaRPr>
          </a:p>
        </p:txBody>
      </p:sp>
      <p:sp>
        <p:nvSpPr>
          <p:cNvPr id="147" name="Metin kutusu 146"/>
          <p:cNvSpPr txBox="1"/>
          <p:nvPr/>
        </p:nvSpPr>
        <p:spPr>
          <a:xfrm>
            <a:off x="4870221" y="5487861"/>
            <a:ext cx="12105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Kök Dizisi</a:t>
            </a:r>
            <a:endParaRPr lang="en-US" sz="1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13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CV Dizisi (</a:t>
            </a:r>
            <a:r>
              <a:rPr lang="tr-TR" altLang="tr-TR" sz="2800" dirty="0" smtClean="0">
                <a:latin typeface="Gill Sans MT" panose="020B0502020104020203" pitchFamily="34" charset="0"/>
              </a:rPr>
              <a:t>CV 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Tier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Book Antiqua" panose="02040602050305030304" pitchFamily="18" charset="0"/>
              </a:rPr>
              <a:t>Dillerarasındaki</a:t>
            </a:r>
            <a:r>
              <a:rPr lang="tr-TR" dirty="0" smtClean="0">
                <a:latin typeface="Book Antiqua" panose="02040602050305030304" pitchFamily="18" charset="0"/>
              </a:rPr>
              <a:t> ayrıntılı </a:t>
            </a:r>
            <a:r>
              <a:rPr lang="tr-TR" b="1" dirty="0" smtClean="0">
                <a:latin typeface="Book Antiqua" panose="02040602050305030304" pitchFamily="18" charset="0"/>
              </a:rPr>
              <a:t>seslem dökümleri</a:t>
            </a:r>
            <a:r>
              <a:rPr lang="tr-TR" dirty="0" smtClean="0">
                <a:latin typeface="Book Antiqua" panose="02040602050305030304" pitchFamily="18" charset="0"/>
              </a:rPr>
              <a:t>ne (</a:t>
            </a:r>
            <a:r>
              <a:rPr lang="tr-TR" i="1" dirty="0" err="1" smtClean="0">
                <a:latin typeface="Book Antiqua" panose="02040602050305030304" pitchFamily="18" charset="0"/>
              </a:rPr>
              <a:t>syllable</a:t>
            </a:r>
            <a:r>
              <a:rPr lang="tr-TR" i="1" dirty="0" smtClean="0">
                <a:latin typeface="Book Antiqua" panose="02040602050305030304" pitchFamily="18" charset="0"/>
              </a:rPr>
              <a:t> </a:t>
            </a:r>
            <a:r>
              <a:rPr lang="tr-TR" i="1" dirty="0" err="1" smtClean="0">
                <a:latin typeface="Book Antiqua" panose="02040602050305030304" pitchFamily="18" charset="0"/>
              </a:rPr>
              <a:t>inventories</a:t>
            </a:r>
            <a:r>
              <a:rPr lang="tr-TR" dirty="0" smtClean="0">
                <a:latin typeface="Book Antiqua" panose="02040602050305030304" pitchFamily="18" charset="0"/>
              </a:rPr>
              <a:t>) bakıldığında şöyle örnekler göze çarpmaktadır: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err="1" smtClean="0">
                <a:latin typeface="Book Antiqua" panose="02040602050305030304" pitchFamily="18" charset="0"/>
              </a:rPr>
              <a:t>Mazateco</a:t>
            </a:r>
            <a:r>
              <a:rPr lang="tr-TR" dirty="0" smtClean="0">
                <a:latin typeface="Book Antiqua" panose="02040602050305030304" pitchFamily="18" charset="0"/>
              </a:rPr>
              <a:t> dili: V, CV, CCV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İspanyolca: V, CV, CCV, VC, CVC, CCVC</a:t>
            </a:r>
          </a:p>
          <a:p>
            <a:pPr algn="just"/>
            <a:endParaRPr lang="tr-TR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dirty="0" smtClean="0">
                <a:latin typeface="Book Antiqua" panose="02040602050305030304" pitchFamily="18" charset="0"/>
              </a:rPr>
              <a:t>İngilizce: V, CV, CCV, VC, CVC, CCVC, CVCC, VCC, CCVCC, CVCCC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8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5536" y="1196752"/>
            <a:ext cx="82089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benzeşmesinde görülen yayılma ilkesinde, ünsüz (n) hemen yanındaki ünsüzün özelliğini taşıması gerektiği için kendi özelliğini silmektedir. Örneğin, eğer çıkış yeri özelliğinin altında dudaksıl özellik bulunsaydı,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 aynı zamanda dudaksıl özellik de taşıyacaktı ya da dil sırtı, ya da </a:t>
            </a:r>
            <a:r>
              <a:rPr lang="tr-TR" sz="1400" dirty="0" err="1" smtClean="0">
                <a:latin typeface="Book Antiqua" panose="02040602050305030304" pitchFamily="18" charset="0"/>
              </a:rPr>
              <a:t>taçsıl</a:t>
            </a:r>
            <a:r>
              <a:rPr lang="tr-TR" sz="1400" dirty="0" smtClean="0">
                <a:latin typeface="Book Antiqua" panose="02040602050305030304" pitchFamily="18" charset="0"/>
              </a:rPr>
              <a:t> olsaydı da aynı durum geçerli olacaktı. Bu görünüm, özellik ağacının sesbilimsel özellikleri yüklemedeki yetkinliğini göstermektedir.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 ve </a:t>
            </a:r>
            <a:r>
              <a:rPr lang="tr-TR" altLang="tr-TR" sz="2800" b="1" dirty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5652120" y="4165558"/>
            <a:ext cx="2848943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Özellik ağacında genellikle hangi özellikler görülebilmektedir?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Ton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CV Dizisi</a:t>
            </a: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Seslemler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Bürünbirimcikler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algn="ctr"/>
            <a:r>
              <a:rPr lang="tr-TR" sz="1400" b="1" dirty="0" smtClean="0">
                <a:latin typeface="Book Antiqua" panose="02040602050305030304" pitchFamily="18" charset="0"/>
              </a:rPr>
              <a:t>Seslem ayakları</a:t>
            </a:r>
          </a:p>
          <a:p>
            <a:pPr algn="ctr"/>
            <a:r>
              <a:rPr lang="tr-TR" sz="1400" b="1" dirty="0" err="1" smtClean="0">
                <a:latin typeface="Book Antiqua" panose="02040602050305030304" pitchFamily="18" charset="0"/>
              </a:rPr>
              <a:t>Bürünsel</a:t>
            </a:r>
            <a:r>
              <a:rPr lang="tr-TR" sz="1400" b="1" dirty="0" smtClean="0">
                <a:latin typeface="Book Antiqua" panose="02040602050305030304" pitchFamily="18" charset="0"/>
              </a:rPr>
              <a:t> sözcükler</a:t>
            </a: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755577" y="2867540"/>
            <a:ext cx="561662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YAYILMA: </a:t>
            </a:r>
            <a:r>
              <a:rPr lang="tr-TR" sz="1600" dirty="0" smtClean="0">
                <a:latin typeface="Book Antiqua" panose="02040602050305030304" pitchFamily="18" charset="0"/>
              </a:rPr>
              <a:t>Özelliğin komşu sese taşınması, yayılmasıdır. </a:t>
            </a:r>
            <a:r>
              <a:rPr lang="tr-TR" sz="1600" b="1" dirty="0" smtClean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755577" y="3450486"/>
            <a:ext cx="7745486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BAĞLANMAMA: </a:t>
            </a:r>
            <a:r>
              <a:rPr lang="tr-TR" sz="1600" dirty="0" smtClean="0">
                <a:latin typeface="Book Antiqua" panose="02040602050305030304" pitchFamily="18" charset="0"/>
              </a:rPr>
              <a:t>Seslerden birinin özelliğinin ağaçtan kesilmesidir. </a:t>
            </a:r>
            <a:endParaRPr lang="tr-TR" sz="1600" b="1" dirty="0" smtClean="0">
              <a:latin typeface="Book Antiqua" panose="02040602050305030304" pitchFamily="18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7308304" y="3478627"/>
            <a:ext cx="216024" cy="310413"/>
            <a:chOff x="5724128" y="4452949"/>
            <a:chExt cx="254858" cy="501814"/>
          </a:xfrm>
        </p:grpSpPr>
        <p:cxnSp>
          <p:nvCxnSpPr>
            <p:cNvPr id="37" name="Düz Bağlayıcı 36"/>
            <p:cNvCxnSpPr/>
            <p:nvPr/>
          </p:nvCxnSpPr>
          <p:spPr>
            <a:xfrm>
              <a:off x="5850368" y="4452949"/>
              <a:ext cx="1189" cy="501814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Düz Bağlayıcı 38"/>
            <p:cNvCxnSpPr/>
            <p:nvPr/>
          </p:nvCxnSpPr>
          <p:spPr>
            <a:xfrm flipH="1">
              <a:off x="5724128" y="4653136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Düz Bağlayıcı 39"/>
            <p:cNvCxnSpPr/>
            <p:nvPr/>
          </p:nvCxnSpPr>
          <p:spPr>
            <a:xfrm flipH="1">
              <a:off x="5724128" y="4749955"/>
              <a:ext cx="254858" cy="1"/>
            </a:xfrm>
            <a:prstGeom prst="line">
              <a:avLst/>
            </a:prstGeom>
            <a:ln w="15875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921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528" y="1196752"/>
            <a:ext cx="82089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İngilizcede </a:t>
            </a:r>
            <a:r>
              <a:rPr lang="tr-TR" sz="1400" b="1" dirty="0" err="1" smtClean="0">
                <a:latin typeface="Book Antiqua" panose="02040602050305030304" pitchFamily="18" charset="0"/>
              </a:rPr>
              <a:t>Ötümsüzleşme</a:t>
            </a:r>
            <a:r>
              <a:rPr lang="tr-TR" sz="1400" b="1" dirty="0" smtClean="0">
                <a:latin typeface="Book Antiqua" panose="02040602050305030304" pitchFamily="18" charset="0"/>
              </a:rPr>
              <a:t>: </a:t>
            </a:r>
            <a:r>
              <a:rPr lang="tr-TR" sz="1400" dirty="0" smtClean="0">
                <a:latin typeface="Book Antiqua" panose="02040602050305030304" pitchFamily="18" charset="0"/>
              </a:rPr>
              <a:t>İngilizcede </a:t>
            </a:r>
            <a:r>
              <a:rPr lang="tr-TR" sz="1400" dirty="0" err="1" smtClean="0">
                <a:latin typeface="Book Antiqua" panose="02040602050305030304" pitchFamily="18" charset="0"/>
              </a:rPr>
              <a:t>öngırtlaksıllaşmış</a:t>
            </a:r>
            <a:r>
              <a:rPr lang="tr-TR" sz="1400" dirty="0" smtClean="0">
                <a:latin typeface="Book Antiqua" panose="02040602050305030304" pitchFamily="18" charset="0"/>
              </a:rPr>
              <a:t>/k</a:t>
            </a:r>
            <a:r>
              <a:rPr lang="tr-TR" sz="1400" dirty="0">
                <a:latin typeface="Book Antiqua" panose="02040602050305030304" pitchFamily="18" charset="0"/>
              </a:rPr>
              <a:t>/, /p/, /t</a:t>
            </a:r>
            <a:r>
              <a:rPr lang="tr-TR" sz="1400" dirty="0" smtClean="0">
                <a:latin typeface="Book Antiqua" panose="02040602050305030304" pitchFamily="18" charset="0"/>
              </a:rPr>
              <a:t>/ duraklamalı ünsüzler, gırtlak çarpması oluşturmaktadır. Bu ünsüzler çıkış yeri özelliklerini (YER) kaybetmektedir. Bu durumda, özellik geometrisiyle bu ünsüzler için üç kural yerine tek kural yazılabilmektedir.</a:t>
            </a:r>
          </a:p>
          <a:p>
            <a:pPr algn="just"/>
            <a:endParaRPr lang="tr-TR" sz="1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b="1" u="sng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Kural</a:t>
            </a:r>
            <a:r>
              <a:rPr lang="tr-TR" sz="1400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: İngilizcede seslem sonu konumundaki </a:t>
            </a:r>
            <a:r>
              <a:rPr lang="tr-TR" sz="1400" b="1" dirty="0" err="1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öngırtlaksıllaşmış</a:t>
            </a:r>
            <a:r>
              <a:rPr lang="tr-TR" sz="1400" b="1" dirty="0" smtClean="0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rPr>
              <a:t> duraklamalı ünsüzler, gırtlak çarpması oluşturur.</a:t>
            </a: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395536" y="2852936"/>
            <a:ext cx="3888432" cy="1597251"/>
            <a:chOff x="683568" y="1961249"/>
            <a:chExt cx="4488467" cy="1670405"/>
          </a:xfrm>
        </p:grpSpPr>
        <p:grpSp>
          <p:nvGrpSpPr>
            <p:cNvPr id="89" name="Grup 88"/>
            <p:cNvGrpSpPr/>
            <p:nvPr/>
          </p:nvGrpSpPr>
          <p:grpSpPr>
            <a:xfrm>
              <a:off x="1835695" y="1961249"/>
              <a:ext cx="3336340" cy="418435"/>
              <a:chOff x="4180802" y="1608006"/>
              <a:chExt cx="1429489" cy="418435"/>
            </a:xfrm>
          </p:grpSpPr>
          <p:sp>
            <p:nvSpPr>
              <p:cNvPr id="90" name="Sağ Ok 89"/>
              <p:cNvSpPr/>
              <p:nvPr/>
            </p:nvSpPr>
            <p:spPr>
              <a:xfrm>
                <a:off x="4767001" y="1876982"/>
                <a:ext cx="132036" cy="118655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Metin kutusu 90"/>
              <p:cNvSpPr txBox="1"/>
              <p:nvPr/>
            </p:nvSpPr>
            <p:spPr>
              <a:xfrm>
                <a:off x="4180802" y="1608006"/>
                <a:ext cx="617051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anose="02040602050305030304" pitchFamily="18" charset="0"/>
                  </a:rPr>
                  <a:t>/p</a:t>
                </a:r>
                <a:r>
                  <a:rPr lang="tr-TR" sz="1050" dirty="0" smtClean="0">
                    <a:latin typeface="Book Antiqua" panose="02040602050305030304" pitchFamily="18" charset="0"/>
                  </a:rPr>
                  <a:t>h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I</a:t>
                </a:r>
                <a:r>
                  <a:rPr lang="tr-TR" sz="1000" dirty="0">
                    <a:latin typeface="Book Antiqua" panose="02040602050305030304" pitchFamily="18" charset="0"/>
                  </a:rPr>
                  <a:t>?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k</a:t>
                </a:r>
                <a:r>
                  <a:rPr lang="tr-TR" sz="20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t∫∂/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92" name="Metin kutusu 91"/>
              <p:cNvSpPr txBox="1"/>
              <p:nvPr/>
            </p:nvSpPr>
            <p:spPr>
              <a:xfrm>
                <a:off x="4940161" y="1608006"/>
                <a:ext cx="670130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p</a:t>
                </a:r>
                <a:r>
                  <a:rPr lang="tr-TR" sz="1050" dirty="0" err="1" smtClean="0">
                    <a:latin typeface="Book Antiqua" panose="02040602050305030304" pitchFamily="18" charset="0"/>
                  </a:rPr>
                  <a:t>h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I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ʔ</a:t>
                </a:r>
                <a:r>
                  <a:rPr lang="tr-TR" sz="20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t</a:t>
                </a:r>
                <a:r>
                  <a:rPr lang="tr-TR" sz="1600" dirty="0">
                    <a:latin typeface="Book Antiqua" panose="02040602050305030304" pitchFamily="18" charset="0"/>
                  </a:rPr>
                  <a:t>∫∂</a:t>
                </a:r>
                <a:r>
                  <a:rPr lang="en-US" sz="1600" dirty="0" smtClean="0">
                    <a:latin typeface="Book Antiqua" panose="02040602050305030304" pitchFamily="18" charset="0"/>
                  </a:rPr>
                  <a:t>]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2" name="Dikdörtgen 1"/>
            <p:cNvSpPr/>
            <p:nvPr/>
          </p:nvSpPr>
          <p:spPr>
            <a:xfrm>
              <a:off x="980787" y="2104885"/>
              <a:ext cx="843460" cy="321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sz="1400" i="1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picture</a:t>
              </a:r>
              <a:endParaRPr lang="tr-TR" sz="1400" b="1" i="1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35" name="Grup 34"/>
            <p:cNvGrpSpPr/>
            <p:nvPr/>
          </p:nvGrpSpPr>
          <p:grpSpPr>
            <a:xfrm>
              <a:off x="1691681" y="2563697"/>
              <a:ext cx="3468905" cy="418435"/>
              <a:chOff x="4124003" y="1418258"/>
              <a:chExt cx="1486288" cy="418435"/>
            </a:xfrm>
          </p:grpSpPr>
          <p:sp>
            <p:nvSpPr>
              <p:cNvPr id="36" name="Sağ Ok 35"/>
              <p:cNvSpPr/>
              <p:nvPr/>
            </p:nvSpPr>
            <p:spPr>
              <a:xfrm>
                <a:off x="4767001" y="1687234"/>
                <a:ext cx="132036" cy="118655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Metin kutusu 36"/>
              <p:cNvSpPr txBox="1"/>
              <p:nvPr/>
            </p:nvSpPr>
            <p:spPr>
              <a:xfrm>
                <a:off x="4124003" y="1418258"/>
                <a:ext cx="673851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n</a:t>
                </a:r>
                <a:r>
                  <a:rPr lang="tr-TR" sz="1000" dirty="0" err="1" smtClean="0">
                    <a:latin typeface="Book Antiqua" panose="02040602050305030304" pitchFamily="18" charset="0"/>
                  </a:rPr>
                  <a:t>?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t</a:t>
                </a:r>
                <a:r>
                  <a:rPr lang="tr-TR" sz="2000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m</a:t>
                </a:r>
                <a:r>
                  <a:rPr lang="el-GR" sz="1600" dirty="0" smtClean="0">
                    <a:latin typeface="Book Antiqua" panose="02040602050305030304" pitchFamily="18" charset="0"/>
                  </a:rPr>
                  <a:t>Λ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t∫/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39" name="Metin kutusu 38"/>
              <p:cNvSpPr txBox="1"/>
              <p:nvPr/>
            </p:nvSpPr>
            <p:spPr>
              <a:xfrm>
                <a:off x="4940161" y="1418258"/>
                <a:ext cx="670130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na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ʔ</a:t>
                </a:r>
                <a:r>
                  <a:rPr lang="tr-TR" sz="20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m</a:t>
                </a:r>
                <a:r>
                  <a:rPr lang="el-GR" sz="1600" dirty="0">
                    <a:latin typeface="Book Antiqua" panose="02040602050305030304" pitchFamily="18" charset="0"/>
                  </a:rPr>
                  <a:t>Λ</a:t>
                </a:r>
                <a:r>
                  <a:rPr lang="tr-TR" sz="1600" dirty="0">
                    <a:latin typeface="Book Antiqua" panose="02040602050305030304" pitchFamily="18" charset="0"/>
                  </a:rPr>
                  <a:t>t∫</a:t>
                </a:r>
                <a:r>
                  <a:rPr lang="en-US" sz="1600" dirty="0" smtClean="0">
                    <a:latin typeface="Book Antiqua" panose="02040602050305030304" pitchFamily="18" charset="0"/>
                  </a:rPr>
                  <a:t>]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0" name="Dikdörtgen 39"/>
            <p:cNvSpPr/>
            <p:nvPr/>
          </p:nvSpPr>
          <p:spPr>
            <a:xfrm>
              <a:off x="683568" y="2707335"/>
              <a:ext cx="1129231" cy="321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sz="1400" i="1" dirty="0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not </a:t>
              </a:r>
              <a:r>
                <a:rPr lang="tr-TR" sz="1400" i="1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much</a:t>
              </a:r>
              <a:endParaRPr lang="tr-TR" sz="1400" b="1" i="1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  <p:grpSp>
          <p:nvGrpSpPr>
            <p:cNvPr id="41" name="Grup 40"/>
            <p:cNvGrpSpPr/>
            <p:nvPr/>
          </p:nvGrpSpPr>
          <p:grpSpPr>
            <a:xfrm>
              <a:off x="1691681" y="3166144"/>
              <a:ext cx="3468905" cy="418435"/>
              <a:chOff x="4124003" y="1152247"/>
              <a:chExt cx="1486288" cy="418435"/>
            </a:xfrm>
          </p:grpSpPr>
          <p:sp>
            <p:nvSpPr>
              <p:cNvPr id="42" name="Sağ Ok 41"/>
              <p:cNvSpPr/>
              <p:nvPr/>
            </p:nvSpPr>
            <p:spPr>
              <a:xfrm>
                <a:off x="4767001" y="1421223"/>
                <a:ext cx="132036" cy="118655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Metin kutusu 42"/>
              <p:cNvSpPr txBox="1"/>
              <p:nvPr/>
            </p:nvSpPr>
            <p:spPr>
              <a:xfrm>
                <a:off x="4124003" y="1152247"/>
                <a:ext cx="673851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anose="02040602050305030304" pitchFamily="18" charset="0"/>
                  </a:rPr>
                  <a:t>/ræ</a:t>
                </a:r>
                <a:r>
                  <a:rPr lang="tr-TR" sz="1000" dirty="0" smtClean="0">
                    <a:latin typeface="Book Antiqua" panose="02040602050305030304" pitchFamily="18" charset="0"/>
                  </a:rPr>
                  <a:t>?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p</a:t>
                </a:r>
                <a:r>
                  <a:rPr lang="tr-TR" sz="20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>
                    <a:latin typeface="Book Antiqua" panose="02040602050305030304" pitchFamily="18" charset="0"/>
                  </a:rPr>
                  <a:t>t∫∂/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44" name="Metin kutusu 43"/>
              <p:cNvSpPr txBox="1"/>
              <p:nvPr/>
            </p:nvSpPr>
            <p:spPr>
              <a:xfrm>
                <a:off x="4940161" y="1152247"/>
                <a:ext cx="670130" cy="41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1600" dirty="0" err="1" smtClean="0">
                    <a:latin typeface="Book Antiqua" panose="02040602050305030304" pitchFamily="18" charset="0"/>
                  </a:rPr>
                  <a:t>ræ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ʔ</a:t>
                </a:r>
                <a:r>
                  <a:rPr lang="tr-TR" sz="2000" dirty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.</a:t>
                </a:r>
                <a:r>
                  <a:rPr lang="tr-TR" sz="1600" dirty="0" smtClean="0">
                    <a:latin typeface="Book Antiqua" panose="02040602050305030304" pitchFamily="18" charset="0"/>
                  </a:rPr>
                  <a:t>t∫∂</a:t>
                </a:r>
                <a:r>
                  <a:rPr lang="en-US" sz="1600" dirty="0" smtClean="0">
                    <a:latin typeface="Book Antiqua" panose="02040602050305030304" pitchFamily="18" charset="0"/>
                  </a:rPr>
                  <a:t>]</a:t>
                </a:r>
                <a:endParaRPr lang="en-US" sz="16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5" name="Dikdörtgen 44"/>
            <p:cNvSpPr/>
            <p:nvPr/>
          </p:nvSpPr>
          <p:spPr>
            <a:xfrm>
              <a:off x="827584" y="3309781"/>
              <a:ext cx="1129231" cy="321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tr-TR" sz="1400" i="1" dirty="0" err="1" smtClean="0">
                  <a:solidFill>
                    <a:srgbClr val="FF0000"/>
                  </a:solidFill>
                  <a:latin typeface="Book Antiqua" panose="02040602050305030304" pitchFamily="18" charset="0"/>
                </a:rPr>
                <a:t>rapture</a:t>
              </a:r>
              <a:endParaRPr lang="tr-TR" sz="1400" b="1" i="1" dirty="0">
                <a:solidFill>
                  <a:srgbClr val="FF0000"/>
                </a:solidFill>
                <a:latin typeface="Book Antiqua" panose="02040602050305030304" pitchFamily="18" charset="0"/>
              </a:endParaRPr>
            </a:p>
          </p:txBody>
        </p:sp>
      </p:grpSp>
      <p:sp>
        <p:nvSpPr>
          <p:cNvPr id="83" name="Metin kutusu 82"/>
          <p:cNvSpPr txBox="1"/>
          <p:nvPr/>
        </p:nvSpPr>
        <p:spPr>
          <a:xfrm>
            <a:off x="5243211" y="2613956"/>
            <a:ext cx="2757126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latin typeface="Book Antiqua" panose="02040602050305030304" pitchFamily="18" charset="0"/>
              </a:rPr>
              <a:t>Gırtlak çarpmalı ünsüzler için özellik ağacı gösterimi</a:t>
            </a:r>
            <a:endParaRPr lang="en-US" sz="1400" dirty="0"/>
          </a:p>
        </p:txBody>
      </p:sp>
      <p:grpSp>
        <p:nvGrpSpPr>
          <p:cNvPr id="12" name="Grup 11"/>
          <p:cNvGrpSpPr/>
          <p:nvPr/>
        </p:nvGrpSpPr>
        <p:grpSpPr>
          <a:xfrm>
            <a:off x="4992295" y="3242093"/>
            <a:ext cx="3508768" cy="2124745"/>
            <a:chOff x="3776857" y="3798896"/>
            <a:chExt cx="3508768" cy="2124745"/>
          </a:xfrm>
        </p:grpSpPr>
        <p:cxnSp>
          <p:nvCxnSpPr>
            <p:cNvPr id="84" name="Düz Bağlayıcı 83"/>
            <p:cNvCxnSpPr/>
            <p:nvPr/>
          </p:nvCxnSpPr>
          <p:spPr>
            <a:xfrm flipH="1">
              <a:off x="4756502" y="4119122"/>
              <a:ext cx="649834" cy="56313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Grup 10"/>
            <p:cNvGrpSpPr/>
            <p:nvPr/>
          </p:nvGrpSpPr>
          <p:grpSpPr>
            <a:xfrm>
              <a:off x="3776857" y="3798896"/>
              <a:ext cx="3508768" cy="2124745"/>
              <a:chOff x="3776857" y="3798896"/>
              <a:chExt cx="3508768" cy="2124745"/>
            </a:xfrm>
          </p:grpSpPr>
          <p:sp>
            <p:nvSpPr>
              <p:cNvPr id="78" name="Metin kutusu 77"/>
              <p:cNvSpPr txBox="1"/>
              <p:nvPr/>
            </p:nvSpPr>
            <p:spPr>
              <a:xfrm>
                <a:off x="4820180" y="5435330"/>
                <a:ext cx="11723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DİL SIRTI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1" name="Düz Bağlayıcı 80"/>
              <p:cNvCxnSpPr/>
              <p:nvPr/>
            </p:nvCxnSpPr>
            <p:spPr>
              <a:xfrm>
                <a:off x="5406336" y="4944733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Metin kutusu 62"/>
              <p:cNvSpPr txBox="1"/>
              <p:nvPr/>
            </p:nvSpPr>
            <p:spPr>
              <a:xfrm>
                <a:off x="4820180" y="3798896"/>
                <a:ext cx="12281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[–</a:t>
                </a:r>
                <a:r>
                  <a:rPr lang="tr-TR" sz="1400" dirty="0" err="1" smtClean="0">
                    <a:latin typeface="Book Antiqua" panose="02040602050305030304" pitchFamily="18" charset="0"/>
                  </a:rPr>
                  <a:t>titireşimli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grpSp>
            <p:nvGrpSpPr>
              <p:cNvPr id="66" name="Grup 65"/>
              <p:cNvGrpSpPr/>
              <p:nvPr/>
            </p:nvGrpSpPr>
            <p:grpSpPr>
              <a:xfrm>
                <a:off x="3776857" y="4105296"/>
                <a:ext cx="2192369" cy="859824"/>
                <a:chOff x="1956821" y="2958989"/>
                <a:chExt cx="2405518" cy="1061169"/>
              </a:xfrm>
            </p:grpSpPr>
            <p:sp>
              <p:nvSpPr>
                <p:cNvPr id="70" name="Metin kutusu 69"/>
                <p:cNvSpPr txBox="1"/>
                <p:nvPr/>
              </p:nvSpPr>
              <p:spPr>
                <a:xfrm>
                  <a:off x="1956821" y="3525090"/>
                  <a:ext cx="955577" cy="3133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[–ötüm]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1" name="Grup 70"/>
                <p:cNvGrpSpPr/>
                <p:nvPr/>
              </p:nvGrpSpPr>
              <p:grpSpPr>
                <a:xfrm>
                  <a:off x="2651572" y="2958989"/>
                  <a:ext cx="1093152" cy="686738"/>
                  <a:chOff x="2651572" y="2958989"/>
                  <a:chExt cx="1093152" cy="686738"/>
                </a:xfrm>
              </p:grpSpPr>
              <p:cxnSp>
                <p:nvCxnSpPr>
                  <p:cNvPr id="76" name="Düz Bağlayıcı 75"/>
                  <p:cNvCxnSpPr/>
                  <p:nvPr/>
                </p:nvCxnSpPr>
                <p:spPr>
                  <a:xfrm flipH="1">
                    <a:off x="2651572" y="2958989"/>
                    <a:ext cx="1093152" cy="598369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Düz Bağlayıcı 76"/>
                  <p:cNvCxnSpPr/>
                  <p:nvPr/>
                </p:nvCxnSpPr>
                <p:spPr>
                  <a:xfrm>
                    <a:off x="3744723" y="2958989"/>
                    <a:ext cx="1" cy="686738"/>
                  </a:xfrm>
                  <a:prstGeom prst="line">
                    <a:avLst/>
                  </a:prstGeom>
                  <a:ln w="25400">
                    <a:tailEnd type="non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2" name="Metin kutusu 71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87" name="Metin kutusu 86"/>
              <p:cNvSpPr txBox="1"/>
              <p:nvPr/>
            </p:nvSpPr>
            <p:spPr>
              <a:xfrm>
                <a:off x="4274050" y="4722812"/>
                <a:ext cx="870905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050" b="1" dirty="0" smtClean="0">
                    <a:latin typeface="Book Antiqua" panose="02040602050305030304" pitchFamily="18" charset="0"/>
                  </a:rPr>
                  <a:t>[–sürekli]</a:t>
                </a:r>
                <a:endParaRPr lang="en-US" sz="105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3" name="Düz Bağlayıcı 92"/>
              <p:cNvCxnSpPr/>
              <p:nvPr/>
            </p:nvCxnSpPr>
            <p:spPr>
              <a:xfrm flipH="1" flipV="1">
                <a:off x="5421295" y="4114262"/>
                <a:ext cx="1166891" cy="51287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Metin kutusu 93"/>
              <p:cNvSpPr txBox="1"/>
              <p:nvPr/>
            </p:nvSpPr>
            <p:spPr>
              <a:xfrm>
                <a:off x="6103596" y="4700931"/>
                <a:ext cx="11723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BOĞAZSIL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Metin kutusu 94"/>
              <p:cNvSpPr txBox="1"/>
              <p:nvPr/>
            </p:nvSpPr>
            <p:spPr>
              <a:xfrm>
                <a:off x="6113313" y="5492754"/>
                <a:ext cx="117231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[+</a:t>
                </a:r>
                <a:r>
                  <a:rPr lang="tr-TR" sz="1100" b="1" dirty="0" err="1" smtClean="0">
                    <a:latin typeface="Book Antiqua" panose="02040602050305030304" pitchFamily="18" charset="0"/>
                  </a:rPr>
                  <a:t>c.g</a:t>
                </a:r>
                <a:r>
                  <a:rPr lang="tr-TR" sz="1100" b="1" dirty="0" smtClean="0">
                    <a:latin typeface="Book Antiqua" panose="02040602050305030304" pitchFamily="18" charset="0"/>
                  </a:rPr>
                  <a:t>.]</a:t>
                </a:r>
              </a:p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(</a:t>
                </a:r>
                <a:r>
                  <a:rPr lang="tr-TR" sz="1100" dirty="0" smtClean="0">
                    <a:latin typeface="Book Antiqua" panose="02040602050305030304" pitchFamily="18" charset="0"/>
                  </a:rPr>
                  <a:t>dar gırtlak</a:t>
                </a:r>
                <a:r>
                  <a:rPr lang="tr-TR" sz="1100" b="1" dirty="0" smtClean="0">
                    <a:latin typeface="Book Antiqua" panose="02040602050305030304" pitchFamily="18" charset="0"/>
                  </a:rPr>
                  <a:t>)</a:t>
                </a:r>
                <a:endParaRPr lang="en-US" sz="1100" b="1" dirty="0"/>
              </a:p>
            </p:txBody>
          </p:sp>
          <p:cxnSp>
            <p:nvCxnSpPr>
              <p:cNvPr id="96" name="Düz Bağlayıcı 95"/>
              <p:cNvCxnSpPr/>
              <p:nvPr/>
            </p:nvCxnSpPr>
            <p:spPr>
              <a:xfrm>
                <a:off x="6699469" y="5002157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4179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528" y="1196752"/>
            <a:ext cx="8208912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>
              <a:buAutoNum type="arabicParenR"/>
            </a:pPr>
            <a:r>
              <a:rPr lang="tr-TR" sz="1400" dirty="0" smtClean="0">
                <a:latin typeface="Book Antiqua" panose="02040602050305030304" pitchFamily="18" charset="0"/>
              </a:rPr>
              <a:t>Eğer /k/ ünsüzünün özelliğini çıkarmak ve yerine gırtlak çarpması özelliğini almak istiyorsak, yalnızca DİL SIRTI özelliğini YER özelliğinden çıkarmamız yeterli olacaktır.   </a:t>
            </a:r>
          </a:p>
          <a:p>
            <a:pPr marL="342900" indent="-342900" algn="just">
              <a:buAutoNum type="arabi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 smtClean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342900" indent="-342900" algn="just">
              <a:buAutoNum type="arabicParenR"/>
            </a:pPr>
            <a:r>
              <a:rPr lang="tr-TR" sz="1400" dirty="0" smtClean="0">
                <a:latin typeface="Book Antiqua" panose="02040602050305030304" pitchFamily="18" charset="0"/>
              </a:rPr>
              <a:t>Ancak, eğer « bütün </a:t>
            </a:r>
            <a:r>
              <a:rPr lang="tr-TR" sz="1400" dirty="0" err="1" smtClean="0">
                <a:latin typeface="Book Antiqua" panose="02040602050305030304" pitchFamily="18" charset="0"/>
              </a:rPr>
              <a:t>gırtlaksıllaşmış</a:t>
            </a:r>
            <a:r>
              <a:rPr lang="tr-TR" sz="1400" dirty="0" smtClean="0">
                <a:latin typeface="Book Antiqua" panose="02040602050305030304" pitchFamily="18" charset="0"/>
              </a:rPr>
              <a:t> duraklamalı ünsüzler, gırtlak çarpması oluşturur » şeklinde kural koymak istiyorsak, YER özelliğini olduğu gibi çıkarmamız gerekmektedir. </a:t>
            </a:r>
          </a:p>
          <a:p>
            <a:pPr algn="just"/>
            <a:endParaRPr lang="tr-TR" sz="1400" b="1" dirty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just"/>
            <a:endParaRPr lang="tr-TR" sz="1400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just"/>
            <a:endParaRPr lang="tr-TR" sz="1400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5" name="Grup 4"/>
          <p:cNvGrpSpPr/>
          <p:nvPr/>
        </p:nvGrpSpPr>
        <p:grpSpPr>
          <a:xfrm>
            <a:off x="1688843" y="1746980"/>
            <a:ext cx="3573316" cy="1898044"/>
            <a:chOff x="1688843" y="1889249"/>
            <a:chExt cx="3573316" cy="1898044"/>
          </a:xfrm>
        </p:grpSpPr>
        <p:grpSp>
          <p:nvGrpSpPr>
            <p:cNvPr id="11" name="Grup 10"/>
            <p:cNvGrpSpPr/>
            <p:nvPr/>
          </p:nvGrpSpPr>
          <p:grpSpPr>
            <a:xfrm>
              <a:off x="1688843" y="1889249"/>
              <a:ext cx="1266223" cy="1898044"/>
              <a:chOff x="4782132" y="3798896"/>
              <a:chExt cx="1266223" cy="1898044"/>
            </a:xfrm>
          </p:grpSpPr>
          <p:sp>
            <p:nvSpPr>
              <p:cNvPr id="78" name="Metin kutusu 77"/>
              <p:cNvSpPr txBox="1"/>
              <p:nvPr/>
            </p:nvSpPr>
            <p:spPr>
              <a:xfrm>
                <a:off x="4820180" y="5435330"/>
                <a:ext cx="11723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DİL SIRTI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1" name="Düz Bağlayıcı 80"/>
              <p:cNvCxnSpPr/>
              <p:nvPr/>
            </p:nvCxnSpPr>
            <p:spPr>
              <a:xfrm>
                <a:off x="5406336" y="4944733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Metin kutusu 62"/>
              <p:cNvSpPr txBox="1"/>
              <p:nvPr/>
            </p:nvSpPr>
            <p:spPr>
              <a:xfrm>
                <a:off x="4820180" y="3798896"/>
                <a:ext cx="12281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[–</a:t>
                </a:r>
                <a:r>
                  <a:rPr lang="tr-TR" sz="1400" dirty="0" err="1" smtClean="0">
                    <a:latin typeface="Book Antiqua" panose="02040602050305030304" pitchFamily="18" charset="0"/>
                  </a:rPr>
                  <a:t>titireşimli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grpSp>
            <p:nvGrpSpPr>
              <p:cNvPr id="66" name="Grup 65"/>
              <p:cNvGrpSpPr/>
              <p:nvPr/>
            </p:nvGrpSpPr>
            <p:grpSpPr>
              <a:xfrm>
                <a:off x="4782132" y="4105296"/>
                <a:ext cx="1187094" cy="859824"/>
                <a:chOff x="3059832" y="2958989"/>
                <a:chExt cx="1302507" cy="1061169"/>
              </a:xfrm>
            </p:grpSpPr>
            <p:cxnSp>
              <p:nvCxnSpPr>
                <p:cNvPr id="77" name="Düz Bağlayıcı 76"/>
                <p:cNvCxnSpPr/>
                <p:nvPr/>
              </p:nvCxnSpPr>
              <p:spPr>
                <a:xfrm>
                  <a:off x="3744723" y="29589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72" name="Metin kutusu 71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4" name="Grup 3"/>
            <p:cNvGrpSpPr/>
            <p:nvPr/>
          </p:nvGrpSpPr>
          <p:grpSpPr>
            <a:xfrm>
              <a:off x="2185618" y="3208541"/>
              <a:ext cx="254858" cy="96816"/>
              <a:chOff x="2185618" y="3208541"/>
              <a:chExt cx="254858" cy="96816"/>
            </a:xfrm>
          </p:grpSpPr>
          <p:cxnSp>
            <p:nvCxnSpPr>
              <p:cNvPr id="64" name="Düz Bağlayıcı 63"/>
              <p:cNvCxnSpPr/>
              <p:nvPr/>
            </p:nvCxnSpPr>
            <p:spPr>
              <a:xfrm flipH="1">
                <a:off x="2185618" y="3208541"/>
                <a:ext cx="254858" cy="1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Düz Bağlayıcı 64"/>
              <p:cNvCxnSpPr/>
              <p:nvPr/>
            </p:nvCxnSpPr>
            <p:spPr>
              <a:xfrm flipH="1">
                <a:off x="2185618" y="3305356"/>
                <a:ext cx="254858" cy="1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7" name="Sağ Ok 66"/>
            <p:cNvSpPr/>
            <p:nvPr/>
          </p:nvSpPr>
          <p:spPr>
            <a:xfrm>
              <a:off x="3098336" y="2871573"/>
              <a:ext cx="376653" cy="182142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grpSp>
          <p:nvGrpSpPr>
            <p:cNvPr id="68" name="Grup 67"/>
            <p:cNvGrpSpPr/>
            <p:nvPr/>
          </p:nvGrpSpPr>
          <p:grpSpPr>
            <a:xfrm>
              <a:off x="3995936" y="2341556"/>
              <a:ext cx="1266223" cy="1166224"/>
              <a:chOff x="4782132" y="3798896"/>
              <a:chExt cx="1266223" cy="1166224"/>
            </a:xfrm>
          </p:grpSpPr>
          <p:sp>
            <p:nvSpPr>
              <p:cNvPr id="74" name="Metin kutusu 73"/>
              <p:cNvSpPr txBox="1"/>
              <p:nvPr/>
            </p:nvSpPr>
            <p:spPr>
              <a:xfrm>
                <a:off x="4820180" y="3798896"/>
                <a:ext cx="12281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[–</a:t>
                </a:r>
                <a:r>
                  <a:rPr lang="tr-TR" sz="1400" dirty="0" err="1" smtClean="0">
                    <a:latin typeface="Book Antiqua" panose="02040602050305030304" pitchFamily="18" charset="0"/>
                  </a:rPr>
                  <a:t>titireşimli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grpSp>
            <p:nvGrpSpPr>
              <p:cNvPr id="75" name="Grup 74"/>
              <p:cNvGrpSpPr/>
              <p:nvPr/>
            </p:nvGrpSpPr>
            <p:grpSpPr>
              <a:xfrm>
                <a:off x="4782132" y="4105296"/>
                <a:ext cx="1187094" cy="859824"/>
                <a:chOff x="3059832" y="2958989"/>
                <a:chExt cx="1302507" cy="1061169"/>
              </a:xfrm>
            </p:grpSpPr>
            <p:cxnSp>
              <p:nvCxnSpPr>
                <p:cNvPr id="79" name="Düz Bağlayıcı 78"/>
                <p:cNvCxnSpPr/>
                <p:nvPr/>
              </p:nvCxnSpPr>
              <p:spPr>
                <a:xfrm>
                  <a:off x="3744723" y="29589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0" name="Metin kutusu 79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</p:grpSp>
      <p:grpSp>
        <p:nvGrpSpPr>
          <p:cNvPr id="8" name="Grup 7"/>
          <p:cNvGrpSpPr/>
          <p:nvPr/>
        </p:nvGrpSpPr>
        <p:grpSpPr>
          <a:xfrm>
            <a:off x="1632980" y="4293096"/>
            <a:ext cx="3629179" cy="1898044"/>
            <a:chOff x="1632980" y="4478962"/>
            <a:chExt cx="3629179" cy="1898044"/>
          </a:xfrm>
        </p:grpSpPr>
        <p:grpSp>
          <p:nvGrpSpPr>
            <p:cNvPr id="82" name="Grup 81"/>
            <p:cNvGrpSpPr/>
            <p:nvPr/>
          </p:nvGrpSpPr>
          <p:grpSpPr>
            <a:xfrm>
              <a:off x="1632980" y="4478962"/>
              <a:ext cx="1266223" cy="1898044"/>
              <a:chOff x="4782132" y="3798896"/>
              <a:chExt cx="1266223" cy="1898044"/>
            </a:xfrm>
          </p:grpSpPr>
          <p:sp>
            <p:nvSpPr>
              <p:cNvPr id="85" name="Metin kutusu 84"/>
              <p:cNvSpPr txBox="1"/>
              <p:nvPr/>
            </p:nvSpPr>
            <p:spPr>
              <a:xfrm>
                <a:off x="4820180" y="5435330"/>
                <a:ext cx="1172312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DİL SIRTI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6" name="Düz Bağlayıcı 85"/>
              <p:cNvCxnSpPr/>
              <p:nvPr/>
            </p:nvCxnSpPr>
            <p:spPr>
              <a:xfrm>
                <a:off x="5406336" y="4944733"/>
                <a:ext cx="5853" cy="436832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8" name="Metin kutusu 87"/>
              <p:cNvSpPr txBox="1"/>
              <p:nvPr/>
            </p:nvSpPr>
            <p:spPr>
              <a:xfrm>
                <a:off x="4820180" y="3798896"/>
                <a:ext cx="12281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[–</a:t>
                </a:r>
                <a:r>
                  <a:rPr lang="tr-TR" sz="1400" dirty="0" err="1" smtClean="0">
                    <a:latin typeface="Book Antiqua" panose="02040602050305030304" pitchFamily="18" charset="0"/>
                  </a:rPr>
                  <a:t>titireşimli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grpSp>
            <p:nvGrpSpPr>
              <p:cNvPr id="97" name="Grup 96"/>
              <p:cNvGrpSpPr/>
              <p:nvPr/>
            </p:nvGrpSpPr>
            <p:grpSpPr>
              <a:xfrm>
                <a:off x="4782132" y="4105296"/>
                <a:ext cx="1187094" cy="859824"/>
                <a:chOff x="3059832" y="2958989"/>
                <a:chExt cx="1302507" cy="1061169"/>
              </a:xfrm>
            </p:grpSpPr>
            <p:cxnSp>
              <p:nvCxnSpPr>
                <p:cNvPr id="98" name="Düz Bağlayıcı 97"/>
                <p:cNvCxnSpPr/>
                <p:nvPr/>
              </p:nvCxnSpPr>
              <p:spPr>
                <a:xfrm>
                  <a:off x="3744723" y="2958989"/>
                  <a:ext cx="1" cy="686738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99" name="Metin kutusu 98"/>
                <p:cNvSpPr txBox="1"/>
                <p:nvPr/>
              </p:nvSpPr>
              <p:spPr>
                <a:xfrm>
                  <a:off x="3059832" y="3697287"/>
                  <a:ext cx="1302507" cy="322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YER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100" name="Sağ Ok 99"/>
            <p:cNvSpPr/>
            <p:nvPr/>
          </p:nvSpPr>
          <p:spPr>
            <a:xfrm>
              <a:off x="3042473" y="5461286"/>
              <a:ext cx="376653" cy="182142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109" name="Metin kutusu 108"/>
            <p:cNvSpPr txBox="1"/>
            <p:nvPr/>
          </p:nvSpPr>
          <p:spPr>
            <a:xfrm>
              <a:off x="4033984" y="5355398"/>
              <a:ext cx="1228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[–</a:t>
              </a:r>
              <a:r>
                <a:rPr lang="tr-TR" sz="1400" dirty="0" err="1" smtClean="0">
                  <a:latin typeface="Book Antiqua" panose="02040602050305030304" pitchFamily="18" charset="0"/>
                </a:rPr>
                <a:t>titireşimli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grpSp>
          <p:nvGrpSpPr>
            <p:cNvPr id="113" name="Grup 112"/>
            <p:cNvGrpSpPr/>
            <p:nvPr/>
          </p:nvGrpSpPr>
          <p:grpSpPr>
            <a:xfrm>
              <a:off x="2129755" y="4993675"/>
              <a:ext cx="254858" cy="96816"/>
              <a:chOff x="2185618" y="3208541"/>
              <a:chExt cx="254858" cy="96816"/>
            </a:xfrm>
          </p:grpSpPr>
          <p:cxnSp>
            <p:nvCxnSpPr>
              <p:cNvPr id="114" name="Düz Bağlayıcı 113"/>
              <p:cNvCxnSpPr/>
              <p:nvPr/>
            </p:nvCxnSpPr>
            <p:spPr>
              <a:xfrm flipH="1">
                <a:off x="2185618" y="3208541"/>
                <a:ext cx="254858" cy="1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5" name="Düz Bağlayıcı 114"/>
              <p:cNvCxnSpPr/>
              <p:nvPr/>
            </p:nvCxnSpPr>
            <p:spPr>
              <a:xfrm flipH="1">
                <a:off x="2185618" y="3305356"/>
                <a:ext cx="254858" cy="1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3036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528" y="1196752"/>
            <a:ext cx="82089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Bu durumda, </a:t>
            </a:r>
            <a:r>
              <a:rPr lang="tr-TR" sz="1400" dirty="0" err="1" smtClean="0">
                <a:latin typeface="Book Antiqua" panose="02040602050305030304" pitchFamily="18" charset="0"/>
              </a:rPr>
              <a:t>YERin</a:t>
            </a:r>
            <a:r>
              <a:rPr lang="tr-TR" sz="1400" dirty="0" smtClean="0">
                <a:latin typeface="Book Antiqua" panose="02040602050305030304" pitchFamily="18" charset="0"/>
              </a:rPr>
              <a:t> ne özellik içerdiği önemsiz hale gelmektedir. </a:t>
            </a:r>
            <a:r>
              <a:rPr lang="tr-TR" sz="1400" dirty="0" err="1" smtClean="0">
                <a:latin typeface="Book Antiqua" panose="02040602050305030304" pitchFamily="18" charset="0"/>
              </a:rPr>
              <a:t>YERin</a:t>
            </a:r>
            <a:r>
              <a:rPr lang="tr-TR" sz="1400" dirty="0" smtClean="0">
                <a:latin typeface="Book Antiqua" panose="02040602050305030304" pitchFamily="18" charset="0"/>
              </a:rPr>
              <a:t> silinmesi, gırtlak çarpması için YER ve özelliklerinin önemli olmadığını göstermektedir. Gırtlak çarpmasının en son biçimi aşağıdaki gibidir: </a:t>
            </a:r>
            <a:endParaRPr lang="tr-TR" sz="1400" b="1" dirty="0" smtClean="0">
              <a:solidFill>
                <a:schemeClr val="bg2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Bağlanmama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Delinking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1979712" y="2420888"/>
            <a:ext cx="5512077" cy="2891459"/>
            <a:chOff x="1979712" y="2420888"/>
            <a:chExt cx="5512077" cy="2891459"/>
          </a:xfrm>
        </p:grpSpPr>
        <p:grpSp>
          <p:nvGrpSpPr>
            <p:cNvPr id="35" name="Grup 34"/>
            <p:cNvGrpSpPr/>
            <p:nvPr/>
          </p:nvGrpSpPr>
          <p:grpSpPr>
            <a:xfrm>
              <a:off x="1979712" y="2420888"/>
              <a:ext cx="5328592" cy="2592288"/>
              <a:chOff x="3776857" y="3798896"/>
              <a:chExt cx="3508768" cy="2124745"/>
            </a:xfrm>
          </p:grpSpPr>
          <p:cxnSp>
            <p:nvCxnSpPr>
              <p:cNvPr id="36" name="Düz Bağlayıcı 35"/>
              <p:cNvCxnSpPr/>
              <p:nvPr/>
            </p:nvCxnSpPr>
            <p:spPr>
              <a:xfrm flipH="1">
                <a:off x="4756502" y="4119122"/>
                <a:ext cx="649834" cy="56313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37" name="Grup 36"/>
              <p:cNvGrpSpPr/>
              <p:nvPr/>
            </p:nvGrpSpPr>
            <p:grpSpPr>
              <a:xfrm>
                <a:off x="3776857" y="3798896"/>
                <a:ext cx="3508768" cy="2124745"/>
                <a:chOff x="3776857" y="3798896"/>
                <a:chExt cx="3508768" cy="2124745"/>
              </a:xfrm>
            </p:grpSpPr>
            <p:sp>
              <p:nvSpPr>
                <p:cNvPr id="38" name="Metin kutusu 37"/>
                <p:cNvSpPr txBox="1"/>
                <p:nvPr/>
              </p:nvSpPr>
              <p:spPr>
                <a:xfrm>
                  <a:off x="4820180" y="5435330"/>
                  <a:ext cx="117231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DİL SIRTI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39" name="Düz Bağlayıcı 38"/>
                <p:cNvCxnSpPr/>
                <p:nvPr/>
              </p:nvCxnSpPr>
              <p:spPr>
                <a:xfrm>
                  <a:off x="5406336" y="4944733"/>
                  <a:ext cx="5853" cy="436832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0" name="Metin kutusu 39"/>
                <p:cNvSpPr txBox="1"/>
                <p:nvPr/>
              </p:nvSpPr>
              <p:spPr>
                <a:xfrm>
                  <a:off x="4820180" y="3798896"/>
                  <a:ext cx="122817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400" b="1" dirty="0" smtClean="0">
                      <a:latin typeface="Book Antiqua" panose="02040602050305030304" pitchFamily="18" charset="0"/>
                    </a:rPr>
                    <a:t>[–</a:t>
                  </a:r>
                  <a:r>
                    <a:rPr lang="tr-TR" sz="1400" dirty="0" err="1" smtClean="0">
                      <a:latin typeface="Book Antiqua" panose="02040602050305030304" pitchFamily="18" charset="0"/>
                    </a:rPr>
                    <a:t>titireşimli</a:t>
                  </a:r>
                  <a:r>
                    <a:rPr lang="tr-TR" sz="1400" b="1" dirty="0" smtClean="0">
                      <a:latin typeface="Book Antiqua" panose="02040602050305030304" pitchFamily="18" charset="0"/>
                    </a:rPr>
                    <a:t>]</a:t>
                  </a:r>
                  <a:endParaRPr lang="en-US" sz="1050" dirty="0"/>
                </a:p>
              </p:txBody>
            </p:sp>
            <p:grpSp>
              <p:nvGrpSpPr>
                <p:cNvPr id="41" name="Grup 40"/>
                <p:cNvGrpSpPr/>
                <p:nvPr/>
              </p:nvGrpSpPr>
              <p:grpSpPr>
                <a:xfrm>
                  <a:off x="3776857" y="4105296"/>
                  <a:ext cx="2192369" cy="859824"/>
                  <a:chOff x="1956821" y="2958989"/>
                  <a:chExt cx="2405518" cy="1061169"/>
                </a:xfrm>
              </p:grpSpPr>
              <p:sp>
                <p:nvSpPr>
                  <p:cNvPr id="47" name="Metin kutusu 46"/>
                  <p:cNvSpPr txBox="1"/>
                  <p:nvPr/>
                </p:nvSpPr>
                <p:spPr>
                  <a:xfrm>
                    <a:off x="1956821" y="3525090"/>
                    <a:ext cx="955577" cy="3133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050" b="1" dirty="0" smtClean="0">
                        <a:latin typeface="Book Antiqua" panose="02040602050305030304" pitchFamily="18" charset="0"/>
                      </a:rPr>
                      <a:t>[–ötüm]</a:t>
                    </a:r>
                    <a:endParaRPr lang="en-US" sz="1050" b="1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48" name="Grup 47"/>
                  <p:cNvGrpSpPr/>
                  <p:nvPr/>
                </p:nvGrpSpPr>
                <p:grpSpPr>
                  <a:xfrm>
                    <a:off x="2651572" y="2958989"/>
                    <a:ext cx="1093152" cy="686738"/>
                    <a:chOff x="2651572" y="2958989"/>
                    <a:chExt cx="1093152" cy="686738"/>
                  </a:xfrm>
                </p:grpSpPr>
                <p:cxnSp>
                  <p:nvCxnSpPr>
                    <p:cNvPr id="50" name="Düz Bağlayıcı 49"/>
                    <p:cNvCxnSpPr/>
                    <p:nvPr/>
                  </p:nvCxnSpPr>
                  <p:spPr>
                    <a:xfrm flipH="1">
                      <a:off x="2651572" y="2958989"/>
                      <a:ext cx="1093152" cy="598369"/>
                    </a:xfrm>
                    <a:prstGeom prst="line">
                      <a:avLst/>
                    </a:prstGeom>
                    <a:ln w="25400"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Düz Bağlayıcı 50"/>
                    <p:cNvCxnSpPr/>
                    <p:nvPr/>
                  </p:nvCxnSpPr>
                  <p:spPr>
                    <a:xfrm>
                      <a:off x="3744723" y="2958989"/>
                      <a:ext cx="1" cy="686738"/>
                    </a:xfrm>
                    <a:prstGeom prst="line">
                      <a:avLst/>
                    </a:prstGeom>
                    <a:ln w="25400">
                      <a:tailEnd type="non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9" name="Metin kutusu 48"/>
                  <p:cNvSpPr txBox="1"/>
                  <p:nvPr/>
                </p:nvSpPr>
                <p:spPr>
                  <a:xfrm>
                    <a:off x="3059832" y="3697287"/>
                    <a:ext cx="1302507" cy="32287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tr-TR" sz="1100" b="1" dirty="0" smtClean="0">
                        <a:latin typeface="Book Antiqua" panose="02040602050305030304" pitchFamily="18" charset="0"/>
                      </a:rPr>
                      <a:t>YER</a:t>
                    </a:r>
                    <a:endParaRPr lang="en-US" sz="11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sp>
              <p:nvSpPr>
                <p:cNvPr id="42" name="Metin kutusu 41"/>
                <p:cNvSpPr txBox="1"/>
                <p:nvPr/>
              </p:nvSpPr>
              <p:spPr>
                <a:xfrm>
                  <a:off x="4274050" y="4722812"/>
                  <a:ext cx="870905" cy="2539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050" b="1" dirty="0" smtClean="0">
                      <a:latin typeface="Book Antiqua" panose="02040602050305030304" pitchFamily="18" charset="0"/>
                    </a:rPr>
                    <a:t>[–sürekli]</a:t>
                  </a:r>
                  <a:endParaRPr lang="en-US" sz="105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3" name="Düz Bağlayıcı 42"/>
                <p:cNvCxnSpPr/>
                <p:nvPr/>
              </p:nvCxnSpPr>
              <p:spPr>
                <a:xfrm flipH="1" flipV="1">
                  <a:off x="5421295" y="4114262"/>
                  <a:ext cx="1166891" cy="512875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4" name="Metin kutusu 43"/>
                <p:cNvSpPr txBox="1"/>
                <p:nvPr/>
              </p:nvSpPr>
              <p:spPr>
                <a:xfrm>
                  <a:off x="6103596" y="4700931"/>
                  <a:ext cx="1172312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BOĞAZSIL</a:t>
                  </a:r>
                  <a:endParaRPr lang="en-US" sz="11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5" name="Metin kutusu 44"/>
                <p:cNvSpPr txBox="1"/>
                <p:nvPr/>
              </p:nvSpPr>
              <p:spPr>
                <a:xfrm>
                  <a:off x="6113313" y="5492754"/>
                  <a:ext cx="1172312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[+</a:t>
                  </a:r>
                  <a:r>
                    <a:rPr lang="tr-TR" sz="1100" b="1" dirty="0" err="1" smtClean="0">
                      <a:latin typeface="Book Antiqua" panose="02040602050305030304" pitchFamily="18" charset="0"/>
                    </a:rPr>
                    <a:t>c.g</a:t>
                  </a:r>
                  <a:r>
                    <a:rPr lang="tr-TR" sz="1100" b="1" dirty="0" smtClean="0">
                      <a:latin typeface="Book Antiqua" panose="02040602050305030304" pitchFamily="18" charset="0"/>
                    </a:rPr>
                    <a:t>.]</a:t>
                  </a:r>
                </a:p>
                <a:p>
                  <a:pPr algn="ctr"/>
                  <a:r>
                    <a:rPr lang="tr-TR" sz="1100" b="1" dirty="0" smtClean="0">
                      <a:latin typeface="Book Antiqua" panose="02040602050305030304" pitchFamily="18" charset="0"/>
                    </a:rPr>
                    <a:t>(</a:t>
                  </a:r>
                  <a:r>
                    <a:rPr lang="tr-TR" sz="1100" dirty="0" smtClean="0">
                      <a:latin typeface="Book Antiqua" panose="02040602050305030304" pitchFamily="18" charset="0"/>
                    </a:rPr>
                    <a:t>dar gırtlak</a:t>
                  </a:r>
                  <a:r>
                    <a:rPr lang="tr-TR" sz="1100" b="1" dirty="0" smtClean="0">
                      <a:latin typeface="Book Antiqua" panose="02040602050305030304" pitchFamily="18" charset="0"/>
                    </a:rPr>
                    <a:t>)</a:t>
                  </a:r>
                  <a:endParaRPr lang="en-US" sz="1100" b="1" dirty="0"/>
                </a:p>
              </p:txBody>
            </p:sp>
            <p:cxnSp>
              <p:nvCxnSpPr>
                <p:cNvPr id="46" name="Düz Bağlayıcı 45"/>
                <p:cNvCxnSpPr/>
                <p:nvPr/>
              </p:nvCxnSpPr>
              <p:spPr>
                <a:xfrm>
                  <a:off x="6699469" y="5002157"/>
                  <a:ext cx="5853" cy="436832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2" name="Düz Bağlayıcı 51"/>
            <p:cNvCxnSpPr/>
            <p:nvPr/>
          </p:nvCxnSpPr>
          <p:spPr>
            <a:xfrm flipH="1">
              <a:off x="4322893" y="3130123"/>
              <a:ext cx="254858" cy="1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Düz Bağlayıcı 52"/>
            <p:cNvCxnSpPr/>
            <p:nvPr/>
          </p:nvCxnSpPr>
          <p:spPr>
            <a:xfrm flipH="1">
              <a:off x="4322893" y="3226938"/>
              <a:ext cx="254858" cy="1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" name="Sağ Köşeli Ayraç 1"/>
            <p:cNvSpPr/>
            <p:nvPr/>
          </p:nvSpPr>
          <p:spPr>
            <a:xfrm>
              <a:off x="6732240" y="2708920"/>
              <a:ext cx="432048" cy="2448272"/>
            </a:xfrm>
            <a:prstGeom prst="rightBracket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Metin kutusu 54"/>
            <p:cNvSpPr txBox="1"/>
            <p:nvPr/>
          </p:nvSpPr>
          <p:spPr>
            <a:xfrm>
              <a:off x="7150970" y="4912237"/>
              <a:ext cx="3408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latin typeface="Book Antiqua" panose="02040602050305030304" pitchFamily="18" charset="0"/>
                </a:rPr>
                <a:t>σ</a:t>
              </a:r>
              <a:r>
                <a:rPr lang="el-GR" sz="1100" b="1" dirty="0">
                  <a:hlinkClick r:id="rId2"/>
                </a:rPr>
                <a:t> </a:t>
              </a:r>
              <a:endParaRPr lang="el-GR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4374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Yunancada Gerileyici </a:t>
            </a:r>
            <a:r>
              <a:rPr lang="tr-TR" sz="1600" b="1" dirty="0" err="1" smtClean="0">
                <a:latin typeface="Book Antiqua" panose="02040602050305030304" pitchFamily="18" charset="0"/>
              </a:rPr>
              <a:t>Ötümlüleşme</a:t>
            </a:r>
            <a:r>
              <a:rPr lang="tr-TR" sz="1600" b="1" dirty="0" smtClean="0">
                <a:latin typeface="Book Antiqua" panose="02040602050305030304" pitchFamily="18" charset="0"/>
              </a:rPr>
              <a:t>: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6628646" y="1232448"/>
            <a:ext cx="2172611" cy="2225788"/>
            <a:chOff x="3695533" y="1356519"/>
            <a:chExt cx="2172611" cy="2225788"/>
          </a:xfrm>
        </p:grpSpPr>
        <p:grpSp>
          <p:nvGrpSpPr>
            <p:cNvPr id="3" name="Grup 2"/>
            <p:cNvGrpSpPr/>
            <p:nvPr/>
          </p:nvGrpSpPr>
          <p:grpSpPr>
            <a:xfrm>
              <a:off x="3695533" y="1356519"/>
              <a:ext cx="2172611" cy="2225788"/>
              <a:chOff x="1502461" y="1887453"/>
              <a:chExt cx="1610059" cy="2225788"/>
            </a:xfrm>
          </p:grpSpPr>
          <p:grpSp>
            <p:nvGrpSpPr>
              <p:cNvPr id="28" name="Grup 27"/>
              <p:cNvGrpSpPr/>
              <p:nvPr/>
            </p:nvGrpSpPr>
            <p:grpSpPr>
              <a:xfrm>
                <a:off x="1560120" y="1887453"/>
                <a:ext cx="1543926" cy="737264"/>
                <a:chOff x="4180802" y="1577282"/>
                <a:chExt cx="763590" cy="771031"/>
              </a:xfrm>
            </p:grpSpPr>
            <p:sp>
              <p:nvSpPr>
                <p:cNvPr id="60" name="Sağ Ok 59"/>
                <p:cNvSpPr/>
                <p:nvPr/>
              </p:nvSpPr>
              <p:spPr>
                <a:xfrm>
                  <a:off x="4495165" y="1725708"/>
                  <a:ext cx="132036" cy="118655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Metin kutusu 60"/>
                <p:cNvSpPr txBox="1"/>
                <p:nvPr/>
              </p:nvSpPr>
              <p:spPr>
                <a:xfrm>
                  <a:off x="4180802" y="1608006"/>
                  <a:ext cx="349977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tb</a:t>
                  </a:r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  <p:sp>
              <p:nvSpPr>
                <p:cNvPr id="62" name="Metin kutusu 61"/>
                <p:cNvSpPr txBox="1"/>
                <p:nvPr/>
              </p:nvSpPr>
              <p:spPr>
                <a:xfrm>
                  <a:off x="4641504" y="1577282"/>
                  <a:ext cx="302888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latin typeface="Book Antiqua" panose="02040602050305030304" pitchFamily="18" charset="0"/>
                    </a:rPr>
                    <a:t>[</a:t>
                  </a:r>
                  <a:r>
                    <a:rPr lang="tr-TR" sz="2000" b="1" dirty="0" err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d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b</a:t>
                  </a:r>
                  <a:r>
                    <a:rPr lang="en-US" sz="2000" dirty="0" smtClean="0">
                      <a:latin typeface="Book Antiqua" panose="02040602050305030304" pitchFamily="18" charset="0"/>
                    </a:rPr>
                    <a:t>]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</p:grpSp>
          <p:sp>
            <p:nvSpPr>
              <p:cNvPr id="63" name="Sağ Ok 62"/>
              <p:cNvSpPr/>
              <p:nvPr/>
            </p:nvSpPr>
            <p:spPr>
              <a:xfrm>
                <a:off x="2195740" y="278603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1502461" y="2638378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kd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2500101" y="2634752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6" name="Sağ Ok 65"/>
              <p:cNvSpPr/>
              <p:nvPr/>
            </p:nvSpPr>
            <p:spPr>
              <a:xfrm>
                <a:off x="2174162" y="351790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Metin kutusu 66"/>
              <p:cNvSpPr txBox="1"/>
              <p:nvPr/>
            </p:nvSpPr>
            <p:spPr>
              <a:xfrm>
                <a:off x="1516078" y="3405355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pd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8" name="Metin kutusu 67"/>
              <p:cNvSpPr txBox="1"/>
              <p:nvPr/>
            </p:nvSpPr>
            <p:spPr>
              <a:xfrm>
                <a:off x="2470049" y="3375978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b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" name="Sola Bükülü Ok 3"/>
            <p:cNvSpPr/>
            <p:nvPr/>
          </p:nvSpPr>
          <p:spPr>
            <a:xfrm rot="5400000">
              <a:off x="5220945" y="31383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9" name="Sola Bükülü Ok 68"/>
            <p:cNvSpPr/>
            <p:nvPr/>
          </p:nvSpPr>
          <p:spPr>
            <a:xfrm rot="5400000">
              <a:off x="5269708" y="2406616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0" name="Sola Bükülü Ok 69"/>
            <p:cNvSpPr/>
            <p:nvPr/>
          </p:nvSpPr>
          <p:spPr>
            <a:xfrm rot="5400000">
              <a:off x="5220945" y="16372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71" name="Rectangle 5"/>
          <p:cNvSpPr>
            <a:spLocks noChangeArrowheads="1"/>
          </p:cNvSpPr>
          <p:nvPr/>
        </p:nvSpPr>
        <p:spPr bwMode="auto">
          <a:xfrm>
            <a:off x="631061" y="1944417"/>
            <a:ext cx="5421154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Bu sesdizimsel görünümde, ileri konumdaki ünsüzün </a:t>
            </a:r>
            <a:r>
              <a:rPr lang="tr-TR" sz="1400" dirty="0" err="1" smtClean="0">
                <a:latin typeface="Book Antiqua" panose="02040602050305030304" pitchFamily="18" charset="0"/>
              </a:rPr>
              <a:t>ötümlülük</a:t>
            </a:r>
            <a:r>
              <a:rPr lang="tr-TR" sz="1400" dirty="0" smtClean="0">
                <a:latin typeface="Book Antiqua" panose="02040602050305030304" pitchFamily="18" charset="0"/>
              </a:rPr>
              <a:t> özelliğinin, bir gerisindeki ünsüze taşınabilmesi için </a:t>
            </a:r>
            <a:r>
              <a:rPr lang="tr-TR" sz="1400" b="1" dirty="0" smtClean="0">
                <a:latin typeface="Book Antiqua" panose="02040602050305030304" pitchFamily="18" charset="0"/>
              </a:rPr>
              <a:t>yayılma </a:t>
            </a:r>
            <a:r>
              <a:rPr lang="tr-TR" sz="1400" dirty="0" smtClean="0">
                <a:latin typeface="Book Antiqua" panose="02040602050305030304" pitchFamily="18" charset="0"/>
              </a:rPr>
              <a:t>ilkesi devreye girmektedir. 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714624" y="3503402"/>
            <a:ext cx="5934685" cy="2349388"/>
            <a:chOff x="714624" y="3503402"/>
            <a:chExt cx="5934685" cy="2349388"/>
          </a:xfrm>
        </p:grpSpPr>
        <p:grpSp>
          <p:nvGrpSpPr>
            <p:cNvPr id="74" name="Grup 73"/>
            <p:cNvGrpSpPr/>
            <p:nvPr/>
          </p:nvGrpSpPr>
          <p:grpSpPr>
            <a:xfrm>
              <a:off x="3543704" y="5129291"/>
              <a:ext cx="1172312" cy="723499"/>
              <a:chOff x="4748133" y="2365153"/>
              <a:chExt cx="1302507" cy="1012090"/>
            </a:xfrm>
          </p:grpSpPr>
          <p:sp>
            <p:nvSpPr>
              <p:cNvPr id="89" name="Metin kutusu 88"/>
              <p:cNvSpPr txBox="1"/>
              <p:nvPr/>
            </p:nvSpPr>
            <p:spPr>
              <a:xfrm>
                <a:off x="4748133" y="2989754"/>
                <a:ext cx="1302507" cy="387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ötüm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0" name="Düz Bağlayıcı 89"/>
              <p:cNvCxnSpPr/>
              <p:nvPr/>
            </p:nvCxnSpPr>
            <p:spPr>
              <a:xfrm>
                <a:off x="5372772" y="2365153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8" name="Metin kutusu 77"/>
            <p:cNvSpPr txBox="1"/>
            <p:nvPr/>
          </p:nvSpPr>
          <p:spPr>
            <a:xfrm>
              <a:off x="1490504" y="3503402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sp>
          <p:nvSpPr>
            <p:cNvPr id="81" name="Metin kutusu 80"/>
            <p:cNvSpPr txBox="1"/>
            <p:nvPr/>
          </p:nvSpPr>
          <p:spPr>
            <a:xfrm>
              <a:off x="714624" y="4414234"/>
              <a:ext cx="8709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 smtClean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7" name="Düz Bağlayıcı 86"/>
            <p:cNvCxnSpPr/>
            <p:nvPr/>
          </p:nvCxnSpPr>
          <p:spPr>
            <a:xfrm flipH="1">
              <a:off x="1087383" y="3891988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Metin kutusu 82"/>
            <p:cNvSpPr txBox="1"/>
            <p:nvPr/>
          </p:nvSpPr>
          <p:spPr>
            <a:xfrm>
              <a:off x="3545398" y="4835729"/>
              <a:ext cx="118709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latin typeface="Book Antiqua" panose="02040602050305030304" pitchFamily="18" charset="0"/>
                </a:rPr>
                <a:t>BOĞAZSIL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6" name="Düz Bağlayıcı 75"/>
            <p:cNvCxnSpPr/>
            <p:nvPr/>
          </p:nvCxnSpPr>
          <p:spPr>
            <a:xfrm>
              <a:off x="2050727" y="3891964"/>
              <a:ext cx="2017217" cy="911812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Düz Bağlayıcı 90"/>
            <p:cNvCxnSpPr/>
            <p:nvPr/>
          </p:nvCxnSpPr>
          <p:spPr>
            <a:xfrm flipH="1">
              <a:off x="4067944" y="4318941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Metin kutusu 91"/>
            <p:cNvSpPr txBox="1"/>
            <p:nvPr/>
          </p:nvSpPr>
          <p:spPr>
            <a:xfrm>
              <a:off x="4365046" y="4022823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cxnSp>
          <p:nvCxnSpPr>
            <p:cNvPr id="93" name="Düz Bağlayıcı 92"/>
            <p:cNvCxnSpPr/>
            <p:nvPr/>
          </p:nvCxnSpPr>
          <p:spPr>
            <a:xfrm flipH="1" flipV="1">
              <a:off x="5058604" y="4338710"/>
              <a:ext cx="993611" cy="46506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Metin kutusu 93"/>
            <p:cNvSpPr txBox="1"/>
            <p:nvPr/>
          </p:nvSpPr>
          <p:spPr>
            <a:xfrm>
              <a:off x="5476997" y="4823714"/>
              <a:ext cx="1172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773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Yunancada Gerileyici </a:t>
            </a:r>
            <a:r>
              <a:rPr lang="tr-TR" sz="1600" b="1" dirty="0" err="1" smtClean="0">
                <a:latin typeface="Book Antiqua" panose="02040602050305030304" pitchFamily="18" charset="0"/>
              </a:rPr>
              <a:t>Ötümlüleşme</a:t>
            </a:r>
            <a:r>
              <a:rPr lang="tr-TR" sz="1600" b="1" dirty="0" smtClean="0">
                <a:latin typeface="Book Antiqua" panose="02040602050305030304" pitchFamily="18" charset="0"/>
              </a:rPr>
              <a:t>: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6689808" y="1239071"/>
            <a:ext cx="2172611" cy="2225788"/>
            <a:chOff x="3695533" y="1356519"/>
            <a:chExt cx="2172611" cy="2225788"/>
          </a:xfrm>
        </p:grpSpPr>
        <p:grpSp>
          <p:nvGrpSpPr>
            <p:cNvPr id="3" name="Grup 2"/>
            <p:cNvGrpSpPr/>
            <p:nvPr/>
          </p:nvGrpSpPr>
          <p:grpSpPr>
            <a:xfrm>
              <a:off x="3695533" y="1356519"/>
              <a:ext cx="2172611" cy="2225788"/>
              <a:chOff x="1502461" y="1887453"/>
              <a:chExt cx="1610059" cy="2225788"/>
            </a:xfrm>
          </p:grpSpPr>
          <p:grpSp>
            <p:nvGrpSpPr>
              <p:cNvPr id="28" name="Grup 27"/>
              <p:cNvGrpSpPr/>
              <p:nvPr/>
            </p:nvGrpSpPr>
            <p:grpSpPr>
              <a:xfrm>
                <a:off x="1560120" y="1887453"/>
                <a:ext cx="1543926" cy="737264"/>
                <a:chOff x="4180802" y="1577282"/>
                <a:chExt cx="763590" cy="771031"/>
              </a:xfrm>
            </p:grpSpPr>
            <p:sp>
              <p:nvSpPr>
                <p:cNvPr id="60" name="Sağ Ok 59"/>
                <p:cNvSpPr/>
                <p:nvPr/>
              </p:nvSpPr>
              <p:spPr>
                <a:xfrm>
                  <a:off x="4495165" y="1725708"/>
                  <a:ext cx="132036" cy="118655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Metin kutusu 60"/>
                <p:cNvSpPr txBox="1"/>
                <p:nvPr/>
              </p:nvSpPr>
              <p:spPr>
                <a:xfrm>
                  <a:off x="4180802" y="1608006"/>
                  <a:ext cx="349977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tb</a:t>
                  </a:r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  <p:sp>
              <p:nvSpPr>
                <p:cNvPr id="62" name="Metin kutusu 61"/>
                <p:cNvSpPr txBox="1"/>
                <p:nvPr/>
              </p:nvSpPr>
              <p:spPr>
                <a:xfrm>
                  <a:off x="4641504" y="1577282"/>
                  <a:ext cx="302888" cy="740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latin typeface="Book Antiqua" panose="02040602050305030304" pitchFamily="18" charset="0"/>
                    </a:rPr>
                    <a:t>[</a:t>
                  </a:r>
                  <a:r>
                    <a:rPr lang="tr-TR" sz="2000" b="1" dirty="0" err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d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b</a:t>
                  </a:r>
                  <a:r>
                    <a:rPr lang="en-US" sz="2000" dirty="0" smtClean="0">
                      <a:latin typeface="Book Antiqua" panose="02040602050305030304" pitchFamily="18" charset="0"/>
                    </a:rPr>
                    <a:t>]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</p:grpSp>
          <p:sp>
            <p:nvSpPr>
              <p:cNvPr id="63" name="Sağ Ok 62"/>
              <p:cNvSpPr/>
              <p:nvPr/>
            </p:nvSpPr>
            <p:spPr>
              <a:xfrm>
                <a:off x="2195740" y="278603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1502461" y="2638378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kd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2500101" y="2634752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g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6" name="Sağ Ok 65"/>
              <p:cNvSpPr/>
              <p:nvPr/>
            </p:nvSpPr>
            <p:spPr>
              <a:xfrm>
                <a:off x="2174162" y="351790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Metin kutusu 66"/>
              <p:cNvSpPr txBox="1"/>
              <p:nvPr/>
            </p:nvSpPr>
            <p:spPr>
              <a:xfrm>
                <a:off x="1516078" y="3405355"/>
                <a:ext cx="70762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pd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8" name="Metin kutusu 67"/>
              <p:cNvSpPr txBox="1"/>
              <p:nvPr/>
            </p:nvSpPr>
            <p:spPr>
              <a:xfrm>
                <a:off x="2470049" y="3375978"/>
                <a:ext cx="61241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b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d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" name="Sola Bükülü Ok 3"/>
            <p:cNvSpPr/>
            <p:nvPr/>
          </p:nvSpPr>
          <p:spPr>
            <a:xfrm rot="5400000">
              <a:off x="5220945" y="31383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9" name="Sola Bükülü Ok 68"/>
            <p:cNvSpPr/>
            <p:nvPr/>
          </p:nvSpPr>
          <p:spPr>
            <a:xfrm rot="5400000">
              <a:off x="5269708" y="2406616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0" name="Sola Bükülü Ok 69"/>
            <p:cNvSpPr/>
            <p:nvPr/>
          </p:nvSpPr>
          <p:spPr>
            <a:xfrm rot="5400000">
              <a:off x="5220945" y="16372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71" name="Rectangle 5"/>
          <p:cNvSpPr>
            <a:spLocks noChangeArrowheads="1"/>
          </p:cNvSpPr>
          <p:nvPr/>
        </p:nvSpPr>
        <p:spPr bwMode="auto">
          <a:xfrm>
            <a:off x="415037" y="1944705"/>
            <a:ext cx="5525115" cy="7386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Ancak, yayılma işlemi doğrudan BOĞAZSIL özelliğe yapıldığında, onun altında her ne özellik olursa olsun ona bağlanabilir anlamına gelmektedir. O nedenle aşağıdaki son biçim daha uygundur: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714624" y="3503402"/>
            <a:ext cx="5934685" cy="2349388"/>
            <a:chOff x="714624" y="3503402"/>
            <a:chExt cx="5934685" cy="2349388"/>
          </a:xfrm>
        </p:grpSpPr>
        <p:grpSp>
          <p:nvGrpSpPr>
            <p:cNvPr id="74" name="Grup 73"/>
            <p:cNvGrpSpPr/>
            <p:nvPr/>
          </p:nvGrpSpPr>
          <p:grpSpPr>
            <a:xfrm>
              <a:off x="3543704" y="5129291"/>
              <a:ext cx="1172312" cy="723499"/>
              <a:chOff x="4748133" y="2365153"/>
              <a:chExt cx="1302507" cy="1012090"/>
            </a:xfrm>
          </p:grpSpPr>
          <p:sp>
            <p:nvSpPr>
              <p:cNvPr id="89" name="Metin kutusu 88"/>
              <p:cNvSpPr txBox="1"/>
              <p:nvPr/>
            </p:nvSpPr>
            <p:spPr>
              <a:xfrm>
                <a:off x="4748133" y="2989754"/>
                <a:ext cx="1302507" cy="387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ötüm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90" name="Düz Bağlayıcı 89"/>
              <p:cNvCxnSpPr/>
              <p:nvPr/>
            </p:nvCxnSpPr>
            <p:spPr>
              <a:xfrm>
                <a:off x="5372772" y="2365153"/>
                <a:ext cx="6503" cy="61107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8" name="Metin kutusu 77"/>
            <p:cNvSpPr txBox="1"/>
            <p:nvPr/>
          </p:nvSpPr>
          <p:spPr>
            <a:xfrm>
              <a:off x="1490504" y="3503402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sp>
          <p:nvSpPr>
            <p:cNvPr id="81" name="Metin kutusu 80"/>
            <p:cNvSpPr txBox="1"/>
            <p:nvPr/>
          </p:nvSpPr>
          <p:spPr>
            <a:xfrm>
              <a:off x="714624" y="4414234"/>
              <a:ext cx="8709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 smtClean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7" name="Düz Bağlayıcı 86"/>
            <p:cNvCxnSpPr/>
            <p:nvPr/>
          </p:nvCxnSpPr>
          <p:spPr>
            <a:xfrm flipH="1">
              <a:off x="1087383" y="3891988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Metin kutusu 82"/>
            <p:cNvSpPr txBox="1"/>
            <p:nvPr/>
          </p:nvSpPr>
          <p:spPr>
            <a:xfrm>
              <a:off x="3545398" y="4835729"/>
              <a:ext cx="118709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latin typeface="Book Antiqua" panose="02040602050305030304" pitchFamily="18" charset="0"/>
                </a:rPr>
                <a:t>BOĞAZSIL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6" name="Düz Bağlayıcı 75"/>
            <p:cNvCxnSpPr>
              <a:endCxn id="89" idx="0"/>
            </p:cNvCxnSpPr>
            <p:nvPr/>
          </p:nvCxnSpPr>
          <p:spPr>
            <a:xfrm>
              <a:off x="2050727" y="3891964"/>
              <a:ext cx="2079133" cy="1683827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Düz Bağlayıcı 90"/>
            <p:cNvCxnSpPr/>
            <p:nvPr/>
          </p:nvCxnSpPr>
          <p:spPr>
            <a:xfrm flipH="1">
              <a:off x="4067944" y="4318941"/>
              <a:ext cx="996290" cy="48483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Metin kutusu 91"/>
            <p:cNvSpPr txBox="1"/>
            <p:nvPr/>
          </p:nvSpPr>
          <p:spPr>
            <a:xfrm>
              <a:off x="4365046" y="4022823"/>
              <a:ext cx="13324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>
                  <a:latin typeface="Book Antiqua" panose="02040602050305030304" pitchFamily="18" charset="0"/>
                </a:rPr>
                <a:t>[</a:t>
              </a:r>
              <a:r>
                <a:rPr lang="en-US" sz="1400" dirty="0" smtClean="0">
                  <a:latin typeface="Book Antiqua" panose="02040602050305030304" pitchFamily="18" charset="0"/>
                </a:rPr>
                <a:t>–</a:t>
              </a:r>
              <a:r>
                <a:rPr lang="tr-TR" sz="1400" dirty="0" smtClean="0">
                  <a:latin typeface="Book Antiqua" panose="02040602050305030304" pitchFamily="18" charset="0"/>
                </a:rPr>
                <a:t>titreşimli</a:t>
              </a:r>
              <a:r>
                <a:rPr lang="tr-TR" sz="1400" b="1" dirty="0" smtClean="0">
                  <a:latin typeface="Book Antiqua" panose="02040602050305030304" pitchFamily="18" charset="0"/>
                </a:rPr>
                <a:t>]</a:t>
              </a:r>
              <a:endParaRPr lang="en-US" sz="1050" dirty="0"/>
            </a:p>
          </p:txBody>
        </p:sp>
        <p:cxnSp>
          <p:nvCxnSpPr>
            <p:cNvPr id="93" name="Düz Bağlayıcı 92"/>
            <p:cNvCxnSpPr/>
            <p:nvPr/>
          </p:nvCxnSpPr>
          <p:spPr>
            <a:xfrm flipH="1" flipV="1">
              <a:off x="5058604" y="4338710"/>
              <a:ext cx="993611" cy="46506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Metin kutusu 93"/>
            <p:cNvSpPr txBox="1"/>
            <p:nvPr/>
          </p:nvSpPr>
          <p:spPr>
            <a:xfrm>
              <a:off x="5476997" y="4823714"/>
              <a:ext cx="11723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200" b="1" dirty="0">
                  <a:latin typeface="Book Antiqua" panose="02040602050305030304" pitchFamily="18" charset="0"/>
                </a:rPr>
                <a:t>[–sürekli]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766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500063" y="571500"/>
            <a:ext cx="800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latin typeface="Gill Sans MT" panose="020B0502020104020203" pitchFamily="34" charset="0"/>
              </a:rPr>
              <a:t>Yayılma (</a:t>
            </a:r>
            <a:r>
              <a:rPr lang="tr-TR" altLang="tr-TR" sz="2800" dirty="0" err="1" smtClean="0">
                <a:latin typeface="Gill Sans MT" panose="020B0502020104020203" pitchFamily="34" charset="0"/>
              </a:rPr>
              <a:t>Spreading</a:t>
            </a:r>
            <a:r>
              <a:rPr lang="tr-TR" altLang="tr-TR" sz="2800" b="1" dirty="0" smtClean="0">
                <a:latin typeface="Gill Sans MT" panose="020B0502020104020203" pitchFamily="34" charset="0"/>
              </a:rPr>
              <a:t>)</a:t>
            </a:r>
            <a:endParaRPr lang="tr-TR" altLang="tr-TR" sz="2800" dirty="0">
              <a:latin typeface="Gill Sans MT" panose="020B0502020104020203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45985" y="1348128"/>
            <a:ext cx="82089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600" b="1" dirty="0" smtClean="0">
                <a:latin typeface="Book Antiqua" panose="02040602050305030304" pitchFamily="18" charset="0"/>
              </a:rPr>
              <a:t>Yunancada </a:t>
            </a:r>
            <a:r>
              <a:rPr lang="tr-TR" sz="1600" b="1" dirty="0" err="1" smtClean="0">
                <a:latin typeface="Book Antiqua" panose="02040602050305030304" pitchFamily="18" charset="0"/>
              </a:rPr>
              <a:t>Soluklulaşma</a:t>
            </a:r>
            <a:r>
              <a:rPr lang="tr-TR" sz="1600" b="1" dirty="0" smtClean="0">
                <a:latin typeface="Book Antiqua" panose="02040602050305030304" pitchFamily="18" charset="0"/>
              </a:rPr>
              <a:t>:</a:t>
            </a:r>
          </a:p>
        </p:txBody>
      </p:sp>
      <p:grpSp>
        <p:nvGrpSpPr>
          <p:cNvPr id="5" name="Grup 4"/>
          <p:cNvGrpSpPr/>
          <p:nvPr/>
        </p:nvGrpSpPr>
        <p:grpSpPr>
          <a:xfrm>
            <a:off x="6689808" y="1239074"/>
            <a:ext cx="2172611" cy="2015842"/>
            <a:chOff x="3695533" y="1356522"/>
            <a:chExt cx="2172611" cy="2015842"/>
          </a:xfrm>
        </p:grpSpPr>
        <p:grpSp>
          <p:nvGrpSpPr>
            <p:cNvPr id="3" name="Grup 2"/>
            <p:cNvGrpSpPr/>
            <p:nvPr/>
          </p:nvGrpSpPr>
          <p:grpSpPr>
            <a:xfrm>
              <a:off x="3695533" y="1356522"/>
              <a:ext cx="2172611" cy="1918009"/>
              <a:chOff x="1502461" y="1887456"/>
              <a:chExt cx="1610059" cy="1918009"/>
            </a:xfrm>
          </p:grpSpPr>
          <p:grpSp>
            <p:nvGrpSpPr>
              <p:cNvPr id="28" name="Grup 27"/>
              <p:cNvGrpSpPr/>
              <p:nvPr/>
            </p:nvGrpSpPr>
            <p:grpSpPr>
              <a:xfrm>
                <a:off x="1560120" y="1887456"/>
                <a:ext cx="1543926" cy="429489"/>
                <a:chOff x="4180802" y="1577282"/>
                <a:chExt cx="763590" cy="449159"/>
              </a:xfrm>
            </p:grpSpPr>
            <p:sp>
              <p:nvSpPr>
                <p:cNvPr id="60" name="Sağ Ok 59"/>
                <p:cNvSpPr/>
                <p:nvPr/>
              </p:nvSpPr>
              <p:spPr>
                <a:xfrm>
                  <a:off x="4495165" y="1725708"/>
                  <a:ext cx="132036" cy="118655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Metin kutusu 60"/>
                <p:cNvSpPr txBox="1"/>
                <p:nvPr/>
              </p:nvSpPr>
              <p:spPr>
                <a:xfrm>
                  <a:off x="4180802" y="1608006"/>
                  <a:ext cx="349977" cy="418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tk</a:t>
                  </a:r>
                  <a:r>
                    <a:rPr lang="tr-TR" sz="1200" dirty="0" err="1" smtClean="0">
                      <a:latin typeface="Book Antiqua" panose="02040602050305030304" pitchFamily="18" charset="0"/>
                    </a:rPr>
                    <a:t>h</a:t>
                  </a:r>
                  <a:r>
                    <a:rPr lang="tr-TR" sz="2000" dirty="0" smtClean="0">
                      <a:latin typeface="Book Antiqua" panose="02040602050305030304" pitchFamily="18" charset="0"/>
                    </a:rPr>
                    <a:t>/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  <p:sp>
              <p:nvSpPr>
                <p:cNvPr id="62" name="Metin kutusu 61"/>
                <p:cNvSpPr txBox="1"/>
                <p:nvPr/>
              </p:nvSpPr>
              <p:spPr>
                <a:xfrm>
                  <a:off x="4641504" y="1577282"/>
                  <a:ext cx="302888" cy="4184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>
                      <a:latin typeface="Book Antiqua" panose="02040602050305030304" pitchFamily="18" charset="0"/>
                    </a:rPr>
                    <a:t>[</a:t>
                  </a:r>
                  <a:r>
                    <a:rPr lang="tr-TR" sz="2000" b="1" dirty="0" err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t</a:t>
                  </a:r>
                  <a:r>
                    <a:rPr lang="tr-TR" sz="1200" b="1" dirty="0" err="1" smtClean="0">
                      <a:solidFill>
                        <a:srgbClr val="FF0000"/>
                      </a:solidFill>
                      <a:latin typeface="Book Antiqua" panose="02040602050305030304" pitchFamily="18" charset="0"/>
                    </a:rPr>
                    <a:t>h</a:t>
                  </a:r>
                  <a:r>
                    <a:rPr lang="tr-TR" sz="2000" dirty="0" err="1" smtClean="0">
                      <a:latin typeface="Book Antiqua" panose="02040602050305030304" pitchFamily="18" charset="0"/>
                    </a:rPr>
                    <a:t>k</a:t>
                  </a:r>
                  <a:r>
                    <a:rPr lang="tr-TR" sz="1200" dirty="0" err="1">
                      <a:latin typeface="Book Antiqua" panose="02040602050305030304" pitchFamily="18" charset="0"/>
                    </a:rPr>
                    <a:t>h</a:t>
                  </a:r>
                  <a:r>
                    <a:rPr lang="en-US" sz="2000" dirty="0" smtClean="0">
                      <a:latin typeface="Book Antiqua" panose="02040602050305030304" pitchFamily="18" charset="0"/>
                    </a:rPr>
                    <a:t>]</a:t>
                  </a:r>
                  <a:endParaRPr lang="en-US" sz="2000" dirty="0">
                    <a:latin typeface="Book Antiqua" panose="02040602050305030304" pitchFamily="18" charset="0"/>
                  </a:endParaRPr>
                </a:p>
              </p:txBody>
            </p:sp>
          </p:grpSp>
          <p:sp>
            <p:nvSpPr>
              <p:cNvPr id="63" name="Sağ Ok 62"/>
              <p:cNvSpPr/>
              <p:nvPr/>
            </p:nvSpPr>
            <p:spPr>
              <a:xfrm>
                <a:off x="2195740" y="278603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Metin kutusu 63"/>
              <p:cNvSpPr txBox="1"/>
              <p:nvPr/>
            </p:nvSpPr>
            <p:spPr>
              <a:xfrm>
                <a:off x="1502461" y="2638378"/>
                <a:ext cx="7076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p</a:t>
                </a:r>
                <a:r>
                  <a:rPr lang="tr-TR" sz="2000" dirty="0" err="1">
                    <a:latin typeface="Book Antiqua" panose="02040602050305030304" pitchFamily="18" charset="0"/>
                  </a:rPr>
                  <a:t>t</a:t>
                </a:r>
                <a:r>
                  <a:rPr lang="tr-TR" sz="1200" dirty="0" err="1" smtClean="0">
                    <a:latin typeface="Book Antiqua" panose="02040602050305030304" pitchFamily="18" charset="0"/>
                  </a:rPr>
                  <a:t>h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5" name="Metin kutusu 64"/>
              <p:cNvSpPr txBox="1"/>
              <p:nvPr/>
            </p:nvSpPr>
            <p:spPr>
              <a:xfrm>
                <a:off x="2500101" y="2634752"/>
                <a:ext cx="61241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p</a:t>
                </a:r>
                <a:r>
                  <a:rPr lang="tr-TR" sz="12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h</a:t>
                </a:r>
                <a:r>
                  <a:rPr lang="tr-TR" sz="2000" dirty="0" err="1">
                    <a:latin typeface="Book Antiqua" panose="02040602050305030304" pitchFamily="18" charset="0"/>
                  </a:rPr>
                  <a:t>t</a:t>
                </a:r>
                <a:r>
                  <a:rPr lang="tr-TR" sz="1200" dirty="0" err="1" smtClean="0">
                    <a:latin typeface="Book Antiqua" panose="02040602050305030304" pitchFamily="18" charset="0"/>
                  </a:rPr>
                  <a:t>h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6" name="Sağ Ok 65"/>
              <p:cNvSpPr/>
              <p:nvPr/>
            </p:nvSpPr>
            <p:spPr>
              <a:xfrm>
                <a:off x="2174162" y="3517904"/>
                <a:ext cx="266968" cy="113459"/>
              </a:xfrm>
              <a:prstGeom prst="right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Metin kutusu 66"/>
              <p:cNvSpPr txBox="1"/>
              <p:nvPr/>
            </p:nvSpPr>
            <p:spPr>
              <a:xfrm>
                <a:off x="1516078" y="3405355"/>
                <a:ext cx="7076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r>
                  <a:rPr lang="tr-TR" sz="2000" dirty="0" err="1" smtClean="0">
                    <a:latin typeface="Book Antiqua" panose="02040602050305030304" pitchFamily="18" charset="0"/>
                  </a:rPr>
                  <a:t>kp</a:t>
                </a:r>
                <a:r>
                  <a:rPr lang="tr-TR" sz="1200" dirty="0" err="1" smtClean="0">
                    <a:latin typeface="Book Antiqua" panose="02040602050305030304" pitchFamily="18" charset="0"/>
                  </a:rPr>
                  <a:t>h</a:t>
                </a:r>
                <a:r>
                  <a:rPr lang="tr-TR" sz="2000" dirty="0" smtClean="0">
                    <a:latin typeface="Book Antiqua" panose="02040602050305030304" pitchFamily="18" charset="0"/>
                  </a:rPr>
                  <a:t>/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  <p:sp>
            <p:nvSpPr>
              <p:cNvPr id="68" name="Metin kutusu 67"/>
              <p:cNvSpPr txBox="1"/>
              <p:nvPr/>
            </p:nvSpPr>
            <p:spPr>
              <a:xfrm>
                <a:off x="2470049" y="3375978"/>
                <a:ext cx="64247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Book Antiqua" panose="02040602050305030304" pitchFamily="18" charset="0"/>
                  </a:rPr>
                  <a:t>[</a:t>
                </a:r>
                <a:r>
                  <a:rPr lang="tr-TR" sz="20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k</a:t>
                </a:r>
                <a:r>
                  <a:rPr lang="tr-TR" sz="1200" b="1" dirty="0" err="1" smtClean="0">
                    <a:solidFill>
                      <a:srgbClr val="FF0000"/>
                    </a:solidFill>
                    <a:latin typeface="Book Antiqua" panose="02040602050305030304" pitchFamily="18" charset="0"/>
                  </a:rPr>
                  <a:t>h</a:t>
                </a:r>
                <a:r>
                  <a:rPr lang="tr-TR" sz="2000" dirty="0" err="1">
                    <a:latin typeface="Book Antiqua" panose="02040602050305030304" pitchFamily="18" charset="0"/>
                  </a:rPr>
                  <a:t>p</a:t>
                </a:r>
                <a:r>
                  <a:rPr lang="tr-TR" sz="1200" dirty="0" err="1" smtClean="0">
                    <a:latin typeface="Book Antiqua" panose="02040602050305030304" pitchFamily="18" charset="0"/>
                  </a:rPr>
                  <a:t>h</a:t>
                </a:r>
                <a:r>
                  <a:rPr lang="en-US" sz="2000" dirty="0" smtClean="0">
                    <a:latin typeface="Book Antiqua" panose="02040602050305030304" pitchFamily="18" charset="0"/>
                  </a:rPr>
                  <a:t>]</a:t>
                </a:r>
                <a:endParaRPr lang="en-US" sz="2000" dirty="0">
                  <a:latin typeface="Book Antiqua" panose="02040602050305030304" pitchFamily="18" charset="0"/>
                </a:endParaRPr>
              </a:p>
            </p:txBody>
          </p:sp>
        </p:grpSp>
        <p:sp>
          <p:nvSpPr>
            <p:cNvPr id="4" name="Sola Bükülü Ok 3"/>
            <p:cNvSpPr/>
            <p:nvPr/>
          </p:nvSpPr>
          <p:spPr>
            <a:xfrm rot="5400000">
              <a:off x="5220945" y="31383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69" name="Sola Bükülü Ok 68"/>
            <p:cNvSpPr/>
            <p:nvPr/>
          </p:nvSpPr>
          <p:spPr>
            <a:xfrm rot="5400000">
              <a:off x="5269708" y="2406616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0" name="Sola Bükülü Ok 69"/>
            <p:cNvSpPr/>
            <p:nvPr/>
          </p:nvSpPr>
          <p:spPr>
            <a:xfrm rot="5400000">
              <a:off x="5220945" y="1637264"/>
              <a:ext cx="144000" cy="324000"/>
            </a:xfrm>
            <a:prstGeom prst="curvedLeftArrow">
              <a:avLst>
                <a:gd name="adj1" fmla="val 25000"/>
                <a:gd name="adj2" fmla="val 58236"/>
                <a:gd name="adj3" fmla="val 25000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71" name="Rectangle 5"/>
          <p:cNvSpPr>
            <a:spLocks noChangeArrowheads="1"/>
          </p:cNvSpPr>
          <p:nvPr/>
        </p:nvSpPr>
        <p:spPr bwMode="auto">
          <a:xfrm>
            <a:off x="415037" y="1944705"/>
            <a:ext cx="5525115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tr-TR" sz="1400" dirty="0" err="1" smtClean="0">
                <a:latin typeface="Book Antiqua" panose="02040602050305030304" pitchFamily="18" charset="0"/>
              </a:rPr>
              <a:t>Soluklulaşma</a:t>
            </a:r>
            <a:r>
              <a:rPr lang="tr-TR" sz="1400" dirty="0" smtClean="0">
                <a:latin typeface="Book Antiqua" panose="02040602050305030304" pitchFamily="18" charset="0"/>
              </a:rPr>
              <a:t> görünümünde de, </a:t>
            </a:r>
            <a:r>
              <a:rPr lang="tr-TR" sz="1400" dirty="0">
                <a:latin typeface="Book Antiqua" panose="02040602050305030304" pitchFamily="18" charset="0"/>
              </a:rPr>
              <a:t>g</a:t>
            </a:r>
            <a:r>
              <a:rPr lang="tr-TR" sz="1400" dirty="0" smtClean="0">
                <a:latin typeface="Book Antiqua" panose="02040602050305030304" pitchFamily="18" charset="0"/>
              </a:rPr>
              <a:t>erileyici </a:t>
            </a:r>
            <a:r>
              <a:rPr lang="tr-TR" sz="1400" dirty="0" err="1" smtClean="0">
                <a:latin typeface="Book Antiqua" panose="02040602050305030304" pitchFamily="18" charset="0"/>
              </a:rPr>
              <a:t>ötümlüleşmede</a:t>
            </a:r>
            <a:r>
              <a:rPr lang="tr-TR" sz="1400" dirty="0" smtClean="0">
                <a:latin typeface="Book Antiqua" panose="02040602050305030304" pitchFamily="18" charset="0"/>
              </a:rPr>
              <a:t> uygulanan işlemin aynısı uygulanabilmektedir:</a:t>
            </a:r>
          </a:p>
        </p:txBody>
      </p:sp>
      <p:grpSp>
        <p:nvGrpSpPr>
          <p:cNvPr id="10" name="Grup 9"/>
          <p:cNvGrpSpPr/>
          <p:nvPr/>
        </p:nvGrpSpPr>
        <p:grpSpPr>
          <a:xfrm>
            <a:off x="710260" y="3503402"/>
            <a:ext cx="5934685" cy="2534054"/>
            <a:chOff x="710260" y="3503402"/>
            <a:chExt cx="5934685" cy="2534054"/>
          </a:xfrm>
        </p:grpSpPr>
        <p:grpSp>
          <p:nvGrpSpPr>
            <p:cNvPr id="13" name="Grup 12"/>
            <p:cNvGrpSpPr/>
            <p:nvPr/>
          </p:nvGrpSpPr>
          <p:grpSpPr>
            <a:xfrm>
              <a:off x="710260" y="3503402"/>
              <a:ext cx="5934685" cy="2534054"/>
              <a:chOff x="714624" y="3503402"/>
              <a:chExt cx="5934685" cy="2534054"/>
            </a:xfrm>
          </p:grpSpPr>
          <p:grpSp>
            <p:nvGrpSpPr>
              <p:cNvPr id="74" name="Grup 73"/>
              <p:cNvGrpSpPr/>
              <p:nvPr/>
            </p:nvGrpSpPr>
            <p:grpSpPr>
              <a:xfrm>
                <a:off x="3543704" y="5129291"/>
                <a:ext cx="1172312" cy="908165"/>
                <a:chOff x="4748133" y="2365153"/>
                <a:chExt cx="1302507" cy="1270416"/>
              </a:xfrm>
            </p:grpSpPr>
            <p:sp>
              <p:nvSpPr>
                <p:cNvPr id="89" name="Metin kutusu 88"/>
                <p:cNvSpPr txBox="1"/>
                <p:nvPr/>
              </p:nvSpPr>
              <p:spPr>
                <a:xfrm>
                  <a:off x="4748133" y="2989754"/>
                  <a:ext cx="1302507" cy="64581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tr-TR" sz="1200" b="1" dirty="0" smtClean="0">
                      <a:latin typeface="Book Antiqua" panose="02040602050305030304" pitchFamily="18" charset="0"/>
                    </a:rPr>
                    <a:t>+</a:t>
                  </a:r>
                  <a:r>
                    <a:rPr lang="tr-TR" sz="1200" b="1" dirty="0" err="1" smtClean="0">
                      <a:latin typeface="Book Antiqua" panose="02040602050305030304" pitchFamily="18" charset="0"/>
                    </a:rPr>
                    <a:t>s.g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. </a:t>
                  </a:r>
                </a:p>
                <a:p>
                  <a:pPr algn="ctr"/>
                  <a:r>
                    <a:rPr lang="tr-TR" sz="1200" b="1" dirty="0" smtClean="0">
                      <a:latin typeface="Book Antiqua" panose="02040602050305030304" pitchFamily="18" charset="0"/>
                    </a:rPr>
                    <a:t>(</a:t>
                  </a:r>
                  <a:r>
                    <a:rPr lang="tr-TR" sz="1200" dirty="0" smtClean="0">
                      <a:latin typeface="Book Antiqua" panose="02040602050305030304" pitchFamily="18" charset="0"/>
                    </a:rPr>
                    <a:t>geniş gırtlak</a:t>
                  </a:r>
                  <a:r>
                    <a:rPr lang="tr-TR" sz="1200" b="1" dirty="0" smtClean="0">
                      <a:latin typeface="Book Antiqua" panose="02040602050305030304" pitchFamily="18" charset="0"/>
                    </a:rPr>
                    <a:t>)</a:t>
                  </a:r>
                  <a:endParaRPr lang="tr-TR" sz="12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90" name="Düz Bağlayıcı 89"/>
                <p:cNvCxnSpPr/>
                <p:nvPr/>
              </p:nvCxnSpPr>
              <p:spPr>
                <a:xfrm>
                  <a:off x="5372772" y="2365153"/>
                  <a:ext cx="6503" cy="611076"/>
                </a:xfrm>
                <a:prstGeom prst="line">
                  <a:avLst/>
                </a:prstGeom>
                <a:ln w="25400">
                  <a:tailEnd type="non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8" name="Metin kutusu 77"/>
              <p:cNvSpPr txBox="1"/>
              <p:nvPr/>
            </p:nvSpPr>
            <p:spPr>
              <a:xfrm>
                <a:off x="1490504" y="3503402"/>
                <a:ext cx="1332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n-US" sz="1400" dirty="0" smtClean="0">
                    <a:latin typeface="Book Antiqua" panose="02040602050305030304" pitchFamily="18" charset="0"/>
                  </a:rPr>
                  <a:t>–</a:t>
                </a:r>
                <a:r>
                  <a:rPr lang="tr-TR" sz="1400" dirty="0" smtClean="0">
                    <a:latin typeface="Book Antiqua" panose="02040602050305030304" pitchFamily="18" charset="0"/>
                  </a:rPr>
                  <a:t>titreşimli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sp>
            <p:nvSpPr>
              <p:cNvPr id="81" name="Metin kutusu 80"/>
              <p:cNvSpPr txBox="1"/>
              <p:nvPr/>
            </p:nvSpPr>
            <p:spPr>
              <a:xfrm>
                <a:off x="714624" y="4414234"/>
                <a:ext cx="87090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>
                    <a:latin typeface="Book Antiqua" panose="02040602050305030304" pitchFamily="18" charset="0"/>
                  </a:rPr>
                  <a:t>[–sürekli]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87" name="Düz Bağlayıcı 86"/>
              <p:cNvCxnSpPr/>
              <p:nvPr/>
            </p:nvCxnSpPr>
            <p:spPr>
              <a:xfrm flipH="1">
                <a:off x="1087383" y="3891988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3" name="Metin kutusu 82"/>
              <p:cNvSpPr txBox="1"/>
              <p:nvPr/>
            </p:nvSpPr>
            <p:spPr>
              <a:xfrm>
                <a:off x="3545398" y="4835729"/>
                <a:ext cx="118709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100" b="1" dirty="0" smtClean="0">
                    <a:latin typeface="Book Antiqua" panose="02040602050305030304" pitchFamily="18" charset="0"/>
                  </a:rPr>
                  <a:t>BOĞAZSIL</a:t>
                </a:r>
                <a:endParaRPr lang="en-US" sz="11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76" name="Düz Bağlayıcı 75"/>
              <p:cNvCxnSpPr>
                <a:stCxn id="35" idx="0"/>
                <a:endCxn id="89" idx="0"/>
              </p:cNvCxnSpPr>
              <p:nvPr/>
            </p:nvCxnSpPr>
            <p:spPr>
              <a:xfrm>
                <a:off x="2115070" y="4375491"/>
                <a:ext cx="2014790" cy="1200300"/>
              </a:xfrm>
              <a:prstGeom prst="line">
                <a:avLst/>
              </a:prstGeom>
              <a:ln w="254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Düz Bağlayıcı 90"/>
              <p:cNvCxnSpPr/>
              <p:nvPr/>
            </p:nvCxnSpPr>
            <p:spPr>
              <a:xfrm flipH="1">
                <a:off x="4067944" y="4318941"/>
                <a:ext cx="996290" cy="484835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2" name="Metin kutusu 91"/>
              <p:cNvSpPr txBox="1"/>
              <p:nvPr/>
            </p:nvSpPr>
            <p:spPr>
              <a:xfrm>
                <a:off x="4365046" y="4022823"/>
                <a:ext cx="13324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400" b="1" dirty="0" smtClean="0">
                    <a:latin typeface="Book Antiqua" panose="02040602050305030304" pitchFamily="18" charset="0"/>
                  </a:rPr>
                  <a:t>[</a:t>
                </a:r>
                <a:r>
                  <a:rPr lang="en-US" sz="1400" dirty="0" smtClean="0">
                    <a:latin typeface="Book Antiqua" panose="02040602050305030304" pitchFamily="18" charset="0"/>
                  </a:rPr>
                  <a:t>–</a:t>
                </a:r>
                <a:r>
                  <a:rPr lang="tr-TR" sz="1400" dirty="0" smtClean="0">
                    <a:latin typeface="Book Antiqua" panose="02040602050305030304" pitchFamily="18" charset="0"/>
                  </a:rPr>
                  <a:t>titreşimli</a:t>
                </a:r>
                <a:r>
                  <a:rPr lang="tr-TR" sz="1400" b="1" dirty="0" smtClean="0">
                    <a:latin typeface="Book Antiqua" panose="02040602050305030304" pitchFamily="18" charset="0"/>
                  </a:rPr>
                  <a:t>]</a:t>
                </a:r>
                <a:endParaRPr lang="en-US" sz="1050" dirty="0"/>
              </a:p>
            </p:txBody>
          </p:sp>
          <p:cxnSp>
            <p:nvCxnSpPr>
              <p:cNvPr id="93" name="Düz Bağlayıcı 92"/>
              <p:cNvCxnSpPr/>
              <p:nvPr/>
            </p:nvCxnSpPr>
            <p:spPr>
              <a:xfrm flipH="1" flipV="1">
                <a:off x="5058604" y="4338710"/>
                <a:ext cx="993611" cy="465066"/>
              </a:xfrm>
              <a:prstGeom prst="line">
                <a:avLst/>
              </a:prstGeom>
              <a:ln w="25400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Metin kutusu 93"/>
              <p:cNvSpPr txBox="1"/>
              <p:nvPr/>
            </p:nvSpPr>
            <p:spPr>
              <a:xfrm>
                <a:off x="5476997" y="4823714"/>
                <a:ext cx="117231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>
                    <a:latin typeface="Book Antiqua" panose="02040602050305030304" pitchFamily="18" charset="0"/>
                  </a:rPr>
                  <a:t>[–sürekli]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4" name="Düz Bağlayıcı 33"/>
            <p:cNvCxnSpPr/>
            <p:nvPr/>
          </p:nvCxnSpPr>
          <p:spPr>
            <a:xfrm>
              <a:off x="2060256" y="3916068"/>
              <a:ext cx="5853" cy="436832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Metin kutusu 34"/>
            <p:cNvSpPr txBox="1"/>
            <p:nvPr/>
          </p:nvSpPr>
          <p:spPr>
            <a:xfrm>
              <a:off x="1521523" y="4375491"/>
              <a:ext cx="118709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100" b="1" dirty="0" smtClean="0">
                  <a:latin typeface="Book Antiqua" panose="02040602050305030304" pitchFamily="18" charset="0"/>
                </a:rPr>
                <a:t>BOĞAZSIL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731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12466</TotalTime>
  <Words>1301</Words>
  <Application>Microsoft Office PowerPoint</Application>
  <PresentationFormat>Ekran Gösterisi (4:3)</PresentationFormat>
  <Paragraphs>234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1416</cp:revision>
  <dcterms:created xsi:type="dcterms:W3CDTF">2015-09-22T13:45:05Z</dcterms:created>
  <dcterms:modified xsi:type="dcterms:W3CDTF">2019-10-14T10:45:21Z</dcterms:modified>
</cp:coreProperties>
</file>