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64" r:id="rId3"/>
    <p:sldId id="284" r:id="rId4"/>
    <p:sldId id="288" r:id="rId5"/>
    <p:sldId id="280" r:id="rId6"/>
    <p:sldId id="300" r:id="rId7"/>
    <p:sldId id="301" r:id="rId8"/>
    <p:sldId id="299" r:id="rId9"/>
    <p:sldId id="266" r:id="rId10"/>
    <p:sldId id="281" r:id="rId11"/>
    <p:sldId id="275" r:id="rId12"/>
    <p:sldId id="268" r:id="rId13"/>
    <p:sldId id="259" r:id="rId14"/>
    <p:sldId id="260" r:id="rId15"/>
    <p:sldId id="263" r:id="rId16"/>
    <p:sldId id="269" r:id="rId17"/>
    <p:sldId id="274" r:id="rId18"/>
    <p:sldId id="291" r:id="rId19"/>
    <p:sldId id="287" r:id="rId20"/>
    <p:sldId id="285" r:id="rId21"/>
    <p:sldId id="295" r:id="rId22"/>
    <p:sldId id="297" r:id="rId23"/>
    <p:sldId id="292" r:id="rId24"/>
    <p:sldId id="282" r:id="rId25"/>
    <p:sldId id="286" r:id="rId26"/>
    <p:sldId id="276" r:id="rId27"/>
    <p:sldId id="290" r:id="rId28"/>
    <p:sldId id="271" r:id="rId29"/>
    <p:sldId id="262" r:id="rId30"/>
    <p:sldId id="283" r:id="rId31"/>
    <p:sldId id="257" r:id="rId32"/>
    <p:sldId id="272" r:id="rId33"/>
    <p:sldId id="278" r:id="rId34"/>
    <p:sldId id="293" r:id="rId35"/>
    <p:sldId id="294" r:id="rId36"/>
    <p:sldId id="298" r:id="rId37"/>
  </p:sldIdLst>
  <p:sldSz cx="9144000" cy="6858000" type="screen4x3"/>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70" autoAdjust="0"/>
  </p:normalViewPr>
  <p:slideViewPr>
    <p:cSldViewPr>
      <p:cViewPr varScale="1">
        <p:scale>
          <a:sx n="102" d="100"/>
          <a:sy n="102" d="100"/>
        </p:scale>
        <p:origin x="-2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92AB3B38-89B5-4516-8722-D41769079DF9}" type="datetimeFigureOut">
              <a:rPr lang="tr-TR" smtClean="0"/>
              <a:pPr/>
              <a:t>19.03.2019</a:t>
            </a:fld>
            <a:endParaRPr lang="tr-TR"/>
          </a:p>
        </p:txBody>
      </p:sp>
      <p:sp>
        <p:nvSpPr>
          <p:cNvPr id="4" name="3 Slayt Görüntüsü Yer Tutucusu"/>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0FB3BF9E-A2C5-4FF4-BAD6-E258189CA7B0}"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0FB3BF9E-A2C5-4FF4-BAD6-E258189CA7B0}" type="slidenum">
              <a:rPr lang="tr-TR" smtClean="0"/>
              <a:pPr/>
              <a:t>29</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0FB3BF9E-A2C5-4FF4-BAD6-E258189CA7B0}" type="slidenum">
              <a:rPr lang="tr-TR" smtClean="0"/>
              <a:pPr/>
              <a:t>32</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19.03.2019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19.03.2019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19.03.2019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19.03.2019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19.03.2019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19.03.2019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19.03.2019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19.03.2019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3600" dirty="0" smtClean="0">
                <a:latin typeface="Times New Roman" pitchFamily="18" charset="0"/>
                <a:cs typeface="Times New Roman" pitchFamily="18" charset="0"/>
              </a:rPr>
              <a:t>Okul Çocuklarında </a:t>
            </a:r>
            <a:r>
              <a:rPr lang="tr-TR" sz="3600" dirty="0" smtClean="0">
                <a:latin typeface="Times New Roman" pitchFamily="18" charset="0"/>
                <a:cs typeface="Times New Roman" pitchFamily="18" charset="0"/>
              </a:rPr>
              <a:t> Beslenmenin </a:t>
            </a:r>
            <a:r>
              <a:rPr lang="tr-TR" sz="3600" smtClean="0">
                <a:latin typeface="Times New Roman" pitchFamily="18" charset="0"/>
                <a:cs typeface="Times New Roman" pitchFamily="18" charset="0"/>
              </a:rPr>
              <a:t>Önemi </a:t>
            </a:r>
            <a:r>
              <a:rPr lang="tr-TR" sz="3600" smtClean="0">
                <a:latin typeface="Times New Roman" pitchFamily="18" charset="0"/>
                <a:cs typeface="Times New Roman" pitchFamily="18" charset="0"/>
              </a:rPr>
              <a:t> </a:t>
            </a:r>
            <a:endParaRPr lang="tr-TR" sz="3600" dirty="0">
              <a:latin typeface="Times New Roman" pitchFamily="18" charset="0"/>
              <a:cs typeface="Times New Roman" pitchFamily="18" charset="0"/>
            </a:endParaRPr>
          </a:p>
        </p:txBody>
      </p:sp>
      <p:sp>
        <p:nvSpPr>
          <p:cNvPr id="3" name="2 Alt Başlık"/>
          <p:cNvSpPr>
            <a:spLocks noGrp="1"/>
          </p:cNvSpPr>
          <p:nvPr>
            <p:ph type="subTitle" idx="1"/>
          </p:nvPr>
        </p:nvSpPr>
        <p:spPr/>
        <p:txBody>
          <a:bodyPr/>
          <a:lstStyle/>
          <a:p>
            <a:r>
              <a:rPr lang="tr-TR" b="1" dirty="0" smtClean="0">
                <a:latin typeface="Times New Roman" pitchFamily="18" charset="0"/>
                <a:cs typeface="Times New Roman" pitchFamily="18" charset="0"/>
              </a:rPr>
              <a:t>Ankara Üniversitesi Spor Bilimleri Fakültesi </a:t>
            </a:r>
          </a:p>
          <a:p>
            <a:r>
              <a:rPr lang="tr-TR" b="1" dirty="0" smtClean="0">
                <a:latin typeface="Times New Roman" pitchFamily="18" charset="0"/>
                <a:cs typeface="Times New Roman" pitchFamily="18" charset="0"/>
              </a:rPr>
              <a:t>Doç. Dr. Nevin GÜNDÜZ</a:t>
            </a:r>
            <a:endParaRPr lang="tr-TR" b="1" dirty="0">
              <a:latin typeface="Times New Roman" pitchFamily="18" charset="0"/>
              <a:cs typeface="Times New Roman" pitchFamily="18" charset="0"/>
            </a:endParaRPr>
          </a:p>
        </p:txBody>
      </p:sp>
      <p:pic>
        <p:nvPicPr>
          <p:cNvPr id="4" name="Picture 3" descr="C:\Users\Nevin GUNDUZ\Desktop\Ankara_Üniversitesi_logosu.png"/>
          <p:cNvPicPr>
            <a:picLocks noChangeAspect="1" noChangeArrowheads="1"/>
          </p:cNvPicPr>
          <p:nvPr/>
        </p:nvPicPr>
        <p:blipFill>
          <a:blip r:embed="rId2" cstate="print"/>
          <a:srcRect/>
          <a:stretch>
            <a:fillRect/>
          </a:stretch>
        </p:blipFill>
        <p:spPr bwMode="auto">
          <a:xfrm>
            <a:off x="683568" y="332656"/>
            <a:ext cx="1512168" cy="1512168"/>
          </a:xfrm>
          <a:prstGeom prst="rect">
            <a:avLst/>
          </a:prstGeom>
          <a:noFill/>
        </p:spPr>
      </p:pic>
      <p:pic>
        <p:nvPicPr>
          <p:cNvPr id="5" name="Picture 2" descr="Ankara üniversitesi spor bilimleri fakültesi amblem ile ilgili görsel sonucu"/>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588224" y="188641"/>
            <a:ext cx="1688976" cy="1728192"/>
          </a:xfrm>
          <a:prstGeom prst="ellipse">
            <a:avLst/>
          </a:prstGeom>
          <a:ln>
            <a:noFill/>
          </a:ln>
          <a:effectLst>
            <a:softEdge rad="112500"/>
          </a:effectLst>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50106"/>
          </a:xfrm>
        </p:spPr>
        <p:txBody>
          <a:bodyPr>
            <a:normAutofit/>
          </a:bodyPr>
          <a:lstStyle/>
          <a:p>
            <a:r>
              <a:rPr lang="tr-TR" sz="4000" dirty="0" smtClean="0">
                <a:latin typeface="Times New Roman" pitchFamily="18" charset="0"/>
                <a:cs typeface="Times New Roman" pitchFamily="18" charset="0"/>
              </a:rPr>
              <a:t>Okul  Dönemi Çocuklarda;</a:t>
            </a:r>
          </a:p>
        </p:txBody>
      </p:sp>
      <p:sp>
        <p:nvSpPr>
          <p:cNvPr id="3" name="2 İçerik Yer Tutucusu"/>
          <p:cNvSpPr>
            <a:spLocks noGrp="1"/>
          </p:cNvSpPr>
          <p:nvPr>
            <p:ph idx="1"/>
          </p:nvPr>
        </p:nvSpPr>
        <p:spPr>
          <a:xfrm>
            <a:off x="467544" y="1340768"/>
            <a:ext cx="8229600" cy="4813995"/>
          </a:xfrm>
        </p:spPr>
        <p:txBody>
          <a:bodyPr/>
          <a:lstStyle/>
          <a:p>
            <a:pPr algn="just"/>
            <a:r>
              <a:rPr lang="tr-TR" sz="2400" dirty="0" smtClean="0">
                <a:latin typeface="Times New Roman" pitchFamily="18" charset="0"/>
                <a:cs typeface="Times New Roman" pitchFamily="18" charset="0"/>
              </a:rPr>
              <a:t>Büyüme ve gelişmenin hızlı olduğu, hem de akademik hem de mesleki birikimlerin sağladığı yıllardır.  </a:t>
            </a:r>
          </a:p>
          <a:p>
            <a:pPr algn="just"/>
            <a:r>
              <a:rPr lang="tr-TR" sz="2400" dirty="0" smtClean="0">
                <a:latin typeface="Times New Roman" pitchFamily="18" charset="0"/>
                <a:cs typeface="Times New Roman" pitchFamily="18" charset="0"/>
              </a:rPr>
              <a:t>Besin öğesi gereksinimin yüksek olduğu, </a:t>
            </a:r>
          </a:p>
          <a:p>
            <a:pPr algn="just"/>
            <a:r>
              <a:rPr lang="tr-TR" sz="2400" dirty="0" smtClean="0">
                <a:latin typeface="Times New Roman" pitchFamily="18" charset="0"/>
                <a:cs typeface="Times New Roman" pitchFamily="18" charset="0"/>
              </a:rPr>
              <a:t>Duygusal gelişim hızının arttığı, </a:t>
            </a:r>
          </a:p>
          <a:p>
            <a:pPr algn="just"/>
            <a:r>
              <a:rPr lang="tr-TR" sz="2400" dirty="0" smtClean="0">
                <a:latin typeface="Times New Roman" pitchFamily="18" charset="0"/>
                <a:cs typeface="Times New Roman" pitchFamily="18" charset="0"/>
              </a:rPr>
              <a:t>Yaşam boyu sürecek davranışların kazanılmaya başlandığı bir dönemdir (Soykan, 2017)</a:t>
            </a:r>
          </a:p>
          <a:p>
            <a:pPr algn="just"/>
            <a:endParaRPr lang="tr-TR" dirty="0"/>
          </a:p>
        </p:txBody>
      </p:sp>
      <p:pic>
        <p:nvPicPr>
          <p:cNvPr id="6146" name="Picture 2" descr="C:\Users\Nevin GUNDUZ\Desktop\okul_caginda_fiziksel_aktivitelere_dikkat13796910740_h1076462.jpg"/>
          <p:cNvPicPr>
            <a:picLocks noChangeAspect="1" noChangeArrowheads="1"/>
          </p:cNvPicPr>
          <p:nvPr/>
        </p:nvPicPr>
        <p:blipFill>
          <a:blip r:embed="rId2" cstate="print"/>
          <a:srcRect/>
          <a:stretch>
            <a:fillRect/>
          </a:stretch>
        </p:blipFill>
        <p:spPr bwMode="auto">
          <a:xfrm>
            <a:off x="1691680" y="3789040"/>
            <a:ext cx="5857875" cy="2808312"/>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En hızlı büyüme kızlarda 10-12, erkeklerde ise 11-14 yaşında başlar. Vücut ağırlığındaki artış yaklaşık 20 yaşına kadar, boy uzunluğundaki artık ise kızlarda 17 yaşına kadar, erkeklerde ise yavaşta olsa 20-22 yaşına kadar devam eder.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02034"/>
          </a:xfrm>
        </p:spPr>
        <p:txBody>
          <a:bodyPr>
            <a:normAutofit fontScale="90000"/>
          </a:bodyPr>
          <a:lstStyle/>
          <a:p>
            <a:endParaRPr lang="tr-TR" dirty="0"/>
          </a:p>
        </p:txBody>
      </p:sp>
      <p:sp>
        <p:nvSpPr>
          <p:cNvPr id="3" name="2 İçerik Yer Tutucusu"/>
          <p:cNvSpPr>
            <a:spLocks noGrp="1"/>
          </p:cNvSpPr>
          <p:nvPr>
            <p:ph idx="1"/>
          </p:nvPr>
        </p:nvSpPr>
        <p:spPr>
          <a:xfrm>
            <a:off x="539552" y="1196752"/>
            <a:ext cx="8229600" cy="4741987"/>
          </a:xfrm>
        </p:spPr>
        <p:txBody>
          <a:bodyPr/>
          <a:lstStyle/>
          <a:p>
            <a:pPr algn="just">
              <a:buNone/>
            </a:pP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Büyüme sürecinde önemli miktarda enerjiye ihtiyaç vardır. Daha fazla protein Vitamin ve mineral alınması gerekir</a:t>
            </a:r>
            <a:endParaRPr lang="tr-TR" dirty="0">
              <a:latin typeface="Times New Roman" pitchFamily="18" charset="0"/>
              <a:cs typeface="Times New Roman" pitchFamily="18" charset="0"/>
            </a:endParaRPr>
          </a:p>
        </p:txBody>
      </p:sp>
      <p:pic>
        <p:nvPicPr>
          <p:cNvPr id="4098" name="Picture 2" descr="C:\Users\Nevin GUNDUZ\Desktop\fiziksel aktivite oyun.jpg"/>
          <p:cNvPicPr>
            <a:picLocks noChangeAspect="1" noChangeArrowheads="1"/>
          </p:cNvPicPr>
          <p:nvPr/>
        </p:nvPicPr>
        <p:blipFill>
          <a:blip r:embed="rId2" cstate="print"/>
          <a:srcRect/>
          <a:stretch>
            <a:fillRect/>
          </a:stretch>
        </p:blipFill>
        <p:spPr bwMode="auto">
          <a:xfrm>
            <a:off x="2267744" y="3429000"/>
            <a:ext cx="3675856" cy="3024336"/>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018"/>
          </a:xfrm>
        </p:spPr>
        <p:txBody>
          <a:bodyPr>
            <a:normAutofit fontScale="90000"/>
          </a:bodyPr>
          <a:lstStyle/>
          <a:p>
            <a:endParaRPr lang="tr-TR" dirty="0"/>
          </a:p>
        </p:txBody>
      </p:sp>
      <p:sp>
        <p:nvSpPr>
          <p:cNvPr id="3" name="2 İçerik Yer Tutucusu"/>
          <p:cNvSpPr>
            <a:spLocks noGrp="1"/>
          </p:cNvSpPr>
          <p:nvPr>
            <p:ph idx="1"/>
          </p:nvPr>
        </p:nvSpPr>
        <p:spPr>
          <a:xfrm>
            <a:off x="457200" y="836712"/>
            <a:ext cx="8229600" cy="5289451"/>
          </a:xfrm>
        </p:spPr>
        <p:txBody>
          <a:bodyPr>
            <a:normAutofit/>
          </a:bodyPr>
          <a:lstStyle/>
          <a:p>
            <a:pPr algn="just"/>
            <a:r>
              <a:rPr lang="tr-TR" sz="2800" dirty="0" smtClean="0">
                <a:latin typeface="Times New Roman" pitchFamily="18" charset="0"/>
                <a:cs typeface="Times New Roman" pitchFamily="18" charset="0"/>
              </a:rPr>
              <a:t>Çocuklarda sağlıklı büyüme ve gelişim için zengin bir beslenme programına ihtiyaçları vardır.</a:t>
            </a:r>
          </a:p>
          <a:p>
            <a:pPr algn="just"/>
            <a:r>
              <a:rPr lang="tr-TR" sz="2800" dirty="0" smtClean="0">
                <a:latin typeface="Times New Roman" pitchFamily="18" charset="0"/>
                <a:cs typeface="Times New Roman" pitchFamily="18" charset="0"/>
              </a:rPr>
              <a:t>Enerji harcamaları ise, vücut ölçüsünün birimi başına yetişkinlerden oldukça yüksektir</a:t>
            </a:r>
            <a:r>
              <a:rPr lang="tr-TR" sz="2800" dirty="0" smtClean="0"/>
              <a:t>. </a:t>
            </a:r>
            <a:endParaRPr lang="tr-TR" sz="2800" dirty="0"/>
          </a:p>
        </p:txBody>
      </p:sp>
      <p:pic>
        <p:nvPicPr>
          <p:cNvPr id="5123" name="Picture 3" descr="C:\Users\Nevin GUNDUZ\Desktop\5ba9e616ae298b28dd99a66bçocuk ve fiziksel aktivite.jpg"/>
          <p:cNvPicPr>
            <a:picLocks noChangeAspect="1" noChangeArrowheads="1"/>
          </p:cNvPicPr>
          <p:nvPr/>
        </p:nvPicPr>
        <p:blipFill>
          <a:blip r:embed="rId2" cstate="print"/>
          <a:srcRect/>
          <a:stretch>
            <a:fillRect/>
          </a:stretch>
        </p:blipFill>
        <p:spPr bwMode="auto">
          <a:xfrm>
            <a:off x="1043608" y="3212976"/>
            <a:ext cx="7560840" cy="2798586"/>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latin typeface="Times New Roman" pitchFamily="18" charset="0"/>
                <a:cs typeface="Times New Roman" pitchFamily="18" charset="0"/>
              </a:rPr>
              <a:t>Spor yapmayan yetişkinlerin günlük enerji gereksinimleri kg ağırlık başına 35-40 kalori iken, çocuklarda bu kg ağırlık başına 80 kaloriye ulaşır.</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Times New Roman" pitchFamily="18" charset="0"/>
                <a:cs typeface="Times New Roman" pitchFamily="18" charset="0"/>
              </a:rPr>
              <a:t>Çocuklar günde kaç kalori tüketmeliler?</a:t>
            </a:r>
            <a:endParaRPr lang="tr-TR" dirty="0">
              <a:latin typeface="Times New Roman" pitchFamily="18" charset="0"/>
              <a:cs typeface="Times New Roman" pitchFamily="18" charset="0"/>
            </a:endParaRPr>
          </a:p>
        </p:txBody>
      </p:sp>
      <p:pic>
        <p:nvPicPr>
          <p:cNvPr id="4" name="Picture 2" descr="C:\Users\Nevin GUNDUZ\Desktop\depositphotos_89042816-stock-photo-thinking-man-and-question-mark.jpg"/>
          <p:cNvPicPr>
            <a:picLocks noGrp="1" noChangeAspect="1" noChangeArrowheads="1"/>
          </p:cNvPicPr>
          <p:nvPr>
            <p:ph idx="1"/>
          </p:nvPr>
        </p:nvPicPr>
        <p:blipFill>
          <a:blip r:embed="rId2" cstate="print"/>
          <a:srcRect/>
          <a:stretch>
            <a:fillRect/>
          </a:stretch>
        </p:blipFill>
        <p:spPr bwMode="auto">
          <a:xfrm>
            <a:off x="2762057" y="1600200"/>
            <a:ext cx="3619886" cy="4525963"/>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dirty="0" smtClean="0">
                <a:latin typeface="Times New Roman" pitchFamily="18" charset="0"/>
                <a:cs typeface="Times New Roman" pitchFamily="18" charset="0"/>
              </a:rPr>
              <a:t>Okul çocuklarında günlük alınması önerilen enerji </a:t>
            </a:r>
            <a:r>
              <a:rPr lang="tr-TR" dirty="0" smtClean="0">
                <a:solidFill>
                  <a:srgbClr val="FF0000"/>
                </a:solidFill>
                <a:latin typeface="Times New Roman" pitchFamily="18" charset="0"/>
                <a:cs typeface="Times New Roman" pitchFamily="18" charset="0"/>
              </a:rPr>
              <a:t>(TÖBR,2014)</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endParaRPr lang="tr-TR" dirty="0" smtClean="0"/>
          </a:p>
          <a:p>
            <a:endParaRPr lang="tr-TR" dirty="0" smtClean="0"/>
          </a:p>
          <a:p>
            <a:endParaRPr lang="tr-TR" dirty="0" smtClean="0"/>
          </a:p>
          <a:p>
            <a:endParaRPr lang="tr-TR" dirty="0" smtClean="0"/>
          </a:p>
          <a:p>
            <a:endParaRPr lang="tr-TR" dirty="0" smtClean="0"/>
          </a:p>
          <a:p>
            <a:endParaRPr lang="tr-TR" dirty="0" smtClean="0"/>
          </a:p>
        </p:txBody>
      </p:sp>
      <p:graphicFrame>
        <p:nvGraphicFramePr>
          <p:cNvPr id="4" name="3 Tablo"/>
          <p:cNvGraphicFramePr>
            <a:graphicFrameLocks noGrp="1"/>
          </p:cNvGraphicFramePr>
          <p:nvPr/>
        </p:nvGraphicFramePr>
        <p:xfrm>
          <a:off x="1331640" y="1988840"/>
          <a:ext cx="6360369" cy="3456384"/>
        </p:xfrm>
        <a:graphic>
          <a:graphicData uri="http://schemas.openxmlformats.org/drawingml/2006/table">
            <a:tbl>
              <a:tblPr firstRow="1" bandRow="1">
                <a:tableStyleId>{5C22544A-7EE6-4342-B048-85BDC9FD1C3A}</a:tableStyleId>
              </a:tblPr>
              <a:tblGrid>
                <a:gridCol w="2120123"/>
                <a:gridCol w="2120123"/>
                <a:gridCol w="2120123"/>
              </a:tblGrid>
              <a:tr h="1152128">
                <a:tc>
                  <a:txBody>
                    <a:bodyPr/>
                    <a:lstStyle/>
                    <a:p>
                      <a:endParaRPr lang="tr-TR" dirty="0"/>
                    </a:p>
                  </a:txBody>
                  <a:tcPr/>
                </a:tc>
                <a:tc>
                  <a:txBody>
                    <a:bodyPr/>
                    <a:lstStyle/>
                    <a:p>
                      <a:r>
                        <a:rPr lang="tr-TR" dirty="0" smtClean="0">
                          <a:latin typeface="Times New Roman" pitchFamily="18" charset="0"/>
                          <a:cs typeface="Times New Roman" pitchFamily="18" charset="0"/>
                        </a:rPr>
                        <a:t>7-9 yaş</a:t>
                      </a:r>
                      <a:endParaRPr lang="tr-TR" dirty="0">
                        <a:latin typeface="Times New Roman" pitchFamily="18" charset="0"/>
                        <a:cs typeface="Times New Roman" pitchFamily="18" charset="0"/>
                      </a:endParaRPr>
                    </a:p>
                  </a:txBody>
                  <a:tcPr/>
                </a:tc>
                <a:tc>
                  <a:txBody>
                    <a:bodyPr/>
                    <a:lstStyle/>
                    <a:p>
                      <a:r>
                        <a:rPr lang="tr-TR" dirty="0" smtClean="0">
                          <a:latin typeface="Times New Roman" pitchFamily="18" charset="0"/>
                          <a:cs typeface="Times New Roman" pitchFamily="18" charset="0"/>
                        </a:rPr>
                        <a:t>10-13</a:t>
                      </a:r>
                      <a:endParaRPr lang="tr-TR" dirty="0">
                        <a:latin typeface="Times New Roman" pitchFamily="18" charset="0"/>
                        <a:cs typeface="Times New Roman" pitchFamily="18" charset="0"/>
                      </a:endParaRPr>
                    </a:p>
                  </a:txBody>
                  <a:tcPr/>
                </a:tc>
              </a:tr>
              <a:tr h="1152128">
                <a:tc>
                  <a:txBody>
                    <a:bodyPr/>
                    <a:lstStyle/>
                    <a:p>
                      <a:endParaRPr lang="tr-TR" dirty="0"/>
                    </a:p>
                  </a:txBody>
                  <a:tcPr/>
                </a:tc>
                <a:tc>
                  <a:txBody>
                    <a:bodyPr/>
                    <a:lstStyle/>
                    <a:p>
                      <a:r>
                        <a:rPr lang="tr-TR" dirty="0" smtClean="0">
                          <a:latin typeface="Times New Roman" pitchFamily="18" charset="0"/>
                          <a:cs typeface="Times New Roman" pitchFamily="18" charset="0"/>
                        </a:rPr>
                        <a:t>     Kız/Erkek</a:t>
                      </a:r>
                      <a:endParaRPr lang="tr-TR" dirty="0">
                        <a:latin typeface="Times New Roman" pitchFamily="18" charset="0"/>
                        <a:cs typeface="Times New Roman" pitchFamily="18" charset="0"/>
                      </a:endParaRPr>
                    </a:p>
                  </a:txBody>
                  <a:tcPr/>
                </a:tc>
                <a:tc>
                  <a:txBody>
                    <a:bodyPr/>
                    <a:lstStyle/>
                    <a:p>
                      <a:r>
                        <a:rPr lang="tr-TR" dirty="0" smtClean="0">
                          <a:latin typeface="Times New Roman" pitchFamily="18" charset="0"/>
                          <a:cs typeface="Times New Roman" pitchFamily="18" charset="0"/>
                        </a:rPr>
                        <a:t>Kız                    Erkek</a:t>
                      </a:r>
                      <a:endParaRPr lang="tr-TR" dirty="0">
                        <a:latin typeface="Times New Roman" pitchFamily="18" charset="0"/>
                        <a:cs typeface="Times New Roman" pitchFamily="18" charset="0"/>
                      </a:endParaRPr>
                    </a:p>
                  </a:txBody>
                  <a:tcPr/>
                </a:tc>
              </a:tr>
              <a:tr h="1152128">
                <a:tc>
                  <a:txBody>
                    <a:bodyPr/>
                    <a:lstStyle/>
                    <a:p>
                      <a:r>
                        <a:rPr lang="tr-TR" dirty="0" smtClean="0">
                          <a:latin typeface="Times New Roman" pitchFamily="18" charset="0"/>
                          <a:cs typeface="Times New Roman" pitchFamily="18" charset="0"/>
                        </a:rPr>
                        <a:t>Enerji </a:t>
                      </a:r>
                      <a:r>
                        <a:rPr lang="tr-TR" dirty="0" err="1" smtClean="0">
                          <a:latin typeface="Times New Roman" pitchFamily="18" charset="0"/>
                          <a:cs typeface="Times New Roman" pitchFamily="18" charset="0"/>
                        </a:rPr>
                        <a:t>Kkal</a:t>
                      </a:r>
                      <a:r>
                        <a:rPr lang="tr-TR" dirty="0" smtClean="0">
                          <a:latin typeface="Times New Roman" pitchFamily="18" charset="0"/>
                          <a:cs typeface="Times New Roman" pitchFamily="18" charset="0"/>
                        </a:rPr>
                        <a:t>/gün</a:t>
                      </a:r>
                      <a:endParaRPr lang="tr-TR" dirty="0">
                        <a:latin typeface="Times New Roman" pitchFamily="18" charset="0"/>
                        <a:cs typeface="Times New Roman" pitchFamily="18" charset="0"/>
                      </a:endParaRPr>
                    </a:p>
                  </a:txBody>
                  <a:tcPr/>
                </a:tc>
                <a:tc>
                  <a:txBody>
                    <a:bodyPr/>
                    <a:lstStyle/>
                    <a:p>
                      <a:r>
                        <a:rPr lang="tr-TR" dirty="0" smtClean="0">
                          <a:latin typeface="Times New Roman" pitchFamily="18" charset="0"/>
                          <a:cs typeface="Times New Roman" pitchFamily="18" charset="0"/>
                        </a:rPr>
                        <a:t>       1742</a:t>
                      </a:r>
                      <a:endParaRPr lang="tr-TR" dirty="0">
                        <a:latin typeface="Times New Roman" pitchFamily="18" charset="0"/>
                        <a:cs typeface="Times New Roman" pitchFamily="18" charset="0"/>
                      </a:endParaRPr>
                    </a:p>
                  </a:txBody>
                  <a:tcPr/>
                </a:tc>
                <a:tc>
                  <a:txBody>
                    <a:bodyPr/>
                    <a:lstStyle/>
                    <a:p>
                      <a:r>
                        <a:rPr lang="tr-TR" dirty="0" smtClean="0">
                          <a:latin typeface="Times New Roman" pitchFamily="18" charset="0"/>
                          <a:cs typeface="Times New Roman" pitchFamily="18" charset="0"/>
                        </a:rPr>
                        <a:t>1742                2445</a:t>
                      </a:r>
                      <a:endParaRPr lang="tr-TR"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30026"/>
          </a:xfrm>
        </p:spPr>
        <p:txBody>
          <a:bodyPr>
            <a:normAutofit fontScale="90000"/>
          </a:bodyPr>
          <a:lstStyle/>
          <a:p>
            <a:endParaRPr lang="tr-TR" dirty="0"/>
          </a:p>
        </p:txBody>
      </p:sp>
      <p:sp>
        <p:nvSpPr>
          <p:cNvPr id="3" name="2 İçerik Yer Tutucusu"/>
          <p:cNvSpPr>
            <a:spLocks noGrp="1"/>
          </p:cNvSpPr>
          <p:nvPr>
            <p:ph idx="1"/>
          </p:nvPr>
        </p:nvSpPr>
        <p:spPr>
          <a:xfrm>
            <a:off x="457200" y="764704"/>
            <a:ext cx="8229600" cy="5361459"/>
          </a:xfrm>
        </p:spPr>
        <p:txBody>
          <a:bodyPr>
            <a:normAutofit/>
          </a:bodyPr>
          <a:lstStyle/>
          <a:p>
            <a:pPr algn="just"/>
            <a:r>
              <a:rPr lang="tr-TR" dirty="0" smtClean="0">
                <a:latin typeface="Times New Roman" pitchFamily="18" charset="0"/>
                <a:cs typeface="Times New Roman" pitchFamily="18" charset="0"/>
              </a:rPr>
              <a:t>Günümüzde okul çocuklarına yönelik toplu beslenme hizmetlerine bakıldığında, okul kantinlerinin ve öğrencilerine sunulan yemekhane hizmetlerinin öğrencilerin beslenmesinde önemli rol oynadığı görülmektedir.</a:t>
            </a:r>
          </a:p>
        </p:txBody>
      </p:sp>
      <p:pic>
        <p:nvPicPr>
          <p:cNvPr id="4" name="Picture 2" descr="C:\Users\Nevin GUNDUZ\Desktop\20110920.164902_SAM435okul kantinleri sağlıklı beslenme.jpg"/>
          <p:cNvPicPr>
            <a:picLocks noChangeAspect="1" noChangeArrowheads="1"/>
          </p:cNvPicPr>
          <p:nvPr/>
        </p:nvPicPr>
        <p:blipFill>
          <a:blip r:embed="rId2" cstate="print"/>
          <a:srcRect/>
          <a:stretch>
            <a:fillRect/>
          </a:stretch>
        </p:blipFill>
        <p:spPr bwMode="auto">
          <a:xfrm>
            <a:off x="819150" y="3717032"/>
            <a:ext cx="7505700" cy="2664296"/>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latin typeface="Times New Roman" pitchFamily="18" charset="0"/>
                <a:cs typeface="Times New Roman" pitchFamily="18" charset="0"/>
              </a:rPr>
              <a:t>Milli Eğitim Bakanlığının, 2016-2017 eğitim-öğretim yılından itibaren  uygulamaya konulan  genelgeye göre, okul kantinlerinde, büfe ve çay ocaklarında satılamayacak gıdalar arasında kızartma, cips, çikolata, gofret, şeker, kek ve tatlandırıcılı içecek gibi birçok ürün bulunmaktadır.</a:t>
            </a:r>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Times New Roman" pitchFamily="18" charset="0"/>
                <a:cs typeface="Times New Roman" pitchFamily="18" charset="0"/>
              </a:rPr>
              <a:t>Eğitim Kurumlarında Satışı Uygun Olan Gıda ve İçecekler</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85000" lnSpcReduction="10000"/>
          </a:bodyPr>
          <a:lstStyle/>
          <a:p>
            <a:pPr fontAlgn="base"/>
            <a:r>
              <a:rPr lang="tr-TR" dirty="0" smtClean="0">
                <a:latin typeface="Times New Roman" pitchFamily="18" charset="0"/>
                <a:cs typeface="Times New Roman" pitchFamily="18" charset="0"/>
              </a:rPr>
              <a:t>Meyveler, çiğ tüketilebilen sebzeler (mevsimine uygun olarak), salatalar (zeytinyağı ve limon eklenebilir)</a:t>
            </a:r>
          </a:p>
          <a:p>
            <a:pPr fontAlgn="base"/>
            <a:r>
              <a:rPr lang="tr-TR" dirty="0" smtClean="0">
                <a:latin typeface="Times New Roman" pitchFamily="18" charset="0"/>
                <a:cs typeface="Times New Roman" pitchFamily="18" charset="0"/>
              </a:rPr>
              <a:t>Kuru meyveler (30 g, ambalajlı, kaplamasız ve şeker katkısız – incir, kayısı, üzüm vb.)</a:t>
            </a:r>
          </a:p>
          <a:p>
            <a:pPr fontAlgn="base"/>
            <a:r>
              <a:rPr lang="tr-TR" dirty="0" smtClean="0">
                <a:latin typeface="Times New Roman" pitchFamily="18" charset="0"/>
                <a:cs typeface="Times New Roman" pitchFamily="18" charset="0"/>
              </a:rPr>
              <a:t>Kuruyemişler (30 g, ambalajlı, </a:t>
            </a:r>
            <a:r>
              <a:rPr lang="tr-TR" dirty="0" err="1" smtClean="0">
                <a:latin typeface="Times New Roman" pitchFamily="18" charset="0"/>
                <a:cs typeface="Times New Roman" pitchFamily="18" charset="0"/>
              </a:rPr>
              <a:t>soslanmamış</a:t>
            </a:r>
            <a:r>
              <a:rPr lang="tr-TR" dirty="0" smtClean="0">
                <a:latin typeface="Times New Roman" pitchFamily="18" charset="0"/>
                <a:cs typeface="Times New Roman" pitchFamily="18" charset="0"/>
              </a:rPr>
              <a:t>, tuzsuz, kabuksuz – ceviz, fındık vb.)</a:t>
            </a:r>
          </a:p>
          <a:p>
            <a:pPr fontAlgn="base"/>
            <a:r>
              <a:rPr lang="tr-TR" dirty="0" smtClean="0">
                <a:latin typeface="Times New Roman" pitchFamily="18" charset="0"/>
                <a:cs typeface="Times New Roman" pitchFamily="18" charset="0"/>
              </a:rPr>
              <a:t>İçme suyu (şeker veya tatlandırıcı eklenmemiş)</a:t>
            </a:r>
          </a:p>
          <a:p>
            <a:pPr fontAlgn="base"/>
            <a:r>
              <a:rPr lang="tr-TR" dirty="0" smtClean="0">
                <a:latin typeface="Times New Roman" pitchFamily="18" charset="0"/>
                <a:cs typeface="Times New Roman" pitchFamily="18" charset="0"/>
              </a:rPr>
              <a:t>İçme sütü (UHT/Pastörize süt)</a:t>
            </a:r>
          </a:p>
          <a:p>
            <a:pPr fontAlgn="base"/>
            <a:r>
              <a:rPr lang="tr-TR" dirty="0" smtClean="0">
                <a:latin typeface="Times New Roman" pitchFamily="18" charset="0"/>
                <a:cs typeface="Times New Roman" pitchFamily="18" charset="0"/>
              </a:rPr>
              <a:t>Taze sıkılmış meyve ve sebze suyu (şeker ilavesiz olmalı, 250 mL den büyük olmamalıdır)</a:t>
            </a:r>
          </a:p>
          <a:p>
            <a:endParaRPr lang="tr-TR" dirty="0" smtClean="0"/>
          </a:p>
          <a:p>
            <a:endParaRPr lang="tr-TR" dirty="0" smtClean="0"/>
          </a:p>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Times New Roman" pitchFamily="18" charset="0"/>
                <a:cs typeface="Times New Roman" pitchFamily="18" charset="0"/>
              </a:rPr>
              <a:t>Beslenme</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Beslenme, hayati fonksiyonların yerine getirilmesi, büyüme, gelişme, fiziksel aktivitelerde bulunabilme, sağlığın korunabilmesi için dışarıdan besinlerin alınıp tüketilmesidir.</a:t>
            </a:r>
          </a:p>
        </p:txBody>
      </p:sp>
      <p:pic>
        <p:nvPicPr>
          <p:cNvPr id="4" name="Picture 2" descr="C:\Users\Nevin GUNDUZ\Desktop\images okul çocuklarında sağlıklı beslenme.jpg"/>
          <p:cNvPicPr>
            <a:picLocks noChangeAspect="1" noChangeArrowheads="1"/>
          </p:cNvPicPr>
          <p:nvPr/>
        </p:nvPicPr>
        <p:blipFill>
          <a:blip r:embed="rId2" cstate="print"/>
          <a:srcRect/>
          <a:stretch>
            <a:fillRect/>
          </a:stretch>
        </p:blipFill>
        <p:spPr bwMode="auto">
          <a:xfrm>
            <a:off x="1475656" y="4077072"/>
            <a:ext cx="5256584" cy="252028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5" name="4 İçerik Yer Tutucusu"/>
          <p:cNvSpPr>
            <a:spLocks noGrp="1"/>
          </p:cNvSpPr>
          <p:nvPr>
            <p:ph idx="1"/>
          </p:nvPr>
        </p:nvSpPr>
        <p:spPr/>
        <p:txBody>
          <a:bodyPr/>
          <a:lstStyle/>
          <a:p>
            <a:endParaRPr lang="tr-TR"/>
          </a:p>
        </p:txBody>
      </p:sp>
      <p:pic>
        <p:nvPicPr>
          <p:cNvPr id="1026" name="Picture 2" descr="C:\Users\ng\Desktop\okul-kantinleri-gidahatti.jpg"/>
          <p:cNvPicPr>
            <a:picLocks noChangeAspect="1" noChangeArrowheads="1"/>
          </p:cNvPicPr>
          <p:nvPr/>
        </p:nvPicPr>
        <p:blipFill>
          <a:blip r:embed="rId2" cstate="print"/>
          <a:srcRect/>
          <a:stretch>
            <a:fillRect/>
          </a:stretch>
        </p:blipFill>
        <p:spPr bwMode="auto">
          <a:xfrm>
            <a:off x="1043608" y="1700808"/>
            <a:ext cx="6336704" cy="4104456"/>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Times New Roman" pitchFamily="18" charset="0"/>
                <a:cs typeface="Times New Roman" pitchFamily="18" charset="0"/>
              </a:rPr>
              <a:t>Eğitim Kurumlarında Satışı Uygun Olan Gıda ve İçecekler</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fontAlgn="base"/>
            <a:r>
              <a:rPr lang="tr-TR" dirty="0" smtClean="0">
                <a:latin typeface="Times New Roman" pitchFamily="18" charset="0"/>
                <a:cs typeface="Times New Roman" pitchFamily="18" charset="0"/>
              </a:rPr>
              <a:t>Yoğurt (100-150 g, paketli)</a:t>
            </a:r>
          </a:p>
          <a:p>
            <a:pPr fontAlgn="base"/>
            <a:r>
              <a:rPr lang="tr-TR" dirty="0" smtClean="0">
                <a:latin typeface="Times New Roman" pitchFamily="18" charset="0"/>
                <a:cs typeface="Times New Roman" pitchFamily="18" charset="0"/>
              </a:rPr>
              <a:t>Ayran (200 </a:t>
            </a:r>
            <a:r>
              <a:rPr lang="tr-TR" dirty="0" err="1" smtClean="0">
                <a:latin typeface="Times New Roman" pitchFamily="18" charset="0"/>
                <a:cs typeface="Times New Roman" pitchFamily="18" charset="0"/>
              </a:rPr>
              <a:t>mL’lik</a:t>
            </a:r>
            <a:r>
              <a:rPr lang="tr-TR" dirty="0" smtClean="0">
                <a:latin typeface="Times New Roman" pitchFamily="18" charset="0"/>
                <a:cs typeface="Times New Roman" pitchFamily="18" charset="0"/>
              </a:rPr>
              <a:t> paketli)</a:t>
            </a:r>
          </a:p>
          <a:p>
            <a:pPr fontAlgn="base"/>
            <a:r>
              <a:rPr lang="tr-TR" dirty="0" smtClean="0">
                <a:latin typeface="Times New Roman" pitchFamily="18" charset="0"/>
                <a:cs typeface="Times New Roman" pitchFamily="18" charset="0"/>
              </a:rPr>
              <a:t>Günlük haşlanmış yumurta</a:t>
            </a:r>
          </a:p>
          <a:p>
            <a:pPr fontAlgn="base"/>
            <a:r>
              <a:rPr lang="tr-TR" dirty="0" smtClean="0">
                <a:latin typeface="Times New Roman" pitchFamily="18" charset="0"/>
                <a:cs typeface="Times New Roman" pitchFamily="18" charset="0"/>
              </a:rPr>
              <a:t>Tam buğday ekmeği ile yapılmış peynirli sandviçler;</a:t>
            </a:r>
          </a:p>
          <a:p>
            <a:pPr fontAlgn="base"/>
            <a:r>
              <a:rPr lang="tr-TR" dirty="0" smtClean="0">
                <a:latin typeface="Times New Roman" pitchFamily="18" charset="0"/>
                <a:cs typeface="Times New Roman" pitchFamily="18" charset="0"/>
              </a:rPr>
              <a:t>Doğal mineralli su</a:t>
            </a:r>
          </a:p>
          <a:p>
            <a:pPr fontAlgn="base"/>
            <a:r>
              <a:rPr lang="tr-TR" dirty="0" smtClean="0">
                <a:latin typeface="Times New Roman" pitchFamily="18" charset="0"/>
                <a:cs typeface="Times New Roman" pitchFamily="18" charset="0"/>
              </a:rPr>
              <a:t>Şekersiz sakızlar</a:t>
            </a:r>
          </a:p>
          <a:p>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t>
            </a:r>
            <a:r>
              <a:rPr lang="tr-TR" sz="3600" b="1" dirty="0" smtClean="0">
                <a:latin typeface="Times New Roman" pitchFamily="18" charset="0"/>
                <a:cs typeface="Times New Roman" pitchFamily="18" charset="0"/>
              </a:rPr>
              <a:t>Kriterleri Sağladıklarında Satışı Uygun Görülen Atıştırmalık</a:t>
            </a:r>
            <a:endParaRPr lang="tr-TR" sz="36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Kek, bisküvi, kraker, çeşnili/aromalı yoğurtlar vb.) ve İçecekler (çeşnili/aromalı sütler, meyve suyu vb.);</a:t>
            </a:r>
          </a:p>
          <a:p>
            <a:pPr algn="just"/>
            <a:r>
              <a:rPr lang="tr-TR" dirty="0" smtClean="0">
                <a:latin typeface="Times New Roman" pitchFamily="18" charset="0"/>
                <a:cs typeface="Times New Roman" pitchFamily="18" charset="0"/>
              </a:rPr>
              <a:t>Poğaça, sade kek, </a:t>
            </a:r>
          </a:p>
          <a:p>
            <a:pPr algn="just"/>
            <a:r>
              <a:rPr lang="tr-TR" dirty="0" smtClean="0">
                <a:latin typeface="Times New Roman" pitchFamily="18" charset="0"/>
                <a:cs typeface="Times New Roman" pitchFamily="18" charset="0"/>
              </a:rPr>
              <a:t>Tuzlu hamur işleri</a:t>
            </a:r>
          </a:p>
          <a:p>
            <a:pPr algn="just"/>
            <a:r>
              <a:rPr lang="tr-TR" dirty="0" smtClean="0">
                <a:latin typeface="Times New Roman" pitchFamily="18" charset="0"/>
                <a:cs typeface="Times New Roman" pitchFamily="18" charset="0"/>
              </a:rPr>
              <a:t>Et ürünleri (Köfteler </a:t>
            </a:r>
            <a:r>
              <a:rPr lang="tr-TR" dirty="0" err="1" smtClean="0">
                <a:latin typeface="Times New Roman" pitchFamily="18" charset="0"/>
                <a:cs typeface="Times New Roman" pitchFamily="18" charset="0"/>
              </a:rPr>
              <a:t>nugatlar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burgerler</a:t>
            </a:r>
            <a:r>
              <a:rPr lang="tr-TR" dirty="0" smtClean="0">
                <a:latin typeface="Times New Roman" pitchFamily="18" charset="0"/>
                <a:cs typeface="Times New Roman" pitchFamily="18" charset="0"/>
              </a:rPr>
              <a:t>)</a:t>
            </a:r>
          </a:p>
          <a:p>
            <a:pPr algn="just">
              <a:buNone/>
            </a:pPr>
            <a:r>
              <a:rPr lang="tr-TR" dirty="0" smtClean="0">
                <a:latin typeface="Times New Roman" pitchFamily="18" charset="0"/>
                <a:cs typeface="Times New Roman" pitchFamily="18" charset="0"/>
              </a:rPr>
              <a:t> </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latin typeface="Times New Roman" pitchFamily="18" charset="0"/>
                <a:cs typeface="Times New Roman" pitchFamily="18" charset="0"/>
              </a:rPr>
              <a:t>İlköğretim ve ortaöğretim yaş grubundaki çocuklarda;</a:t>
            </a:r>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kalorisi yüksek atıştırmalıkların ve içeceklerin,</a:t>
            </a:r>
          </a:p>
          <a:p>
            <a:pPr algn="just"/>
            <a:r>
              <a:rPr lang="tr-TR" dirty="0" smtClean="0">
                <a:latin typeface="Times New Roman" pitchFamily="18" charset="0"/>
                <a:cs typeface="Times New Roman" pitchFamily="18" charset="0"/>
              </a:rPr>
              <a:t>hızlı-hazır besinlerin tüketim sıklığı ve miktarındaki artış, </a:t>
            </a:r>
          </a:p>
          <a:p>
            <a:pPr algn="just"/>
            <a:r>
              <a:rPr lang="tr-TR" dirty="0" smtClean="0">
                <a:latin typeface="Times New Roman" pitchFamily="18" charset="0"/>
                <a:cs typeface="Times New Roman" pitchFamily="18" charset="0"/>
              </a:rPr>
              <a:t>sağlıksız  besin seçimi ve dengesiz beslenmeye bağlı hastalık ve risklerini artırdığı rapor edilmektedir.  </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latin typeface="Times New Roman" pitchFamily="18" charset="0"/>
                <a:cs typeface="Times New Roman" pitchFamily="18" charset="0"/>
              </a:rPr>
              <a:t>Yetersiz ve dengesiz beslenen çocuklarda görülen başlıca beslenme sorunları: </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Zayıflık veya şişmanlık, </a:t>
            </a:r>
          </a:p>
          <a:p>
            <a:pPr algn="just"/>
            <a:r>
              <a:rPr lang="tr-TR" dirty="0" smtClean="0">
                <a:latin typeface="Times New Roman" pitchFamily="18" charset="0"/>
                <a:cs typeface="Times New Roman" pitchFamily="18" charset="0"/>
              </a:rPr>
              <a:t>Anemi (Kansızlık), </a:t>
            </a:r>
          </a:p>
          <a:p>
            <a:pPr algn="just"/>
            <a:r>
              <a:rPr lang="tr-TR" dirty="0" smtClean="0">
                <a:latin typeface="Times New Roman" pitchFamily="18" charset="0"/>
                <a:cs typeface="Times New Roman" pitchFamily="18" charset="0"/>
              </a:rPr>
              <a:t>Vitamin yetersizliği, </a:t>
            </a:r>
          </a:p>
          <a:p>
            <a:pPr algn="just"/>
            <a:r>
              <a:rPr lang="tr-TR" dirty="0" smtClean="0">
                <a:latin typeface="Times New Roman" pitchFamily="18" charset="0"/>
                <a:cs typeface="Times New Roman" pitchFamily="18" charset="0"/>
              </a:rPr>
              <a:t>İyot yetersizliği,           </a:t>
            </a:r>
          </a:p>
          <a:p>
            <a:pPr algn="just"/>
            <a:r>
              <a:rPr lang="tr-TR" dirty="0" smtClean="0">
                <a:latin typeface="Times New Roman" pitchFamily="18" charset="0"/>
                <a:cs typeface="Times New Roman" pitchFamily="18" charset="0"/>
              </a:rPr>
              <a:t>Diş çürükleri,</a:t>
            </a:r>
          </a:p>
          <a:p>
            <a:pPr algn="just"/>
            <a:r>
              <a:rPr lang="tr-TR" dirty="0" err="1" smtClean="0">
                <a:latin typeface="Times New Roman" pitchFamily="18" charset="0"/>
                <a:cs typeface="Times New Roman" pitchFamily="18" charset="0"/>
              </a:rPr>
              <a:t>Obezite</a:t>
            </a:r>
            <a:r>
              <a:rPr lang="tr-TR" dirty="0" smtClean="0">
                <a:latin typeface="Times New Roman" pitchFamily="18" charset="0"/>
                <a:cs typeface="Times New Roman" pitchFamily="18" charset="0"/>
              </a:rPr>
              <a:t>,</a:t>
            </a:r>
          </a:p>
          <a:p>
            <a:pPr algn="just"/>
            <a:r>
              <a:rPr lang="tr-TR" dirty="0" err="1" smtClean="0">
                <a:latin typeface="Times New Roman" pitchFamily="18" charset="0"/>
                <a:cs typeface="Times New Roman" pitchFamily="18" charset="0"/>
              </a:rPr>
              <a:t>Metabolik</a:t>
            </a:r>
            <a:r>
              <a:rPr lang="tr-TR" dirty="0" smtClean="0">
                <a:latin typeface="Times New Roman" pitchFamily="18" charset="0"/>
                <a:cs typeface="Times New Roman" pitchFamily="18" charset="0"/>
              </a:rPr>
              <a:t> sendrom   (Soykan, 2017)</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latin typeface="Times New Roman" pitchFamily="18" charset="0"/>
                <a:cs typeface="Times New Roman" pitchFamily="18" charset="0"/>
              </a:rPr>
              <a:t>Çocuklarda aşırı kilonun sebepleri:</a:t>
            </a:r>
            <a:endParaRPr lang="tr-TR" sz="3200" dirty="0">
              <a:latin typeface="Times New Roman" pitchFamily="18" charset="0"/>
              <a:cs typeface="Times New Roman" pitchFamily="18" charset="0"/>
            </a:endParaRPr>
          </a:p>
        </p:txBody>
      </p:sp>
      <p:sp>
        <p:nvSpPr>
          <p:cNvPr id="5" name="4 İçerik Yer Tutucusu"/>
          <p:cNvSpPr>
            <a:spLocks noGrp="1"/>
          </p:cNvSpPr>
          <p:nvPr>
            <p:ph idx="1"/>
          </p:nvPr>
        </p:nvSpPr>
        <p:spPr/>
        <p:txBody>
          <a:bodyPr/>
          <a:lstStyle/>
          <a:p>
            <a:r>
              <a:rPr lang="tr-TR" dirty="0" smtClean="0">
                <a:latin typeface="Times New Roman" pitchFamily="18" charset="0"/>
                <a:cs typeface="Times New Roman" pitchFamily="18" charset="0"/>
              </a:rPr>
              <a:t>Aşırı beslenme</a:t>
            </a:r>
          </a:p>
          <a:p>
            <a:r>
              <a:rPr lang="tr-TR" dirty="0" smtClean="0">
                <a:latin typeface="Times New Roman" pitchFamily="18" charset="0"/>
                <a:cs typeface="Times New Roman" pitchFamily="18" charset="0"/>
              </a:rPr>
              <a:t>Yanlış beslenme</a:t>
            </a:r>
          </a:p>
          <a:p>
            <a:r>
              <a:rPr lang="tr-TR" dirty="0" smtClean="0">
                <a:latin typeface="Times New Roman" pitchFamily="18" charset="0"/>
                <a:cs typeface="Times New Roman" pitchFamily="18" charset="0"/>
              </a:rPr>
              <a:t>Tek yönlü beslenme</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lgn="just"/>
            <a:r>
              <a:rPr lang="tr-TR" dirty="0" smtClean="0">
                <a:latin typeface="Times New Roman" pitchFamily="18" charset="0"/>
                <a:cs typeface="Times New Roman" pitchFamily="18" charset="0"/>
              </a:rPr>
              <a:t>Okul çocuklarında yapılan araştırmalar çocukların çoğunun kahvaltı yapmadan okula gittiklerini göstermektedir. Yeni bir günün başlangıcında, bütün gece aç kalan vücudun, çalışma gücüne kavuşması için kahvaltı hayati bir öneme sahiptir. </a:t>
            </a:r>
          </a:p>
          <a:p>
            <a:pPr algn="just"/>
            <a:r>
              <a:rPr lang="tr-TR" dirty="0" smtClean="0">
                <a:latin typeface="Times New Roman" pitchFamily="18" charset="0"/>
                <a:cs typeface="Times New Roman" pitchFamily="18" charset="0"/>
              </a:rPr>
              <a:t>Uzun süren açlıktan sonra kahvaltı edilmediğinde, çocuk güçsüz kalır, başı döner, yeterli besin alınmadığı için zihinsel faaliyetler özellikle dikkat, çalışma ve öğrenme yeteneği fazlaca etkilenmektedir. Bunu sonucunda çocuğun akademik başarısı etkilenerek okuldaki derslerde başarı düşmektedir. Çünkü, sabah kahvaltısında alınan karbonhidratlar ve protein özellikle beyin fonksiyonlarını olumlu yönde etkilemektedir  (Soykan,  2017).</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Okul Çocuklarında Gün İçerisinde Alınması Önerilen Besin  Miktarları</a:t>
            </a:r>
            <a:endParaRPr lang="tr-TR" dirty="0"/>
          </a:p>
        </p:txBody>
      </p:sp>
      <p:graphicFrame>
        <p:nvGraphicFramePr>
          <p:cNvPr id="4" name="3 İçerik Yer Tutucusu"/>
          <p:cNvGraphicFramePr>
            <a:graphicFrameLocks noGrp="1"/>
          </p:cNvGraphicFramePr>
          <p:nvPr>
            <p:ph idx="1"/>
          </p:nvPr>
        </p:nvGraphicFramePr>
        <p:xfrm>
          <a:off x="457200" y="1600200"/>
          <a:ext cx="8229600" cy="3845560"/>
        </p:xfrm>
        <a:graphic>
          <a:graphicData uri="http://schemas.openxmlformats.org/drawingml/2006/table">
            <a:tbl>
              <a:tblPr firstRow="1" bandRow="1">
                <a:tableStyleId>{5C22544A-7EE6-4342-B048-85BDC9FD1C3A}</a:tableStyleId>
              </a:tblPr>
              <a:tblGrid>
                <a:gridCol w="5338936"/>
                <a:gridCol w="2890664"/>
              </a:tblGrid>
              <a:tr h="370840">
                <a:tc>
                  <a:txBody>
                    <a:bodyPr/>
                    <a:lstStyle/>
                    <a:p>
                      <a:r>
                        <a:rPr lang="tr-TR" dirty="0" smtClean="0"/>
                        <a:t>Besin Grupları</a:t>
                      </a:r>
                      <a:endParaRPr lang="tr-TR" dirty="0"/>
                    </a:p>
                  </a:txBody>
                  <a:tcPr/>
                </a:tc>
                <a:tc>
                  <a:txBody>
                    <a:bodyPr/>
                    <a:lstStyle/>
                    <a:p>
                      <a:r>
                        <a:rPr lang="tr-TR" dirty="0" smtClean="0"/>
                        <a:t>Miktar (Porsiyon)/Gün</a:t>
                      </a:r>
                      <a:endParaRPr lang="tr-TR" dirty="0"/>
                    </a:p>
                  </a:txBody>
                  <a:tcPr/>
                </a:tc>
              </a:tr>
              <a:tr h="370840">
                <a:tc>
                  <a:txBody>
                    <a:bodyPr/>
                    <a:lstStyle/>
                    <a:p>
                      <a:r>
                        <a:rPr lang="tr-TR" dirty="0" smtClean="0"/>
                        <a:t>Süt, peynir ve yoğurt gerekli olan protein, kalsiyum ve D vitamini </a:t>
                      </a:r>
                      <a:endParaRPr lang="tr-TR" dirty="0"/>
                    </a:p>
                  </a:txBody>
                  <a:tcPr/>
                </a:tc>
                <a:tc>
                  <a:txBody>
                    <a:bodyPr/>
                    <a:lstStyle/>
                    <a:p>
                      <a:r>
                        <a:rPr lang="tr-TR" dirty="0" smtClean="0"/>
                        <a:t>2-3 porsiyon </a:t>
                      </a:r>
                      <a:endParaRPr lang="tr-TR" dirty="0"/>
                    </a:p>
                  </a:txBody>
                  <a:tcPr/>
                </a:tc>
              </a:tr>
              <a:tr h="370840">
                <a:tc>
                  <a:txBody>
                    <a:bodyPr/>
                    <a:lstStyle/>
                    <a:p>
                      <a:r>
                        <a:rPr lang="tr-TR" dirty="0" smtClean="0"/>
                        <a:t>Et, tavuk, balık, yumurta ve kuru fasulye  (gerekli olan protein, demir, B vitaminleri ve bazı mineralleri sağlar)</a:t>
                      </a:r>
                      <a:endParaRPr lang="tr-TR" dirty="0"/>
                    </a:p>
                  </a:txBody>
                  <a:tcPr/>
                </a:tc>
                <a:tc>
                  <a:txBody>
                    <a:bodyPr/>
                    <a:lstStyle/>
                    <a:p>
                      <a:r>
                        <a:rPr lang="tr-TR" dirty="0" smtClean="0"/>
                        <a:t>2-3 porsiyon </a:t>
                      </a:r>
                      <a:endParaRPr lang="tr-TR" dirty="0"/>
                    </a:p>
                  </a:txBody>
                  <a:tcPr/>
                </a:tc>
              </a:tr>
              <a:tr h="370840">
                <a:tc>
                  <a:txBody>
                    <a:bodyPr/>
                    <a:lstStyle/>
                    <a:p>
                      <a:r>
                        <a:rPr lang="tr-TR" dirty="0" smtClean="0"/>
                        <a:t>Ekmek, tahıl ve makarna</a:t>
                      </a:r>
                    </a:p>
                    <a:p>
                      <a:r>
                        <a:rPr lang="tr-TR" dirty="0" smtClean="0"/>
                        <a:t>(içeriğinde B </a:t>
                      </a:r>
                      <a:r>
                        <a:rPr lang="tr-TR" dirty="0" smtClean="0">
                          <a:latin typeface="Times New Roman" pitchFamily="18" charset="0"/>
                          <a:cs typeface="Times New Roman" pitchFamily="18" charset="0"/>
                        </a:rPr>
                        <a:t>vitamini</a:t>
                      </a:r>
                      <a:r>
                        <a:rPr lang="tr-TR" dirty="0" smtClean="0"/>
                        <a:t>, demir, mineral ve posa içerir)</a:t>
                      </a:r>
                      <a:endParaRPr lang="tr-TR" dirty="0"/>
                    </a:p>
                  </a:txBody>
                  <a:tcPr/>
                </a:tc>
                <a:tc>
                  <a:txBody>
                    <a:bodyPr/>
                    <a:lstStyle/>
                    <a:p>
                      <a:r>
                        <a:rPr lang="tr-TR" dirty="0" smtClean="0"/>
                        <a:t>5-6 porsiyon </a:t>
                      </a:r>
                      <a:endParaRPr lang="tr-TR" dirty="0"/>
                    </a:p>
                  </a:txBody>
                  <a:tcPr/>
                </a:tc>
              </a:tr>
              <a:tr h="370840">
                <a:tc>
                  <a:txBody>
                    <a:bodyPr/>
                    <a:lstStyle/>
                    <a:p>
                      <a:r>
                        <a:rPr lang="tr-TR" dirty="0" smtClean="0"/>
                        <a:t>Sebzeler A vitamini, C vitamini, kompleks karbonhidratlar ve posa içerir </a:t>
                      </a:r>
                      <a:endParaRPr lang="tr-TR" dirty="0"/>
                    </a:p>
                  </a:txBody>
                  <a:tcPr/>
                </a:tc>
                <a:tc>
                  <a:txBody>
                    <a:bodyPr/>
                    <a:lstStyle/>
                    <a:p>
                      <a:r>
                        <a:rPr lang="tr-TR" dirty="0" smtClean="0"/>
                        <a:t>3-4 porsiyon</a:t>
                      </a:r>
                      <a:endParaRPr lang="tr-TR" dirty="0"/>
                    </a:p>
                  </a:txBody>
                  <a:tcPr/>
                </a:tc>
              </a:tr>
              <a:tr h="370840">
                <a:tc>
                  <a:txBody>
                    <a:bodyPr/>
                    <a:lstStyle/>
                    <a:p>
                      <a:r>
                        <a:rPr lang="tr-TR" dirty="0" smtClean="0"/>
                        <a:t>Meyveler ise gerekli olan A, C vitamini, potasyum ve diğer mineralleri içerir. (Meyveler ayrıca karbonhidrat ve posa da içerir)</a:t>
                      </a:r>
                      <a:endParaRPr lang="tr-TR" dirty="0"/>
                    </a:p>
                  </a:txBody>
                  <a:tcPr/>
                </a:tc>
                <a:tc>
                  <a:txBody>
                    <a:bodyPr/>
                    <a:lstStyle/>
                    <a:p>
                      <a:r>
                        <a:rPr lang="tr-TR" dirty="0" smtClean="0"/>
                        <a:t>2-3 porsiyon </a:t>
                      </a:r>
                      <a:endParaRPr lang="tr-TR" dirty="0"/>
                    </a:p>
                  </a:txBody>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Çocuklarda Beslenmenin Amaçları:</a:t>
            </a:r>
            <a:endParaRPr lang="tr-TR" dirty="0"/>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Normal büyüme ve gelişimi sağlamak </a:t>
            </a:r>
          </a:p>
          <a:p>
            <a:pPr algn="just"/>
            <a:r>
              <a:rPr lang="tr-TR" dirty="0" smtClean="0">
                <a:latin typeface="Times New Roman" pitchFamily="18" charset="0"/>
                <a:cs typeface="Times New Roman" pitchFamily="18" charset="0"/>
              </a:rPr>
              <a:t>Çeşitli besinlerden tüketmesini sağlamak </a:t>
            </a:r>
          </a:p>
          <a:p>
            <a:pPr algn="just"/>
            <a:r>
              <a:rPr lang="tr-TR" dirty="0" smtClean="0">
                <a:latin typeface="Times New Roman" pitchFamily="18" charset="0"/>
                <a:cs typeface="Times New Roman" pitchFamily="18" charset="0"/>
              </a:rPr>
              <a:t>Bağımlı beslenmeden doğru bir bağımsız beslenme davranışına geçişini sağlamak </a:t>
            </a:r>
          </a:p>
          <a:p>
            <a:pPr algn="just"/>
            <a:r>
              <a:rPr lang="tr-TR" dirty="0" smtClean="0">
                <a:latin typeface="Times New Roman" pitchFamily="18" charset="0"/>
                <a:cs typeface="Times New Roman" pitchFamily="18" charset="0"/>
              </a:rPr>
              <a:t>Okul başarısını arttırmak. </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latin typeface="Times New Roman" pitchFamily="18" charset="0"/>
                <a:cs typeface="Times New Roman" pitchFamily="18" charset="0"/>
              </a:rPr>
              <a:t>Okul çocukları için sağlıklı beslenme   önerileri:</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lnSpcReduction="10000"/>
          </a:bodyPr>
          <a:lstStyle/>
          <a:p>
            <a:pPr algn="just">
              <a:lnSpc>
                <a:spcPct val="90000"/>
              </a:lnSpc>
            </a:pPr>
            <a:r>
              <a:rPr lang="tr-TR" dirty="0" smtClean="0">
                <a:latin typeface="Times New Roman" pitchFamily="18" charset="0"/>
                <a:cs typeface="Times New Roman" pitchFamily="18" charset="0"/>
              </a:rPr>
              <a:t>Çocuğun günlük enerji gereksinimi fazla, midesi küçüktür. Bu nedenle günde en az 3 ana öğünlerle birlikte ara öğünler tüketilmelidir.</a:t>
            </a:r>
          </a:p>
          <a:p>
            <a:pPr algn="just">
              <a:lnSpc>
                <a:spcPct val="90000"/>
              </a:lnSpc>
            </a:pPr>
            <a:r>
              <a:rPr lang="tr-TR" dirty="0" smtClean="0">
                <a:latin typeface="Times New Roman" pitchFamily="18" charset="0"/>
                <a:cs typeface="Times New Roman" pitchFamily="18" charset="0"/>
              </a:rPr>
              <a:t>Ara öğünlerde sağlıklı besinler tercih edilmeli.  Örneğin, meyve, yoğurt, süt, taze sıkılmış meyve suyu, peynirli sandviç, kek, börek, sütlaç, tost, muz, elma, kuruyemişler ve  kurutulmuş meyveler  gibi.</a:t>
            </a:r>
          </a:p>
          <a:p>
            <a:pPr algn="just">
              <a:lnSpc>
                <a:spcPct val="90000"/>
              </a:lnSpc>
            </a:pPr>
            <a:r>
              <a:rPr lang="tr-TR" dirty="0" smtClean="0">
                <a:latin typeface="Times New Roman" pitchFamily="18" charset="0"/>
                <a:cs typeface="Times New Roman" pitchFamily="18" charset="0"/>
              </a:rPr>
              <a:t>Gazoz  ve şeker gibi diş sağlığını olumsuz etkileyen ara öğünlerden kaçınmak gerekir.</a:t>
            </a:r>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3075" name="Picture 3" descr="C:\Users\Nevin GUNDUZ\Desktop\imagesbeslenme çantası.jpg"/>
          <p:cNvPicPr>
            <a:picLocks noChangeAspect="1" noChangeArrowheads="1"/>
          </p:cNvPicPr>
          <p:nvPr/>
        </p:nvPicPr>
        <p:blipFill>
          <a:blip r:embed="rId2" cstate="print"/>
          <a:srcRect/>
          <a:stretch>
            <a:fillRect/>
          </a:stretch>
        </p:blipFill>
        <p:spPr bwMode="auto">
          <a:xfrm>
            <a:off x="2267744" y="4005064"/>
            <a:ext cx="4104456" cy="2052228"/>
          </a:xfrm>
          <a:prstGeom prst="rect">
            <a:avLst/>
          </a:prstGeom>
          <a:noFill/>
        </p:spPr>
      </p:pic>
      <p:sp>
        <p:nvSpPr>
          <p:cNvPr id="5" name="4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Sağlıklı ve dengeli beslenme herkes için, özellikle de çocuklar için çok gereklidir; çünkü bu dönemde kazanılacak beslenme alışkanlıkları yaşam boyu devam etmektedir.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Yanlış beslenme alışkanlıklarına örnek</a:t>
            </a:r>
            <a:endParaRPr lang="tr-TR" dirty="0"/>
          </a:p>
        </p:txBody>
      </p:sp>
      <p:pic>
        <p:nvPicPr>
          <p:cNvPr id="1026" name="Picture 2" descr="C:\Users\Nevin GUNDUZ\Desktop\cevrenin-etkisiyle-okulda-yanlis-beslenme-artiyor,Pl-U8LFCeEe9g-m8Vqvkyg.jpg"/>
          <p:cNvPicPr>
            <a:picLocks noChangeAspect="1" noChangeArrowheads="1"/>
          </p:cNvPicPr>
          <p:nvPr/>
        </p:nvPicPr>
        <p:blipFill>
          <a:blip r:embed="rId2" cstate="print"/>
          <a:srcRect/>
          <a:stretch>
            <a:fillRect/>
          </a:stretch>
        </p:blipFill>
        <p:spPr bwMode="auto">
          <a:xfrm>
            <a:off x="1331640" y="1844824"/>
            <a:ext cx="6763469" cy="4128351"/>
          </a:xfrm>
          <a:prstGeom prst="rect">
            <a:avLst/>
          </a:prstGeom>
          <a:noFill/>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dirty="0" smtClean="0"/>
              <a:t>Okul çocukları için sağlıklı beslenme   önerileri:</a:t>
            </a:r>
            <a:br>
              <a:rPr lang="tr-TR" dirty="0" smtClean="0"/>
            </a:br>
            <a:endParaRPr lang="tr-TR" dirty="0"/>
          </a:p>
        </p:txBody>
      </p:sp>
      <p:sp>
        <p:nvSpPr>
          <p:cNvPr id="3" name="2 İçerik Yer Tutucusu"/>
          <p:cNvSpPr>
            <a:spLocks noGrp="1"/>
          </p:cNvSpPr>
          <p:nvPr>
            <p:ph idx="1"/>
          </p:nvPr>
        </p:nvSpPr>
        <p:spPr/>
        <p:txBody>
          <a:bodyPr>
            <a:normAutofit fontScale="92500" lnSpcReduction="20000"/>
          </a:bodyPr>
          <a:lstStyle/>
          <a:p>
            <a:pPr lvl="0" algn="just"/>
            <a:r>
              <a:rPr lang="tr-TR" dirty="0" smtClean="0">
                <a:latin typeface="Times New Roman" pitchFamily="18" charset="0"/>
                <a:cs typeface="Times New Roman" pitchFamily="18" charset="0"/>
              </a:rPr>
              <a:t>Haftada bir, iki kez kahvaltısına üzüm pekmezi eklemek onu daha kanlı ve enerjik olmasını sağlayacaktır.</a:t>
            </a:r>
          </a:p>
          <a:p>
            <a:pPr lvl="0" algn="just"/>
            <a:r>
              <a:rPr lang="tr-TR" dirty="0" smtClean="0">
                <a:latin typeface="Times New Roman" pitchFamily="18" charset="0"/>
                <a:cs typeface="Times New Roman" pitchFamily="18" charset="0"/>
              </a:rPr>
              <a:t>Kahvaltıda meyve bulundurun, çocuğunuz bu yaşta kahvaltıda meyve yeme alışkanlığı kazanması önemli.</a:t>
            </a:r>
          </a:p>
          <a:p>
            <a:pPr lvl="0" algn="just"/>
            <a:r>
              <a:rPr lang="tr-TR" dirty="0" smtClean="0">
                <a:latin typeface="Times New Roman" pitchFamily="18" charset="0"/>
                <a:cs typeface="Times New Roman" pitchFamily="18" charset="0"/>
              </a:rPr>
              <a:t>Onun çocuk olduğunu unutmayın, sık önerilmese de eğer çok isterse haftada bir kez  sütlü mısır gevreği ekleyin </a:t>
            </a:r>
          </a:p>
          <a:p>
            <a:pPr lvl="0" algn="just"/>
            <a:r>
              <a:rPr lang="tr-TR" dirty="0" smtClean="0">
                <a:latin typeface="Times New Roman" pitchFamily="18" charset="0"/>
                <a:cs typeface="Times New Roman" pitchFamily="18" charset="0"/>
              </a:rPr>
              <a:t>Çocuğunuz süt içmek istemiyorsa yerine yoğurt verin( meyveli yoğurt ).</a:t>
            </a:r>
          </a:p>
          <a:p>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latin typeface="Times New Roman" pitchFamily="18" charset="0"/>
                <a:cs typeface="Times New Roman" pitchFamily="18" charset="0"/>
              </a:rPr>
              <a:t>Okul çocukları için sağlıklı beslenme   önerileri:</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20000"/>
          </a:bodyPr>
          <a:lstStyle/>
          <a:p>
            <a:pPr algn="just"/>
            <a:r>
              <a:rPr lang="tr-TR" dirty="0" smtClean="0">
                <a:latin typeface="Times New Roman" pitchFamily="18" charset="0"/>
                <a:cs typeface="Times New Roman" pitchFamily="18" charset="0"/>
              </a:rPr>
              <a:t>Çocuğa sağlıklı büyüme ve gelişim için doğru beslenmenin yararı anlatılmalı  ve çocuk doğru beslenme alışkanlığına sahip olmalıdır.</a:t>
            </a:r>
          </a:p>
          <a:p>
            <a:pPr algn="just"/>
            <a:r>
              <a:rPr lang="tr-TR" dirty="0" err="1" smtClean="0">
                <a:latin typeface="Times New Roman" pitchFamily="18" charset="0"/>
                <a:cs typeface="Times New Roman" pitchFamily="18" charset="0"/>
              </a:rPr>
              <a:t>Fast</a:t>
            </a:r>
            <a:r>
              <a:rPr lang="tr-TR" dirty="0" smtClean="0">
                <a:latin typeface="Times New Roman" pitchFamily="18" charset="0"/>
                <a:cs typeface="Times New Roman" pitchFamily="18" charset="0"/>
              </a:rPr>
              <a:t>-</a:t>
            </a:r>
            <a:r>
              <a:rPr lang="tr-TR" dirty="0" err="1" smtClean="0">
                <a:latin typeface="Times New Roman" pitchFamily="18" charset="0"/>
                <a:cs typeface="Times New Roman" pitchFamily="18" charset="0"/>
              </a:rPr>
              <a:t>food</a:t>
            </a:r>
            <a:r>
              <a:rPr lang="tr-TR" dirty="0" smtClean="0">
                <a:latin typeface="Times New Roman" pitchFamily="18" charset="0"/>
                <a:cs typeface="Times New Roman" pitchFamily="18" charset="0"/>
              </a:rPr>
              <a:t> türü (hamburger, sosisli, sucuklu ekmek..vb) sağlıksız yiyeceklerin tüketilmemesi gerekir.</a:t>
            </a:r>
          </a:p>
          <a:p>
            <a:pPr algn="just"/>
            <a:r>
              <a:rPr lang="tr-TR" dirty="0" smtClean="0">
                <a:latin typeface="Times New Roman" pitchFamily="18" charset="0"/>
                <a:cs typeface="Times New Roman" pitchFamily="18" charset="0"/>
              </a:rPr>
              <a:t>Günün en önemli öğünü kahvaltı ve çocuklar mutlaka yapmalıdır.</a:t>
            </a:r>
          </a:p>
          <a:p>
            <a:pPr algn="just"/>
            <a:r>
              <a:rPr lang="tr-TR" dirty="0" smtClean="0">
                <a:latin typeface="Times New Roman" pitchFamily="18" charset="0"/>
                <a:cs typeface="Times New Roman" pitchFamily="18" charset="0"/>
              </a:rPr>
              <a:t>Yeterli ve dengeli beslenmek besin çeşitliliğini artırmak için her öğünde 4 besin grubundan yenilmelidir.</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dirty="0" smtClean="0"/>
              <a:t>Önerilen Kaynaklar</a:t>
            </a:r>
            <a:endParaRPr lang="tr-TR" dirty="0"/>
          </a:p>
        </p:txBody>
      </p:sp>
      <p:sp>
        <p:nvSpPr>
          <p:cNvPr id="3" name="2 İçerik Yer Tutucusu"/>
          <p:cNvSpPr>
            <a:spLocks noGrp="1"/>
          </p:cNvSpPr>
          <p:nvPr>
            <p:ph idx="1"/>
          </p:nvPr>
        </p:nvSpPr>
        <p:spPr/>
        <p:txBody>
          <a:bodyPr>
            <a:normAutofit/>
          </a:bodyPr>
          <a:lstStyle/>
          <a:p>
            <a:r>
              <a:rPr lang="tr-TR" sz="1800" dirty="0" smtClean="0">
                <a:latin typeface="Times New Roman" pitchFamily="18" charset="0"/>
                <a:cs typeface="Times New Roman" pitchFamily="18" charset="0"/>
              </a:rPr>
              <a:t>Soykan, Şahin,  Okul Çağı Çocuklarda </a:t>
            </a:r>
            <a:r>
              <a:rPr lang="tr-TR" sz="1800" dirty="0" err="1" smtClean="0">
                <a:latin typeface="Times New Roman" pitchFamily="18" charset="0"/>
                <a:cs typeface="Times New Roman" pitchFamily="18" charset="0"/>
              </a:rPr>
              <a:t>Obesite</a:t>
            </a:r>
            <a:r>
              <a:rPr lang="tr-TR" sz="1800" dirty="0" smtClean="0">
                <a:latin typeface="Times New Roman" pitchFamily="18" charset="0"/>
                <a:cs typeface="Times New Roman" pitchFamily="18" charset="0"/>
              </a:rPr>
              <a:t> ve Sağlıklı Beslenme, https://www.sabah.com.tr/saglik/2017/07/06// </a:t>
            </a:r>
          </a:p>
          <a:p>
            <a:r>
              <a:rPr lang="tr-TR" sz="1800" dirty="0" smtClean="0">
                <a:solidFill>
                  <a:srgbClr val="FF0000"/>
                </a:solidFill>
                <a:latin typeface="Times New Roman" pitchFamily="18" charset="0"/>
                <a:cs typeface="Times New Roman" pitchFamily="18" charset="0"/>
              </a:rPr>
              <a:t>(TÖBR,2004)</a:t>
            </a:r>
          </a:p>
          <a:p>
            <a:r>
              <a:rPr lang="tr-TR" sz="1800" dirty="0" err="1" smtClean="0"/>
              <a:t>Şanlıer</a:t>
            </a:r>
            <a:r>
              <a:rPr lang="tr-TR" sz="1800" dirty="0" smtClean="0"/>
              <a:t>, N., Kar, A., &amp; </a:t>
            </a:r>
            <a:r>
              <a:rPr lang="tr-TR" sz="1800" dirty="0" err="1" smtClean="0"/>
              <a:t>Özkonuk</a:t>
            </a:r>
            <a:r>
              <a:rPr lang="tr-TR" sz="1800" dirty="0" smtClean="0"/>
              <a:t>, S. (2003). </a:t>
            </a:r>
            <a:r>
              <a:rPr lang="tr-TR" sz="1800" i="1" dirty="0" smtClean="0"/>
              <a:t>Çocuk ve beslenme</a:t>
            </a:r>
            <a:r>
              <a:rPr lang="tr-TR" sz="1800" dirty="0" smtClean="0"/>
              <a:t>. Çocuk Gelişimi ve Eğitimi </a:t>
            </a:r>
            <a:r>
              <a:rPr lang="tr-TR" sz="1800" dirty="0" err="1" smtClean="0"/>
              <a:t>Morpa</a:t>
            </a:r>
            <a:r>
              <a:rPr lang="tr-TR" sz="1800" dirty="0" smtClean="0"/>
              <a:t> Kültür Yayınları.</a:t>
            </a:r>
          </a:p>
          <a:p>
            <a:r>
              <a:rPr lang="tr-TR" sz="1800" dirty="0" smtClean="0"/>
              <a:t>Rıdvan </a:t>
            </a:r>
            <a:r>
              <a:rPr lang="tr-TR" sz="1800" dirty="0" err="1" smtClean="0"/>
              <a:t>Küçükali</a:t>
            </a:r>
            <a:r>
              <a:rPr lang="tr-TR" sz="1800" dirty="0" smtClean="0"/>
              <a:t>, (2006), Çocuklarda beslenme bozuklukları ve beslenmenin okul çocuklarının üzerindeki etkileri, Atatürk Üniversitesi Eğitim Fakültesi Dergisi, Cilt:1, Sayı:14</a:t>
            </a:r>
          </a:p>
          <a:p>
            <a:r>
              <a:rPr lang="tr-TR" sz="1800" dirty="0" smtClean="0"/>
              <a:t>Emine Aksoy, Nihan Çakır , (2011), </a:t>
            </a:r>
            <a:r>
              <a:rPr lang="tr-TR" sz="1800" dirty="0" err="1" smtClean="0"/>
              <a:t>Adölesanların</a:t>
            </a:r>
            <a:r>
              <a:rPr lang="tr-TR" sz="1800" dirty="0" smtClean="0"/>
              <a:t> beslenme alışkanlıkları, fiziksel aktivite düzeyleri ve vücut kitle indekslerinin değerlendirilmesi, Gülhane Tıp </a:t>
            </a:r>
            <a:r>
              <a:rPr lang="tr-TR" sz="1800" dirty="0" err="1" smtClean="0"/>
              <a:t>Derg</a:t>
            </a:r>
            <a:r>
              <a:rPr lang="tr-TR" sz="1800" dirty="0" smtClean="0"/>
              <a:t> 2011; 53: 264-270</a:t>
            </a:r>
          </a:p>
          <a:p>
            <a:endParaRPr lang="tr-TR" sz="1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Eğitim Kurumlarında Satışı Uygun Olmayan Gıda ve İçecekler</a:t>
            </a:r>
            <a:endParaRPr lang="tr-TR" dirty="0"/>
          </a:p>
        </p:txBody>
      </p:sp>
      <p:sp>
        <p:nvSpPr>
          <p:cNvPr id="3" name="2 İçerik Yer Tutucusu"/>
          <p:cNvSpPr>
            <a:spLocks noGrp="1"/>
          </p:cNvSpPr>
          <p:nvPr>
            <p:ph idx="1"/>
          </p:nvPr>
        </p:nvSpPr>
        <p:spPr/>
        <p:txBody>
          <a:bodyPr>
            <a:normAutofit fontScale="92500" lnSpcReduction="10000"/>
          </a:bodyPr>
          <a:lstStyle/>
          <a:p>
            <a:pPr fontAlgn="base"/>
            <a:r>
              <a:rPr lang="tr-TR" dirty="0" smtClean="0"/>
              <a:t>Enerji içecekleri, gazlı içecekler, aromalı içecekler (soğuk çay, </a:t>
            </a:r>
            <a:r>
              <a:rPr lang="tr-TR" dirty="0" err="1" smtClean="0"/>
              <a:t>ice</a:t>
            </a:r>
            <a:r>
              <a:rPr lang="tr-TR" dirty="0" smtClean="0"/>
              <a:t> </a:t>
            </a:r>
            <a:r>
              <a:rPr lang="tr-TR" dirty="0" err="1" smtClean="0"/>
              <a:t>tea</a:t>
            </a:r>
            <a:r>
              <a:rPr lang="tr-TR" dirty="0" smtClean="0"/>
              <a:t>), kolalı içecekler, aromalı doğal mineralli içecek, aromalı şurup, aromalı içecek tozu, aromalı su, meyveli içecek, meyveli içecek tozu, meyveli doğal mineralli içecek, yapay soda, meyveli şurup, sporcu içecekleri, sporcu suları, meyve nektarı, meyve suyu konsantresi</a:t>
            </a:r>
          </a:p>
          <a:p>
            <a:pPr fontAlgn="base"/>
            <a:r>
              <a:rPr lang="tr-TR" dirty="0" smtClean="0"/>
              <a:t>Kızartmalar</a:t>
            </a:r>
          </a:p>
          <a:p>
            <a:pPr fontAlgn="base"/>
            <a:r>
              <a:rPr lang="tr-TR" dirty="0" smtClean="0"/>
              <a:t>Cipsler (patates, mısır, şekillendirilmiş vb.), gevrek çerezler</a:t>
            </a:r>
          </a:p>
          <a:p>
            <a:endParaRPr lang="tr-T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fontAlgn="base">
              <a:buNone/>
            </a:pPr>
            <a:r>
              <a:rPr lang="tr-TR" dirty="0" smtClean="0"/>
              <a:t>*    Tüm çikolata türleri (ayrı satılan veya ürünlere eklenmiş, damla çikolata, sürülebilir çikolata ve çikolata kaplanmış olanlar dâhil), gofretler (sade, dolgulu, kaplamalı vb.)</a:t>
            </a:r>
          </a:p>
          <a:p>
            <a:pPr fontAlgn="base"/>
            <a:r>
              <a:rPr lang="tr-TR" dirty="0" smtClean="0"/>
              <a:t>Tüm şeker ve şekerleme türleri (jöle şekerleme, sert şekerlemeler, yumuşak şeker, dolgulu-dolgusuz, kaplamalı, draje, tüm lolipoplar vb.)</a:t>
            </a:r>
          </a:p>
          <a:p>
            <a:pPr fontAlgn="base"/>
            <a:r>
              <a:rPr lang="tr-TR" dirty="0" err="1" smtClean="0"/>
              <a:t>Guarana</a:t>
            </a:r>
            <a:r>
              <a:rPr lang="tr-TR" dirty="0" smtClean="0"/>
              <a:t>, </a:t>
            </a:r>
            <a:r>
              <a:rPr lang="tr-TR" dirty="0" err="1" smtClean="0"/>
              <a:t>guarana</a:t>
            </a:r>
            <a:r>
              <a:rPr lang="tr-TR" dirty="0" smtClean="0"/>
              <a:t> özü, eklenmiş kafein içeren ürünler</a:t>
            </a:r>
          </a:p>
          <a:p>
            <a:pPr fontAlgn="base"/>
            <a:r>
              <a:rPr lang="tr-TR" dirty="0" smtClean="0"/>
              <a:t>Kremalı, çikolata dolgulu, jöleli, kekler ve pastalar (yaş pastalar, ekler, </a:t>
            </a:r>
            <a:r>
              <a:rPr lang="tr-TR" dirty="0" err="1" smtClean="0"/>
              <a:t>kruvasan</a:t>
            </a:r>
            <a:r>
              <a:rPr lang="tr-TR" dirty="0" smtClean="0"/>
              <a:t>, </a:t>
            </a:r>
            <a:r>
              <a:rPr lang="tr-TR" dirty="0" err="1" smtClean="0"/>
              <a:t>donut</a:t>
            </a:r>
            <a:r>
              <a:rPr lang="tr-TR" dirty="0" smtClean="0"/>
              <a:t>, </a:t>
            </a:r>
            <a:r>
              <a:rPr lang="tr-TR" dirty="0" err="1" smtClean="0"/>
              <a:t>parfe</a:t>
            </a:r>
            <a:r>
              <a:rPr lang="tr-TR" dirty="0" smtClean="0"/>
              <a:t>, mozaik pasta, </a:t>
            </a:r>
            <a:r>
              <a:rPr lang="tr-TR" dirty="0" err="1" smtClean="0"/>
              <a:t>muffin</a:t>
            </a:r>
            <a:r>
              <a:rPr lang="tr-TR" dirty="0" smtClean="0"/>
              <a:t>, </a:t>
            </a:r>
            <a:r>
              <a:rPr lang="tr-TR" dirty="0" err="1" smtClean="0"/>
              <a:t>cupcake</a:t>
            </a:r>
            <a:r>
              <a:rPr lang="tr-TR" dirty="0" smtClean="0"/>
              <a:t> vb.)</a:t>
            </a:r>
          </a:p>
          <a:p>
            <a:pPr fontAlgn="base"/>
            <a:r>
              <a:rPr lang="tr-TR" dirty="0" smtClean="0"/>
              <a:t>Hamurlu, şerbetli tatlılar (kuru baklava dahil)</a:t>
            </a:r>
          </a:p>
          <a:p>
            <a:pPr fontAlgn="base"/>
            <a:r>
              <a:rPr lang="tr-TR" dirty="0" smtClean="0"/>
              <a:t>Tatlandırıcı içeren yiyecek ve içecekler</a:t>
            </a:r>
          </a:p>
          <a:p>
            <a:pPr fontAlgn="base"/>
            <a:r>
              <a:rPr lang="tr-TR" dirty="0" smtClean="0"/>
              <a:t>Krema, </a:t>
            </a:r>
            <a:r>
              <a:rPr lang="tr-TR" dirty="0" err="1" smtClean="0"/>
              <a:t>hindistan</a:t>
            </a:r>
            <a:r>
              <a:rPr lang="tr-TR" dirty="0" smtClean="0"/>
              <a:t> cevizi sütü ve kreması</a:t>
            </a:r>
          </a:p>
          <a:p>
            <a:pPr fontAlgn="base"/>
            <a:r>
              <a:rPr lang="tr-TR" dirty="0" smtClean="0"/>
              <a:t>Çay ve kahve tarzı içecekler (liseler hariç)</a:t>
            </a:r>
          </a:p>
          <a:p>
            <a:endParaRPr lang="tr-T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Okul </a:t>
            </a:r>
            <a:r>
              <a:rPr lang="tr-TR" sz="4800" smtClean="0"/>
              <a:t>B</a:t>
            </a:r>
            <a:r>
              <a:rPr lang="tr-TR" smtClean="0"/>
              <a:t>eslenme Çantası</a:t>
            </a:r>
            <a:endParaRPr lang="tr-TR" dirty="0"/>
          </a:p>
        </p:txBody>
      </p:sp>
      <p:sp>
        <p:nvSpPr>
          <p:cNvPr id="3" name="2 İçerik Yer Tutucusu"/>
          <p:cNvSpPr>
            <a:spLocks noGrp="1"/>
          </p:cNvSpPr>
          <p:nvPr>
            <p:ph idx="1"/>
          </p:nvPr>
        </p:nvSpPr>
        <p:spPr/>
        <p:txBody>
          <a:bodyPr/>
          <a:lstStyle/>
          <a:p>
            <a:endParaRPr lang="tr-TR" dirty="0"/>
          </a:p>
        </p:txBody>
      </p:sp>
      <p:pic>
        <p:nvPicPr>
          <p:cNvPr id="1026" name="Picture 2" descr="C:\Users\Nevin GUNDUZ\Desktop\beslenme-cantanda-ne-var--4762878.Jpeg"/>
          <p:cNvPicPr>
            <a:picLocks noChangeAspect="1" noChangeArrowheads="1"/>
          </p:cNvPicPr>
          <p:nvPr/>
        </p:nvPicPr>
        <p:blipFill>
          <a:blip r:embed="rId2" cstate="print"/>
          <a:srcRect/>
          <a:stretch>
            <a:fillRect/>
          </a:stretch>
        </p:blipFill>
        <p:spPr bwMode="auto">
          <a:xfrm>
            <a:off x="1403648" y="2204864"/>
            <a:ext cx="5772150" cy="295275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Özellikle hızlı büyüme ve gelişme sürecinde olan çocukluk ve ergenlik döneminde kazanılan doğru beslenme alışkanlıkları bireylerin yeterli, dengeli ve sağlıklı beslenmelerinin sağlanması açısından da önem kazanmaktadır (Soykan, 2017).</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smtClean="0">
                <a:latin typeface="Times New Roman" pitchFamily="18" charset="0"/>
                <a:cs typeface="Times New Roman" pitchFamily="18" charset="0"/>
              </a:rPr>
              <a:t>Çocukların beslenme alışkanlıkları kazanmasında en etkin çevre, aile, okul ve içinde yaşanılan ortamdır.</a:t>
            </a:r>
          </a:p>
          <a:p>
            <a:r>
              <a:rPr lang="tr-TR" dirty="0" smtClean="0">
                <a:latin typeface="Times New Roman" pitchFamily="18" charset="0"/>
                <a:cs typeface="Times New Roman" pitchFamily="18" charset="0"/>
              </a:rPr>
              <a:t>Çocukluk dönemi temel yemek yeme alışkanlıklarının yerleştiği ve ayrıca iyi bir gelişim ve sağlıklı bir gelecek için önemli bir dönemdir.</a:t>
            </a:r>
          </a:p>
          <a:p>
            <a:r>
              <a:rPr lang="tr-TR" dirty="0" smtClean="0">
                <a:latin typeface="Times New Roman" pitchFamily="18" charset="0"/>
                <a:cs typeface="Times New Roman" pitchFamily="18" charset="0"/>
              </a:rPr>
              <a:t>Okul çocuklarımız için; bilgi, tutum ve davranışların geliştirilmesi için çok sayıda fırsatlar oluşturan bir ortamdır.</a:t>
            </a:r>
            <a:br>
              <a:rPr lang="tr-TR" dirty="0" smtClean="0">
                <a:latin typeface="Times New Roman" pitchFamily="18" charset="0"/>
                <a:cs typeface="Times New Roman" pitchFamily="18" charset="0"/>
              </a:rPr>
            </a:br>
            <a:endParaRPr lang="tr-TR" dirty="0" smtClean="0">
              <a:latin typeface="Times New Roman" pitchFamily="18" charset="0"/>
              <a:cs typeface="Times New Roman" pitchFamily="18" charset="0"/>
            </a:endParaRPr>
          </a:p>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Sağlıklı Beslenme Eğitiminde Ailenin Rolü</a:t>
            </a:r>
            <a:endParaRPr lang="tr-TR" b="1" dirty="0"/>
          </a:p>
        </p:txBody>
      </p:sp>
      <p:sp>
        <p:nvSpPr>
          <p:cNvPr id="3" name="2 İçerik Yer Tutucusu"/>
          <p:cNvSpPr>
            <a:spLocks noGrp="1"/>
          </p:cNvSpPr>
          <p:nvPr>
            <p:ph idx="1"/>
          </p:nvPr>
        </p:nvSpPr>
        <p:spPr/>
        <p:txBody>
          <a:bodyPr>
            <a:normAutofit fontScale="92500" lnSpcReduction="20000"/>
          </a:bodyPr>
          <a:lstStyle/>
          <a:p>
            <a:r>
              <a:rPr lang="tr-TR" dirty="0" smtClean="0"/>
              <a:t>Beslenme sonradan kazanılan bir davranış biçimidir ve anne karnında başlayan bir süreç olup ilk alışkanlıklar ailenin beslenme modeline göre şekillenmektedir.</a:t>
            </a:r>
          </a:p>
          <a:p>
            <a:r>
              <a:rPr lang="tr-TR" dirty="0" smtClean="0"/>
              <a:t>Öğünlerinizi beraber yapın ve çocuğunuza sağlıklı beslenme konusunda örnek olun.</a:t>
            </a:r>
          </a:p>
          <a:p>
            <a:r>
              <a:rPr lang="tr-TR" dirty="0" smtClean="0"/>
              <a:t>Kahvaltının önemini çocuğun kavramasını sağlayarak kahvaltı yapma alışkanlığı kazandırın.</a:t>
            </a:r>
          </a:p>
          <a:p>
            <a:r>
              <a:rPr lang="tr-TR" dirty="0" smtClean="0"/>
              <a:t>Mutfağınızı meyve, sebze, tam tahıllı besinler ve diğer sağlıklı seçimlerle doldurun. Abur </a:t>
            </a:r>
            <a:r>
              <a:rPr lang="tr-TR" dirty="0" err="1" smtClean="0"/>
              <a:t>cuburları</a:t>
            </a:r>
            <a:r>
              <a:rPr lang="tr-TR" dirty="0" smtClean="0"/>
              <a:t> evinizden uzak tutun.</a:t>
            </a:r>
          </a:p>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err="1" smtClean="0"/>
              <a:t>Dışarda</a:t>
            </a:r>
            <a:r>
              <a:rPr lang="tr-TR" dirty="0" smtClean="0"/>
              <a:t> hazır yemek yerine yemeklerinizi evde hazırlayıp, tüketin ve porsiyon ölçülerine dikkat edin.</a:t>
            </a:r>
          </a:p>
          <a:p>
            <a:r>
              <a:rPr lang="tr-TR" dirty="0" smtClean="0"/>
              <a:t>Çocuğunuzun boy-kilo gelişimini takip edin.</a:t>
            </a:r>
          </a:p>
          <a:p>
            <a:r>
              <a:rPr lang="tr-TR" dirty="0" smtClean="0"/>
              <a:t>Çocuğunuzu günlük fiziksel aktiviteye teşvik edin.  </a:t>
            </a:r>
          </a:p>
          <a:p>
            <a:r>
              <a:rPr lang="tr-TR" dirty="0" smtClean="0"/>
              <a:t>Televizyon, bilgisayar v.b. şeylere ayrılan süreyi sınırlandırın. Çocuğunuzun hareketsiz kalmasına engel olun.</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Sağlıklı Beslenme Eğitiminde Öğretmenin Rolü</a:t>
            </a:r>
            <a:endParaRPr lang="tr-TR" dirty="0"/>
          </a:p>
        </p:txBody>
      </p:sp>
      <p:sp>
        <p:nvSpPr>
          <p:cNvPr id="3" name="2 İçerik Yer Tutucusu"/>
          <p:cNvSpPr>
            <a:spLocks noGrp="1"/>
          </p:cNvSpPr>
          <p:nvPr>
            <p:ph idx="1"/>
          </p:nvPr>
        </p:nvSpPr>
        <p:spPr/>
        <p:txBody>
          <a:bodyPr>
            <a:normAutofit/>
          </a:bodyPr>
          <a:lstStyle/>
          <a:p>
            <a:r>
              <a:rPr lang="tr-TR" dirty="0" smtClean="0"/>
              <a:t>Çocukların anne babadan sonra en çok örnek aldıkları kişiler öğretmenleridir. Öğrencilere temel beslenme bilgilerinin verilmesi, öğrenilen bilgilerin davranışa dönüştürülmesi, yanlış beslenme alışkanlıklarına zamanında müdahale edilmesi ve beslenme davranışları ile örnek olma konusunda öğretmenlere de önemli sorumluluklar düşmektedir.</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800" dirty="0" smtClean="0">
                <a:latin typeface="Times New Roman" pitchFamily="18" charset="0"/>
                <a:cs typeface="Times New Roman" pitchFamily="18" charset="0"/>
              </a:rPr>
              <a:t>Okul çağı; 6 - 17 yaş grubu çocukları kapsar. Türkiye nüfusunun %16.5 (ADNKS, 2013).</a:t>
            </a:r>
            <a:endParaRPr lang="tr-TR" sz="28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sz="2800" dirty="0" smtClean="0">
                <a:latin typeface="Times New Roman" pitchFamily="18" charset="0"/>
                <a:cs typeface="Times New Roman" pitchFamily="18" charset="0"/>
              </a:rPr>
              <a:t>Çocukların beslenme alışkanlıklarının geliştiği,</a:t>
            </a:r>
          </a:p>
          <a:p>
            <a:pPr algn="just"/>
            <a:r>
              <a:rPr lang="tr-TR" sz="2800" dirty="0" smtClean="0">
                <a:latin typeface="Times New Roman" pitchFamily="18" charset="0"/>
                <a:cs typeface="Times New Roman" pitchFamily="18" charset="0"/>
              </a:rPr>
              <a:t>Ev dışında arkadaşlarıyla yemek yemeye başladıkları, </a:t>
            </a:r>
          </a:p>
          <a:p>
            <a:pPr algn="just"/>
            <a:r>
              <a:rPr lang="tr-TR" sz="2800" dirty="0" smtClean="0">
                <a:latin typeface="Times New Roman" pitchFamily="18" charset="0"/>
                <a:cs typeface="Times New Roman" pitchFamily="18" charset="0"/>
              </a:rPr>
              <a:t>Fiziksel, bilişsel ve sosyal büyüme ve gelişmenin hızlandığı, </a:t>
            </a:r>
          </a:p>
          <a:p>
            <a:pPr algn="just"/>
            <a:r>
              <a:rPr lang="tr-TR" sz="2800" dirty="0" smtClean="0">
                <a:latin typeface="Times New Roman" pitchFamily="18" charset="0"/>
                <a:cs typeface="Times New Roman" pitchFamily="18" charset="0"/>
              </a:rPr>
              <a:t>Sorumluluklarının arttığı, </a:t>
            </a:r>
          </a:p>
          <a:p>
            <a:pPr algn="just">
              <a:buNone/>
            </a:pPr>
            <a:r>
              <a:rPr lang="tr-TR" sz="2800" dirty="0" smtClean="0">
                <a:latin typeface="Times New Roman" pitchFamily="18" charset="0"/>
                <a:cs typeface="Times New Roman" pitchFamily="18" charset="0"/>
              </a:rPr>
              <a:t>* Sağlıklı yaşamın temellerinin atıldığı önemli bir dönemdir.  </a:t>
            </a:r>
            <a:endParaRPr lang="tr-T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552</TotalTime>
  <Words>1548</Words>
  <Application>Microsoft Office PowerPoint</Application>
  <PresentationFormat>Ekran Gösterisi (4:3)</PresentationFormat>
  <Paragraphs>148</Paragraphs>
  <Slides>36</Slides>
  <Notes>2</Notes>
  <HiddenSlides>0</HiddenSlides>
  <MMClips>0</MMClips>
  <ScaleCrop>false</ScaleCrop>
  <HeadingPairs>
    <vt:vector size="4" baseType="variant">
      <vt:variant>
        <vt:lpstr>Tema</vt:lpstr>
      </vt:variant>
      <vt:variant>
        <vt:i4>1</vt:i4>
      </vt:variant>
      <vt:variant>
        <vt:lpstr>Slayt Başlıkları</vt:lpstr>
      </vt:variant>
      <vt:variant>
        <vt:i4>36</vt:i4>
      </vt:variant>
    </vt:vector>
  </HeadingPairs>
  <TitlesOfParts>
    <vt:vector size="37" baseType="lpstr">
      <vt:lpstr>Ofis Teması</vt:lpstr>
      <vt:lpstr>Okul Çocuklarında  Beslenmenin Önemi  </vt:lpstr>
      <vt:lpstr>Beslenme</vt:lpstr>
      <vt:lpstr>Slayt 3</vt:lpstr>
      <vt:lpstr>Slayt 4</vt:lpstr>
      <vt:lpstr> </vt:lpstr>
      <vt:lpstr>Sağlıklı Beslenme Eğitiminde Ailenin Rolü</vt:lpstr>
      <vt:lpstr>Slayt 7</vt:lpstr>
      <vt:lpstr>Sağlıklı Beslenme Eğitiminde Öğretmenin Rolü</vt:lpstr>
      <vt:lpstr>Okul çağı; 6 - 17 yaş grubu çocukları kapsar. Türkiye nüfusunun %16.5 (ADNKS, 2013).</vt:lpstr>
      <vt:lpstr>Okul  Dönemi Çocuklarda;</vt:lpstr>
      <vt:lpstr>Slayt 11</vt:lpstr>
      <vt:lpstr>Slayt 12</vt:lpstr>
      <vt:lpstr>Slayt 13</vt:lpstr>
      <vt:lpstr>Slayt 14</vt:lpstr>
      <vt:lpstr>Çocuklar günde kaç kalori tüketmeliler?</vt:lpstr>
      <vt:lpstr> Okul çocuklarında günlük alınması önerilen enerji (TÖBR,2014) </vt:lpstr>
      <vt:lpstr>Slayt 17</vt:lpstr>
      <vt:lpstr>Slayt 18</vt:lpstr>
      <vt:lpstr>Eğitim Kurumlarında Satışı Uygun Olan Gıda ve İçecekler</vt:lpstr>
      <vt:lpstr>Slayt 20</vt:lpstr>
      <vt:lpstr>Eğitim Kurumlarında Satışı Uygun Olan Gıda ve İçecekler</vt:lpstr>
      <vt:lpstr> Kriterleri Sağladıklarında Satışı Uygun Görülen Atıştırmalık</vt:lpstr>
      <vt:lpstr>İlköğretim ve ortaöğretim yaş grubundaki çocuklarda;</vt:lpstr>
      <vt:lpstr>Yetersiz ve dengesiz beslenen çocuklarda görülen başlıca beslenme sorunları: </vt:lpstr>
      <vt:lpstr>Çocuklarda aşırı kilonun sebepleri:</vt:lpstr>
      <vt:lpstr>Slayt 26</vt:lpstr>
      <vt:lpstr>Okul Çocuklarında Gün İçerisinde Alınması Önerilen Besin  Miktarları</vt:lpstr>
      <vt:lpstr>Çocuklarda Beslenmenin Amaçları:</vt:lpstr>
      <vt:lpstr>Okul çocukları için sağlıklı beslenme   önerileri:</vt:lpstr>
      <vt:lpstr>Yanlış beslenme alışkanlıklarına örnek</vt:lpstr>
      <vt:lpstr> Okul çocukları için sağlıklı beslenme   önerileri: </vt:lpstr>
      <vt:lpstr>Okul çocukları için sağlıklı beslenme   önerileri:</vt:lpstr>
      <vt:lpstr>Önerilen Kaynaklar</vt:lpstr>
      <vt:lpstr>Eğitim Kurumlarında Satışı Uygun Olmayan Gıda ve İçecekler</vt:lpstr>
      <vt:lpstr>Slayt 35</vt:lpstr>
      <vt:lpstr>Okul Beslenme Çantası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Çocuklarında Beslenmenin Önemi ve Beslenme Alışkanlıkları</dc:title>
  <dc:creator>ng</dc:creator>
  <cp:lastModifiedBy>ng</cp:lastModifiedBy>
  <cp:revision>48</cp:revision>
  <dcterms:created xsi:type="dcterms:W3CDTF">2019-02-13T15:03:36Z</dcterms:created>
  <dcterms:modified xsi:type="dcterms:W3CDTF">2019-03-19T15:11:26Z</dcterms:modified>
</cp:coreProperties>
</file>