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6" r:id="rId2"/>
    <p:sldId id="286" r:id="rId3"/>
    <p:sldId id="287" r:id="rId4"/>
    <p:sldId id="288" r:id="rId5"/>
    <p:sldId id="289" r:id="rId6"/>
    <p:sldId id="290" r:id="rId7"/>
    <p:sldId id="291" r:id="rId8"/>
    <p:sldId id="267"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656" autoAdjust="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6D4E2-D563-44D9-83F4-7B6DF88FB10A}" type="datetimeFigureOut">
              <a:rPr lang="tr-TR" smtClean="0"/>
              <a:pPr/>
              <a:t>24.04.2020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6180E0-81F0-4D54-8D26-8F0D14C919F7}"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8" name="Date Placeholder 7"/>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pPr/>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pPr/>
              <a:t>24.04.2020</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2636912"/>
            <a:ext cx="7620000" cy="1143000"/>
          </a:xfrm>
        </p:spPr>
        <p:txBody>
          <a:bodyPr/>
          <a:lstStyle/>
          <a:p>
            <a:r>
              <a:rPr lang="tr-TR" dirty="0" smtClean="0"/>
              <a:t/>
            </a:r>
            <a:br>
              <a:rPr lang="tr-TR" dirty="0" smtClean="0"/>
            </a:br>
            <a:r>
              <a:rPr lang="tr-TR" dirty="0" smtClean="0"/>
              <a:t>DÜNYA MUTFAĞI</a:t>
            </a:r>
            <a:br>
              <a:rPr lang="tr-TR" dirty="0" smtClean="0"/>
            </a:br>
            <a:endParaRPr lang="tr-TR" dirty="0"/>
          </a:p>
        </p:txBody>
      </p:sp>
      <p:sp>
        <p:nvSpPr>
          <p:cNvPr id="3" name="2 İçerik Yer Tutucusu"/>
          <p:cNvSpPr>
            <a:spLocks noGrp="1"/>
          </p:cNvSpPr>
          <p:nvPr>
            <p:ph idx="1"/>
          </p:nvPr>
        </p:nvSpPr>
        <p:spPr/>
        <p:txBody>
          <a:bodyPr/>
          <a:lstStyle/>
          <a:p>
            <a:pPr>
              <a:buNone/>
            </a:pP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88032"/>
            <a:ext cx="8229600" cy="836712"/>
          </a:xfrm>
        </p:spPr>
        <p:txBody>
          <a:bodyPr>
            <a:noAutofit/>
          </a:bodyPr>
          <a:lstStyle/>
          <a:p>
            <a:r>
              <a:rPr lang="tr-TR" sz="3200" dirty="0" err="1">
                <a:latin typeface="Book Antiqua" pitchFamily="18" charset="0"/>
              </a:rPr>
              <a:t>Aborjinlerin</a:t>
            </a:r>
            <a:r>
              <a:rPr lang="tr-TR" sz="3200" dirty="0">
                <a:latin typeface="Book Antiqua" pitchFamily="18" charset="0"/>
              </a:rPr>
              <a:t> avlanma ve beslenme amacıyla kullandıkları bazı aletler </a:t>
            </a:r>
          </a:p>
        </p:txBody>
      </p:sp>
      <p:pic>
        <p:nvPicPr>
          <p:cNvPr id="4" name="3 İçerik Yer Tutucusu" descr="BALIK AVLAMA MIZRAKLARI.jpg"/>
          <p:cNvPicPr>
            <a:picLocks noGrp="1" noChangeAspect="1"/>
          </p:cNvPicPr>
          <p:nvPr>
            <p:ph sz="quarter" idx="1"/>
          </p:nvPr>
        </p:nvPicPr>
        <p:blipFill>
          <a:blip r:embed="rId2" cstate="print"/>
          <a:stretch>
            <a:fillRect/>
          </a:stretch>
        </p:blipFill>
        <p:spPr>
          <a:xfrm>
            <a:off x="395536" y="1340768"/>
            <a:ext cx="2672080" cy="1320800"/>
          </a:xfrm>
          <a:prstGeom prst="rect">
            <a:avLst/>
          </a:prstGeom>
          <a:ln>
            <a:noFill/>
          </a:ln>
          <a:effectLst>
            <a:outerShdw blurRad="292100" dist="139700" dir="2700000" algn="tl" rotWithShape="0">
              <a:srgbClr val="333333">
                <a:alpha val="65000"/>
              </a:srgbClr>
            </a:outerShdw>
          </a:effectLst>
        </p:spPr>
      </p:pic>
      <p:pic>
        <p:nvPicPr>
          <p:cNvPr id="5" name="4 Resim" descr="DC01766_big.jpg"/>
          <p:cNvPicPr>
            <a:picLocks noChangeAspect="1"/>
          </p:cNvPicPr>
          <p:nvPr/>
        </p:nvPicPr>
        <p:blipFill>
          <a:blip r:embed="rId3" cstate="print"/>
          <a:stretch>
            <a:fillRect/>
          </a:stretch>
        </p:blipFill>
        <p:spPr>
          <a:xfrm>
            <a:off x="6300192" y="4797152"/>
            <a:ext cx="2672080" cy="1783080"/>
          </a:xfrm>
          <a:prstGeom prst="rect">
            <a:avLst/>
          </a:prstGeom>
          <a:ln>
            <a:noFill/>
          </a:ln>
          <a:effectLst>
            <a:outerShdw blurRad="292100" dist="139700" dir="2700000" algn="tl" rotWithShape="0">
              <a:srgbClr val="333333">
                <a:alpha val="65000"/>
              </a:srgbClr>
            </a:outerShdw>
          </a:effectLst>
        </p:spPr>
      </p:pic>
      <p:pic>
        <p:nvPicPr>
          <p:cNvPr id="6" name="5 Resim" descr="800px-Australia_Cairns_Boomerang.jpg"/>
          <p:cNvPicPr>
            <a:picLocks noChangeAspect="1"/>
          </p:cNvPicPr>
          <p:nvPr/>
        </p:nvPicPr>
        <p:blipFill>
          <a:blip r:embed="rId4" cstate="print"/>
          <a:stretch>
            <a:fillRect/>
          </a:stretch>
        </p:blipFill>
        <p:spPr>
          <a:xfrm>
            <a:off x="3131840" y="2780928"/>
            <a:ext cx="2952328" cy="22655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6 Resim" descr="DC02018_big.jpg"/>
          <p:cNvPicPr>
            <a:picLocks noChangeAspect="1"/>
          </p:cNvPicPr>
          <p:nvPr/>
        </p:nvPicPr>
        <p:blipFill>
          <a:blip r:embed="rId5" cstate="print"/>
          <a:stretch>
            <a:fillRect/>
          </a:stretch>
        </p:blipFill>
        <p:spPr>
          <a:xfrm>
            <a:off x="6228184" y="1268760"/>
            <a:ext cx="2672080" cy="1778000"/>
          </a:xfrm>
          <a:prstGeom prst="rect">
            <a:avLst/>
          </a:prstGeom>
          <a:ln>
            <a:noFill/>
          </a:ln>
          <a:effectLst>
            <a:outerShdw blurRad="292100" dist="139700" dir="2700000" algn="tl" rotWithShape="0">
              <a:srgbClr val="333333">
                <a:alpha val="65000"/>
              </a:srgbClr>
            </a:outerShdw>
          </a:effectLst>
        </p:spPr>
      </p:pic>
      <p:pic>
        <p:nvPicPr>
          <p:cNvPr id="3074" name="Picture 2" descr="C:\Users\DOKTORA\Desktop\australian cuisine\ÖĞÜTME TAŞI.jpg"/>
          <p:cNvPicPr>
            <a:picLocks noChangeAspect="1" noChangeArrowheads="1"/>
          </p:cNvPicPr>
          <p:nvPr/>
        </p:nvPicPr>
        <p:blipFill>
          <a:blip r:embed="rId6" cstate="print"/>
          <a:srcRect/>
          <a:stretch>
            <a:fillRect/>
          </a:stretch>
        </p:blipFill>
        <p:spPr bwMode="auto">
          <a:xfrm>
            <a:off x="179512" y="5157192"/>
            <a:ext cx="2672080" cy="150368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457200" y="4692277"/>
            <a:ext cx="8229600" cy="2193107"/>
          </a:xfrm>
        </p:spPr>
        <p:txBody>
          <a:bodyPr>
            <a:normAutofit/>
          </a:bodyPr>
          <a:lstStyle/>
          <a:p>
            <a:r>
              <a:rPr lang="tr-TR" dirty="0" err="1">
                <a:latin typeface="Book Antiqua" pitchFamily="18" charset="0"/>
              </a:rPr>
              <a:t>Aborjinler</a:t>
            </a:r>
            <a:r>
              <a:rPr lang="tr-TR" dirty="0">
                <a:latin typeface="Book Antiqua" pitchFamily="18" charset="0"/>
              </a:rPr>
              <a:t> yiyeceklerini hem çiğ olarak hem de pişirerek tüketirlerdi</a:t>
            </a:r>
          </a:p>
          <a:p>
            <a:pPr algn="just"/>
            <a:r>
              <a:rPr lang="tr-TR" dirty="0" err="1">
                <a:latin typeface="Book Antiqua" pitchFamily="18" charset="0"/>
              </a:rPr>
              <a:t>Aborjinler</a:t>
            </a:r>
            <a:r>
              <a:rPr lang="tr-TR" dirty="0">
                <a:latin typeface="Book Antiqua" pitchFamily="18" charset="0"/>
              </a:rPr>
              <a:t> ateşi hem yiyeceklerini pişirmek hem de avlanma amacıyla kullanmışlardır. Çıkardıkları küçük çaplı kontrollü yangınlarla bölgedeki hayvanları kolaylıkla avlayabilmekteydiler.</a:t>
            </a:r>
          </a:p>
          <a:p>
            <a:endParaRPr lang="tr-TR" dirty="0"/>
          </a:p>
        </p:txBody>
      </p:sp>
      <p:pic>
        <p:nvPicPr>
          <p:cNvPr id="71682" name="Picture 2" descr="C:\Users\DOKTORA\Desktop\australian cuisine\aboriginal8.jpg"/>
          <p:cNvPicPr>
            <a:picLocks noChangeAspect="1" noChangeArrowheads="1"/>
          </p:cNvPicPr>
          <p:nvPr/>
        </p:nvPicPr>
        <p:blipFill>
          <a:blip r:embed="rId2" cstate="print"/>
          <a:srcRect/>
          <a:stretch>
            <a:fillRect/>
          </a:stretch>
        </p:blipFill>
        <p:spPr bwMode="auto">
          <a:xfrm>
            <a:off x="1187624" y="72008"/>
            <a:ext cx="6696744" cy="429309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a:t>
            </a:r>
          </a:p>
        </p:txBody>
      </p:sp>
      <p:sp>
        <p:nvSpPr>
          <p:cNvPr id="3" name="2 İçerik Yer Tutucusu"/>
          <p:cNvSpPr>
            <a:spLocks noGrp="1"/>
          </p:cNvSpPr>
          <p:nvPr>
            <p:ph sz="quarter" idx="1"/>
          </p:nvPr>
        </p:nvSpPr>
        <p:spPr>
          <a:xfrm>
            <a:off x="0" y="5373216"/>
            <a:ext cx="8964488" cy="2952328"/>
          </a:xfrm>
        </p:spPr>
        <p:txBody>
          <a:bodyPr>
            <a:normAutofit/>
          </a:bodyPr>
          <a:lstStyle/>
          <a:p>
            <a:pPr algn="just"/>
            <a:r>
              <a:rPr lang="tr-TR" sz="2800" dirty="0">
                <a:latin typeface="Book Antiqua" pitchFamily="18" charset="0"/>
              </a:rPr>
              <a:t>Ayrıca bu yangınların oluşturulduğu bölgelerde belirli tür yenebilen bitkilerin yetiştiğini keşfetmişlerdi. </a:t>
            </a:r>
          </a:p>
          <a:p>
            <a:endParaRPr lang="tr-TR" i="1" dirty="0"/>
          </a:p>
        </p:txBody>
      </p:sp>
      <p:pic>
        <p:nvPicPr>
          <p:cNvPr id="4098" name="Picture 2" descr="C:\Users\DOKTORA\Desktop\australian cuisine\port-Joseph-Lycett-420x0.jpg"/>
          <p:cNvPicPr>
            <a:picLocks noChangeAspect="1" noChangeArrowheads="1"/>
          </p:cNvPicPr>
          <p:nvPr/>
        </p:nvPicPr>
        <p:blipFill>
          <a:blip r:embed="rId2" cstate="print"/>
          <a:srcRect/>
          <a:stretch>
            <a:fillRect/>
          </a:stretch>
        </p:blipFill>
        <p:spPr bwMode="auto">
          <a:xfrm>
            <a:off x="971600" y="0"/>
            <a:ext cx="7272808" cy="508518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t>
            </a:r>
          </a:p>
        </p:txBody>
      </p:sp>
      <p:pic>
        <p:nvPicPr>
          <p:cNvPr id="1026" name="Picture 2" descr="C:\Users\DOKTORA\Desktop\australian cuisine\4479654_orig.jpg"/>
          <p:cNvPicPr>
            <a:picLocks noGrp="1" noChangeAspect="1" noChangeArrowheads="1"/>
          </p:cNvPicPr>
          <p:nvPr>
            <p:ph sz="quarter" idx="1"/>
          </p:nvPr>
        </p:nvPicPr>
        <p:blipFill>
          <a:blip r:embed="rId2" cstate="print"/>
          <a:srcRect/>
          <a:stretch>
            <a:fillRect/>
          </a:stretch>
        </p:blipFill>
        <p:spPr bwMode="auto">
          <a:xfrm>
            <a:off x="539552" y="-531440"/>
            <a:ext cx="8173416" cy="4680520"/>
          </a:xfrm>
          <a:prstGeom prst="rect">
            <a:avLst/>
          </a:prstGeom>
          <a:noFill/>
        </p:spPr>
      </p:pic>
      <p:sp>
        <p:nvSpPr>
          <p:cNvPr id="6" name="5 Metin kutusu"/>
          <p:cNvSpPr txBox="1"/>
          <p:nvPr/>
        </p:nvSpPr>
        <p:spPr>
          <a:xfrm>
            <a:off x="107504" y="4725144"/>
            <a:ext cx="10369152" cy="1569660"/>
          </a:xfrm>
          <a:prstGeom prst="rect">
            <a:avLst/>
          </a:prstGeom>
          <a:noFill/>
        </p:spPr>
        <p:txBody>
          <a:bodyPr wrap="square" rtlCol="0">
            <a:spAutoFit/>
          </a:bodyPr>
          <a:lstStyle/>
          <a:p>
            <a:r>
              <a:rPr lang="tr-TR" sz="2400" b="1" dirty="0" err="1">
                <a:latin typeface="Book Antiqua" pitchFamily="18" charset="0"/>
              </a:rPr>
              <a:t>Aborjinler</a:t>
            </a:r>
            <a:r>
              <a:rPr lang="tr-TR" sz="2400" b="1" dirty="0">
                <a:latin typeface="Book Antiqua" pitchFamily="18" charset="0"/>
              </a:rPr>
              <a:t> yiyeceklerini genellikle üç şekilde pişirmekteydiler:</a:t>
            </a:r>
          </a:p>
          <a:p>
            <a:r>
              <a:rPr lang="tr-TR" sz="2400" b="1" dirty="0">
                <a:latin typeface="Book Antiqua" pitchFamily="18" charset="0"/>
              </a:rPr>
              <a:t>-</a:t>
            </a:r>
            <a:r>
              <a:rPr lang="tr-TR" sz="2400" b="1" i="1" dirty="0">
                <a:latin typeface="Book Antiqua" pitchFamily="18" charset="0"/>
              </a:rPr>
              <a:t>Külde pişirme</a:t>
            </a:r>
          </a:p>
          <a:p>
            <a:r>
              <a:rPr lang="tr-TR" sz="2400" b="1" i="1" dirty="0">
                <a:latin typeface="Book Antiqua" pitchFamily="18" charset="0"/>
              </a:rPr>
              <a:t>-Kızgın taş üzerinde pişirme</a:t>
            </a:r>
          </a:p>
          <a:p>
            <a:r>
              <a:rPr lang="tr-TR" sz="2400" b="1" i="1" dirty="0">
                <a:latin typeface="Book Antiqua" pitchFamily="18" charset="0"/>
              </a:rPr>
              <a:t>-Kil ve yeşil yaprakları kullanarak buharda pişirme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a:xfrm>
            <a:off x="-252536" y="5157192"/>
            <a:ext cx="9396536" cy="1700808"/>
          </a:xfrm>
        </p:spPr>
        <p:txBody>
          <a:bodyPr>
            <a:normAutofit/>
          </a:bodyPr>
          <a:lstStyle/>
          <a:p>
            <a:pPr algn="just"/>
            <a:r>
              <a:rPr lang="tr-TR" dirty="0" err="1">
                <a:latin typeface="Book Antiqua" pitchFamily="18" charset="0"/>
              </a:rPr>
              <a:t>Aborjinlerin</a:t>
            </a:r>
            <a:r>
              <a:rPr lang="tr-TR" dirty="0">
                <a:latin typeface="Book Antiqua" pitchFamily="18" charset="0"/>
              </a:rPr>
              <a:t> tükettikleri gıdalar genellikle düşük kalorili fakat besleyici özelliği yüksek, bol lifli, doymuş yağ oranı çok düşük, doymamış yağ oranı yüksek, sodyum miktarı düşük, potasyum, magnezyum ve kalsiyum açısından zengin bir içeriğe sahipti. </a:t>
            </a:r>
          </a:p>
        </p:txBody>
      </p:sp>
      <p:pic>
        <p:nvPicPr>
          <p:cNvPr id="44033" name="Picture 1" descr="C:\Users\DOKTORA\Desktop\australian cuisine\aboriginee.jpg"/>
          <p:cNvPicPr>
            <a:picLocks noChangeAspect="1" noChangeArrowheads="1"/>
          </p:cNvPicPr>
          <p:nvPr/>
        </p:nvPicPr>
        <p:blipFill>
          <a:blip r:embed="rId2" cstate="print"/>
          <a:srcRect/>
          <a:stretch>
            <a:fillRect/>
          </a:stretch>
        </p:blipFill>
        <p:spPr bwMode="auto">
          <a:xfrm>
            <a:off x="1331640" y="17835"/>
            <a:ext cx="6408712" cy="470730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0" y="4980309"/>
            <a:ext cx="9144000" cy="1905075"/>
          </a:xfrm>
        </p:spPr>
        <p:txBody>
          <a:bodyPr/>
          <a:lstStyle/>
          <a:p>
            <a:pPr algn="just"/>
            <a:r>
              <a:rPr lang="tr-TR" dirty="0">
                <a:latin typeface="Book Antiqua" pitchFamily="18" charset="0"/>
              </a:rPr>
              <a:t>Bu beslenme tarzı kansızlık, </a:t>
            </a:r>
            <a:r>
              <a:rPr lang="tr-TR" dirty="0" err="1">
                <a:latin typeface="Book Antiqua" pitchFamily="18" charset="0"/>
              </a:rPr>
              <a:t>obezite</a:t>
            </a:r>
            <a:r>
              <a:rPr lang="tr-TR" dirty="0">
                <a:latin typeface="Book Antiqua" pitchFamily="18" charset="0"/>
              </a:rPr>
              <a:t>, şeker hastalığı, kalp ve damar bozuklukları gibi hastalıkların oluşmasını önlemekteydi.  </a:t>
            </a:r>
          </a:p>
          <a:p>
            <a:endParaRPr lang="tr-TR" dirty="0"/>
          </a:p>
        </p:txBody>
      </p:sp>
      <p:pic>
        <p:nvPicPr>
          <p:cNvPr id="72706" name="Picture 2" descr="C:\Users\DOKTORA\Desktop\australian cuisine\aa3.jpg"/>
          <p:cNvPicPr>
            <a:picLocks noChangeAspect="1" noChangeArrowheads="1"/>
          </p:cNvPicPr>
          <p:nvPr/>
        </p:nvPicPr>
        <p:blipFill>
          <a:blip r:embed="rId2" cstate="print"/>
          <a:srcRect/>
          <a:stretch>
            <a:fillRect/>
          </a:stretch>
        </p:blipFill>
        <p:spPr bwMode="auto">
          <a:xfrm>
            <a:off x="0" y="0"/>
            <a:ext cx="9144000" cy="436510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457200" y="5052317"/>
            <a:ext cx="8229600" cy="1545035"/>
          </a:xfrm>
        </p:spPr>
        <p:txBody>
          <a:bodyPr>
            <a:normAutofit/>
          </a:bodyPr>
          <a:lstStyle/>
          <a:p>
            <a:pPr algn="just"/>
            <a:r>
              <a:rPr lang="tr-TR" dirty="0">
                <a:latin typeface="Book Antiqua" pitchFamily="18" charset="0"/>
              </a:rPr>
              <a:t>Kadınlar ise meyve, sebze, bal, yumurta toplama ve karides, midye, balık gibi avlanması nispeten daha kolay olan deniz canlılarını ve küçük memelileri avlarlardı</a:t>
            </a:r>
          </a:p>
          <a:p>
            <a:endParaRPr lang="tr-TR" dirty="0"/>
          </a:p>
        </p:txBody>
      </p:sp>
      <p:pic>
        <p:nvPicPr>
          <p:cNvPr id="70658" name="Picture 2" descr="C:\Users\DOKTORA\Desktop\australian cuisine\HunterGathererTreePick.jpg"/>
          <p:cNvPicPr>
            <a:picLocks noChangeAspect="1" noChangeArrowheads="1"/>
          </p:cNvPicPr>
          <p:nvPr/>
        </p:nvPicPr>
        <p:blipFill>
          <a:blip r:embed="rId2" cstate="print"/>
          <a:srcRect/>
          <a:stretch>
            <a:fillRect/>
          </a:stretch>
        </p:blipFill>
        <p:spPr bwMode="auto">
          <a:xfrm>
            <a:off x="1331640" y="260648"/>
            <a:ext cx="3384376" cy="4104456"/>
          </a:xfrm>
          <a:prstGeom prst="rect">
            <a:avLst/>
          </a:prstGeom>
          <a:noFill/>
        </p:spPr>
      </p:pic>
      <p:pic>
        <p:nvPicPr>
          <p:cNvPr id="70659" name="Picture 3" descr="C:\Users\DOKTORA\Desktop\australian cuisine\heritage-fishing2.jpg"/>
          <p:cNvPicPr>
            <a:picLocks noChangeAspect="1" noChangeArrowheads="1"/>
          </p:cNvPicPr>
          <p:nvPr/>
        </p:nvPicPr>
        <p:blipFill>
          <a:blip r:embed="rId3" cstate="print"/>
          <a:srcRect/>
          <a:stretch>
            <a:fillRect/>
          </a:stretch>
        </p:blipFill>
        <p:spPr bwMode="auto">
          <a:xfrm>
            <a:off x="4716016" y="260648"/>
            <a:ext cx="3240360" cy="410445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433</TotalTime>
  <Words>162</Words>
  <Application>Microsoft Office PowerPoint</Application>
  <PresentationFormat>Ekran Gösterisi (4:3)</PresentationFormat>
  <Paragraphs>14</Paragraphs>
  <Slides>8</Slides>
  <Notes>0</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Bitişiklik</vt:lpstr>
      <vt:lpstr> DÜNYA MUTFAĞI </vt:lpstr>
      <vt:lpstr>Aborjinlerin avlanma ve beslenme amacıyla kullandıkları bazı aletler </vt:lpstr>
      <vt:lpstr>Slayt 3</vt:lpstr>
      <vt:lpstr> </vt:lpstr>
      <vt:lpstr>“</vt:lpstr>
      <vt:lpstr>Slayt 6</vt:lpstr>
      <vt:lpstr>Slayt 7</vt:lpstr>
      <vt:lpstr>Slayt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AKDENİZ MUTFAĞI</dc:title>
  <dc:creator>emir</dc:creator>
  <cp:lastModifiedBy>güneş</cp:lastModifiedBy>
  <cp:revision>27</cp:revision>
  <dcterms:modified xsi:type="dcterms:W3CDTF">2020-04-24T12:56:52Z</dcterms:modified>
</cp:coreProperties>
</file>