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 id="260" r:id="rId5"/>
    <p:sldId id="261" r:id="rId6"/>
    <p:sldId id="262" r:id="rId7"/>
    <p:sldId id="263" r:id="rId8"/>
    <p:sldId id="264" r:id="rId9"/>
    <p:sldId id="267"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511308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591189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380319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604210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477345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63855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42F66FB-8DFA-4E1F-A058-C31F2E565823}" type="datetimeFigureOut">
              <a:rPr lang="tr-TR" smtClean="0"/>
              <a:t>11.4.2018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360592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42F66FB-8DFA-4E1F-A058-C31F2E565823}" type="datetimeFigureOut">
              <a:rPr lang="tr-TR" smtClean="0"/>
              <a:t>11.4.2018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415460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42F66FB-8DFA-4E1F-A058-C31F2E565823}" type="datetimeFigureOut">
              <a:rPr lang="tr-TR" smtClean="0"/>
              <a:t>11.4.2018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906162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664346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4216996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2F66FB-8DFA-4E1F-A058-C31F2E565823}" type="datetimeFigureOut">
              <a:rPr lang="tr-TR" smtClean="0"/>
              <a:t>11.4.2018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42A5E1-E36E-4A82-93B6-7D3D471CA118}" type="slidenum">
              <a:rPr lang="tr-TR" smtClean="0"/>
              <a:t>‹#›</a:t>
            </a:fld>
            <a:endParaRPr lang="tr-TR"/>
          </a:p>
        </p:txBody>
      </p:sp>
    </p:spTree>
    <p:extLst>
      <p:ext uri="{BB962C8B-B14F-4D97-AF65-F5344CB8AC3E}">
        <p14:creationId xmlns:p14="http://schemas.microsoft.com/office/powerpoint/2010/main" val="1224611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97565"/>
            <a:ext cx="10515600" cy="1152939"/>
          </a:xfrm>
        </p:spPr>
        <p:txBody>
          <a:bodyPr/>
          <a:lstStyle/>
          <a:p>
            <a:pPr algn="ctr"/>
            <a:r>
              <a:rPr lang="tr-TR" b="1" dirty="0" smtClean="0"/>
              <a:t>3.AKIL VE İMAN: FİDEİZM VE DELİLCİLİK</a:t>
            </a:r>
            <a:endParaRPr lang="tr-TR" b="1" dirty="0"/>
          </a:p>
        </p:txBody>
      </p:sp>
      <p:sp>
        <p:nvSpPr>
          <p:cNvPr id="3" name="İçerik Yer Tutucusu 2"/>
          <p:cNvSpPr>
            <a:spLocks noGrp="1"/>
          </p:cNvSpPr>
          <p:nvPr>
            <p:ph idx="1"/>
          </p:nvPr>
        </p:nvSpPr>
        <p:spPr>
          <a:xfrm>
            <a:off x="1643270" y="1789043"/>
            <a:ext cx="8812695" cy="4387920"/>
          </a:xfrm>
        </p:spPr>
        <p:txBody>
          <a:bodyPr/>
          <a:lstStyle/>
          <a:p>
            <a:endParaRPr lang="tr-TR" dirty="0" smtClean="0"/>
          </a:p>
          <a:p>
            <a:r>
              <a:rPr lang="tr-TR" dirty="0" smtClean="0"/>
              <a:t>Burada tartışma şu sorular bağlamında ilerlemektedir:</a:t>
            </a:r>
          </a:p>
          <a:p>
            <a:r>
              <a:rPr lang="tr-TR" dirty="0" smtClean="0"/>
              <a:t>İman ile delil arasında nasıl bir ilişki vardır?</a:t>
            </a:r>
          </a:p>
          <a:p>
            <a:r>
              <a:rPr lang="tr-TR" dirty="0" smtClean="0"/>
              <a:t>İman etmiş olmak için Tanrı’nın varlığına (ve Tanrı’ya ilişkin diğer önermelere) dair inancın temellendirilmiş/</a:t>
            </a:r>
            <a:r>
              <a:rPr lang="tr-TR" dirty="0" err="1" smtClean="0"/>
              <a:t>delillendirilmiş</a:t>
            </a:r>
            <a:r>
              <a:rPr lang="tr-TR" dirty="0" smtClean="0"/>
              <a:t> olması zorunlu mudur? </a:t>
            </a:r>
          </a:p>
          <a:p>
            <a:r>
              <a:rPr lang="tr-TR" dirty="0" err="1" smtClean="0"/>
              <a:t>Epistemik</a:t>
            </a:r>
            <a:r>
              <a:rPr lang="tr-TR" dirty="0" smtClean="0"/>
              <a:t> bir </a:t>
            </a:r>
            <a:r>
              <a:rPr lang="tr-TR" dirty="0" err="1" smtClean="0"/>
              <a:t>haklılaştırma</a:t>
            </a:r>
            <a:r>
              <a:rPr lang="tr-TR" dirty="0" smtClean="0"/>
              <a:t> söz konusu olmaksızın iman etmek mümkün ve geçerli midir?</a:t>
            </a:r>
          </a:p>
          <a:p>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2962124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08301"/>
          </a:xfrm>
        </p:spPr>
        <p:txBody>
          <a:bodyPr/>
          <a:lstStyle/>
          <a:p>
            <a:pPr algn="ctr"/>
            <a:r>
              <a:rPr lang="tr-TR" b="1" dirty="0" smtClean="0"/>
              <a:t>Kaynaklar</a:t>
            </a:r>
            <a:endParaRPr lang="tr-TR" b="1" dirty="0"/>
          </a:p>
        </p:txBody>
      </p:sp>
      <p:sp>
        <p:nvSpPr>
          <p:cNvPr id="3" name="İçerik Yer Tutucusu 2"/>
          <p:cNvSpPr>
            <a:spLocks noGrp="1"/>
          </p:cNvSpPr>
          <p:nvPr>
            <p:ph idx="1"/>
          </p:nvPr>
        </p:nvSpPr>
        <p:spPr>
          <a:xfrm>
            <a:off x="1285460" y="1285461"/>
            <a:ext cx="10068339" cy="4891502"/>
          </a:xfrm>
        </p:spPr>
        <p:txBody>
          <a:bodyPr>
            <a:normAutofit fontScale="47500" lnSpcReduction="20000"/>
          </a:bodyPr>
          <a:lstStyle/>
          <a:p>
            <a:pPr marL="0" indent="0">
              <a:buNone/>
            </a:pPr>
            <a:endParaRPr lang="tr-TR" dirty="0" smtClean="0"/>
          </a:p>
          <a:p>
            <a:r>
              <a:rPr lang="tr-TR" sz="3300" b="1" dirty="0" err="1"/>
              <a:t>Peterson</a:t>
            </a:r>
            <a:r>
              <a:rPr lang="tr-TR" sz="3300" dirty="0"/>
              <a:t> M. </a:t>
            </a:r>
            <a:r>
              <a:rPr lang="tr-TR" sz="3300" dirty="0" err="1"/>
              <a:t>vdğ</a:t>
            </a:r>
            <a:r>
              <a:rPr lang="tr-TR" sz="3300" dirty="0"/>
              <a:t>. (2003). </a:t>
            </a:r>
            <a:r>
              <a:rPr lang="tr-TR" sz="3300" i="1" dirty="0"/>
              <a:t>Akıl ve İnanç: Din Felsefesine Giriş</a:t>
            </a:r>
            <a:r>
              <a:rPr lang="tr-TR" sz="3300" dirty="0"/>
              <a:t>, (çev. Rahim Acar), İstanbul: Küre Yay.</a:t>
            </a:r>
          </a:p>
          <a:p>
            <a:r>
              <a:rPr lang="tr-TR" sz="3300" b="1" dirty="0"/>
              <a:t>Reçber</a:t>
            </a:r>
            <a:r>
              <a:rPr lang="tr-TR" sz="3300" dirty="0"/>
              <a:t>, M. S. (2013). «Akıl ve İman», </a:t>
            </a:r>
            <a:r>
              <a:rPr lang="tr-TR" sz="3300" i="1" dirty="0"/>
              <a:t>Din Felsefesi</a:t>
            </a:r>
            <a:r>
              <a:rPr lang="tr-TR" sz="3300" dirty="0"/>
              <a:t>, Recep Kılıç (ed.), Ankara: </a:t>
            </a:r>
            <a:r>
              <a:rPr lang="tr-TR" sz="3300" dirty="0" err="1"/>
              <a:t>Ankuzem</a:t>
            </a:r>
            <a:r>
              <a:rPr lang="tr-TR" sz="3300" dirty="0"/>
              <a:t>, </a:t>
            </a:r>
            <a:r>
              <a:rPr lang="tr-TR" sz="3300" dirty="0" err="1"/>
              <a:t>ss</a:t>
            </a:r>
            <a:r>
              <a:rPr lang="tr-TR" sz="3300" dirty="0"/>
              <a:t>. 175-223.</a:t>
            </a:r>
          </a:p>
          <a:p>
            <a:r>
              <a:rPr lang="tr-TR" sz="3300" b="1" dirty="0" smtClean="0"/>
              <a:t>Aydın</a:t>
            </a:r>
            <a:r>
              <a:rPr lang="tr-TR" sz="3300" dirty="0"/>
              <a:t>, M. (2002). </a:t>
            </a:r>
            <a:r>
              <a:rPr lang="tr-TR" sz="3300" i="1" dirty="0"/>
              <a:t>Din Felsefesi</a:t>
            </a:r>
            <a:r>
              <a:rPr lang="tr-TR" sz="3300" dirty="0"/>
              <a:t>, İzmir: İlahiyat Fakültesi Vakfı Yayınları</a:t>
            </a:r>
            <a:r>
              <a:rPr lang="tr-TR" sz="3300" dirty="0" smtClean="0"/>
              <a:t>.</a:t>
            </a:r>
          </a:p>
          <a:p>
            <a:r>
              <a:rPr lang="tr-TR" sz="3300" b="1" dirty="0" smtClean="0"/>
              <a:t>Yaran</a:t>
            </a:r>
            <a:r>
              <a:rPr lang="tr-TR" sz="3300" dirty="0"/>
              <a:t>, C. S. (2011). </a:t>
            </a:r>
            <a:r>
              <a:rPr lang="tr-TR" sz="3300" i="1" dirty="0"/>
              <a:t>Bilgelik Peşinde: Din Felsefesi Yazıları</a:t>
            </a:r>
            <a:r>
              <a:rPr lang="tr-TR" sz="3300" dirty="0"/>
              <a:t>, İstanbul: Ensar Neşriyat</a:t>
            </a:r>
            <a:r>
              <a:rPr lang="tr-TR" sz="3300" dirty="0" smtClean="0"/>
              <a:t>.</a:t>
            </a:r>
          </a:p>
          <a:p>
            <a:r>
              <a:rPr lang="tr-TR" sz="3300" b="1" dirty="0"/>
              <a:t>Taylan</a:t>
            </a:r>
            <a:r>
              <a:rPr lang="tr-TR" sz="3300" dirty="0"/>
              <a:t>, N. (2015). </a:t>
            </a:r>
            <a:r>
              <a:rPr lang="tr-TR" sz="3300" i="1" dirty="0"/>
              <a:t>Düşünce Tarihinde Tanrı Sorunu</a:t>
            </a:r>
            <a:r>
              <a:rPr lang="tr-TR" sz="3300" dirty="0"/>
              <a:t>, İstanbul: Mahya Yay. </a:t>
            </a:r>
          </a:p>
          <a:p>
            <a:r>
              <a:rPr lang="tr-TR" sz="3300" b="1" dirty="0" err="1" smtClean="0"/>
              <a:t>Davies</a:t>
            </a:r>
            <a:r>
              <a:rPr lang="tr-TR" sz="3300" dirty="0"/>
              <a:t>, </a:t>
            </a:r>
            <a:r>
              <a:rPr lang="tr-TR" sz="3300" dirty="0" err="1"/>
              <a:t>Brian</a:t>
            </a:r>
            <a:r>
              <a:rPr lang="tr-TR" sz="3300" dirty="0"/>
              <a:t>. (2011). </a:t>
            </a:r>
            <a:r>
              <a:rPr lang="tr-TR" sz="3300" i="1" dirty="0"/>
              <a:t>Din Felsefesine Giriş</a:t>
            </a:r>
            <a:r>
              <a:rPr lang="tr-TR" sz="3300" dirty="0"/>
              <a:t>, (çev. Fatih Taştan), İstanbul: Paradigma Yay.</a:t>
            </a:r>
          </a:p>
          <a:p>
            <a:r>
              <a:rPr lang="tr-TR" sz="3300" b="1" dirty="0" err="1"/>
              <a:t>Evans</a:t>
            </a:r>
            <a:r>
              <a:rPr lang="tr-TR" sz="3300" dirty="0"/>
              <a:t>, C. S. &amp; </a:t>
            </a:r>
            <a:r>
              <a:rPr lang="tr-TR" sz="3300" dirty="0" err="1"/>
              <a:t>Manis</a:t>
            </a:r>
            <a:r>
              <a:rPr lang="tr-TR" sz="3300" dirty="0"/>
              <a:t>, R. Z. (2010). </a:t>
            </a:r>
            <a:r>
              <a:rPr lang="tr-TR" sz="3300" i="1" dirty="0"/>
              <a:t>Din Felsefesi: İman Üzerine Rasyonel Düşünme,</a:t>
            </a:r>
            <a:r>
              <a:rPr lang="tr-TR" sz="3300" dirty="0"/>
              <a:t> (çev. Ferhat Akdemir), Ankara: </a:t>
            </a:r>
            <a:r>
              <a:rPr lang="tr-TR" sz="3300" dirty="0" err="1"/>
              <a:t>Elis</a:t>
            </a:r>
            <a:r>
              <a:rPr lang="tr-TR" sz="3300" dirty="0"/>
              <a:t> Yayınları</a:t>
            </a:r>
            <a:r>
              <a:rPr lang="tr-TR" sz="3300" dirty="0" smtClean="0"/>
              <a:t>.</a:t>
            </a:r>
          </a:p>
          <a:p>
            <a:r>
              <a:rPr lang="tr-TR" sz="3300" b="1" dirty="0"/>
              <a:t>Özcan</a:t>
            </a:r>
            <a:r>
              <a:rPr lang="tr-TR" sz="3300" dirty="0"/>
              <a:t>, H. (1992). </a:t>
            </a:r>
            <a:r>
              <a:rPr lang="tr-TR" sz="3300" i="1" dirty="0"/>
              <a:t>Epistemolojik Açıdan İ</a:t>
            </a:r>
            <a:r>
              <a:rPr lang="tr-TR" sz="3300" dirty="0"/>
              <a:t>man, İstanbul: Marmara Ün. İlahiyat Vakfı Yayınları. </a:t>
            </a:r>
          </a:p>
          <a:p>
            <a:r>
              <a:rPr lang="tr-TR" sz="3300" b="1" dirty="0" smtClean="0"/>
              <a:t>Uslu</a:t>
            </a:r>
            <a:r>
              <a:rPr lang="tr-TR" sz="3300" dirty="0"/>
              <a:t>, F. (2004). </a:t>
            </a:r>
            <a:r>
              <a:rPr lang="tr-TR" sz="3300" i="1" dirty="0"/>
              <a:t>Felsefi Açıdan İmanı Temellendirme</a:t>
            </a:r>
            <a:r>
              <a:rPr lang="tr-TR" sz="3300" dirty="0"/>
              <a:t>, Ankara: Ankara Okulu Yayınları.</a:t>
            </a:r>
          </a:p>
          <a:p>
            <a:r>
              <a:rPr lang="tr-TR" sz="3300" b="1" dirty="0" smtClean="0"/>
              <a:t>Deniz</a:t>
            </a:r>
            <a:r>
              <a:rPr lang="tr-TR" sz="3300" dirty="0" smtClean="0"/>
              <a:t>, O. M. (2012). </a:t>
            </a:r>
            <a:r>
              <a:rPr lang="tr-TR" sz="3300" i="1" dirty="0" smtClean="0"/>
              <a:t>İman Akıl İlişkisi Açısından Fideizm</a:t>
            </a:r>
            <a:r>
              <a:rPr lang="tr-TR" sz="3300" dirty="0" smtClean="0"/>
              <a:t>, Bursa: Emin Yayınları.</a:t>
            </a:r>
            <a:endParaRPr lang="tr-TR" sz="3300" dirty="0"/>
          </a:p>
          <a:p>
            <a:r>
              <a:rPr lang="tr-TR" sz="3300" b="1" dirty="0" smtClean="0"/>
              <a:t>Pascal</a:t>
            </a:r>
            <a:r>
              <a:rPr lang="tr-TR" sz="3300" dirty="0" smtClean="0"/>
              <a:t>, B. (2013). «Bahis» </a:t>
            </a:r>
            <a:r>
              <a:rPr lang="tr-TR" sz="3300" i="1" dirty="0" smtClean="0"/>
              <a:t>Din </a:t>
            </a:r>
            <a:r>
              <a:rPr lang="tr-TR" sz="3300" i="1" dirty="0"/>
              <a:t>Felsefesi: Seçme Metinler</a:t>
            </a:r>
            <a:r>
              <a:rPr lang="tr-TR" sz="3300" dirty="0"/>
              <a:t>, ed. Michael </a:t>
            </a:r>
            <a:r>
              <a:rPr lang="tr-TR" sz="3300" dirty="0" err="1"/>
              <a:t>Peterson</a:t>
            </a:r>
            <a:r>
              <a:rPr lang="tr-TR" sz="3300" dirty="0"/>
              <a:t> </a:t>
            </a:r>
            <a:r>
              <a:rPr lang="tr-TR" sz="3300" dirty="0" err="1"/>
              <a:t>vdğ</a:t>
            </a:r>
            <a:r>
              <a:rPr lang="tr-TR" sz="3300" dirty="0"/>
              <a:t>. İstanbul: Küre, </a:t>
            </a:r>
            <a:r>
              <a:rPr lang="tr-TR" sz="3300" dirty="0" smtClean="0"/>
              <a:t>ss.141-143</a:t>
            </a:r>
            <a:r>
              <a:rPr lang="tr-TR" sz="3300" dirty="0"/>
              <a:t>.</a:t>
            </a:r>
          </a:p>
          <a:p>
            <a:r>
              <a:rPr lang="tr-TR" sz="3300" b="1" dirty="0" smtClean="0"/>
              <a:t>James</a:t>
            </a:r>
            <a:r>
              <a:rPr lang="tr-TR" sz="3300" dirty="0" smtClean="0"/>
              <a:t>, </a:t>
            </a:r>
            <a:r>
              <a:rPr lang="tr-TR" sz="3300" dirty="0"/>
              <a:t>W. (2013). </a:t>
            </a:r>
            <a:r>
              <a:rPr lang="tr-TR" sz="3300" dirty="0" smtClean="0"/>
              <a:t>«İnanma İradesi» </a:t>
            </a:r>
            <a:r>
              <a:rPr lang="tr-TR" sz="3300" i="1" dirty="0"/>
              <a:t>Din Felsefesi: Seçme Metinler</a:t>
            </a:r>
            <a:r>
              <a:rPr lang="tr-TR" sz="3300" dirty="0"/>
              <a:t>, ed. Michael </a:t>
            </a:r>
            <a:r>
              <a:rPr lang="tr-TR" sz="3300" dirty="0" err="1"/>
              <a:t>Peterson</a:t>
            </a:r>
            <a:r>
              <a:rPr lang="tr-TR" sz="3300" dirty="0"/>
              <a:t> </a:t>
            </a:r>
            <a:r>
              <a:rPr lang="tr-TR" sz="3300" dirty="0" err="1"/>
              <a:t>vdğ</a:t>
            </a:r>
            <a:r>
              <a:rPr lang="tr-TR" sz="3300" dirty="0"/>
              <a:t>. İstanbul: Küre</a:t>
            </a:r>
            <a:r>
              <a:rPr lang="tr-TR" sz="3300" dirty="0" smtClean="0"/>
              <a:t>, </a:t>
            </a:r>
            <a:r>
              <a:rPr lang="tr-TR" sz="3300" dirty="0" err="1" smtClean="0"/>
              <a:t>ss</a:t>
            </a:r>
            <a:r>
              <a:rPr lang="tr-TR" sz="3300" dirty="0" smtClean="0"/>
              <a:t>. 150-158.  </a:t>
            </a:r>
          </a:p>
          <a:p>
            <a:r>
              <a:rPr lang="tr-TR" sz="3300" b="1" dirty="0" err="1" smtClean="0"/>
              <a:t>Kierkegaard</a:t>
            </a:r>
            <a:r>
              <a:rPr lang="tr-TR" sz="3300" dirty="0" smtClean="0"/>
              <a:t>, S. </a:t>
            </a:r>
            <a:r>
              <a:rPr lang="tr-TR" sz="3300" dirty="0"/>
              <a:t>(2013).</a:t>
            </a:r>
            <a:r>
              <a:rPr lang="tr-TR" sz="3300" dirty="0" smtClean="0"/>
              <a:t> «Doğruluk Öznelliktir» </a:t>
            </a:r>
            <a:r>
              <a:rPr lang="tr-TR" sz="3300" i="1" dirty="0"/>
              <a:t>Din Felsefesi: Seçme Metinler</a:t>
            </a:r>
            <a:r>
              <a:rPr lang="tr-TR" sz="3300" dirty="0"/>
              <a:t>, ed. Michael </a:t>
            </a:r>
            <a:r>
              <a:rPr lang="tr-TR" sz="3300" dirty="0" err="1"/>
              <a:t>Peterson</a:t>
            </a:r>
            <a:r>
              <a:rPr lang="tr-TR" sz="3300" dirty="0"/>
              <a:t> </a:t>
            </a:r>
            <a:r>
              <a:rPr lang="tr-TR" sz="3300" dirty="0" err="1"/>
              <a:t>vdğ</a:t>
            </a:r>
            <a:r>
              <a:rPr lang="tr-TR" sz="3300" dirty="0"/>
              <a:t>. İstanbul: Küre, </a:t>
            </a:r>
            <a:r>
              <a:rPr lang="tr-TR" sz="3300" dirty="0" err="1" smtClean="0"/>
              <a:t>ss</a:t>
            </a:r>
            <a:r>
              <a:rPr lang="tr-TR" sz="3300" dirty="0" smtClean="0"/>
              <a:t>. 159-162.</a:t>
            </a:r>
            <a:endParaRPr lang="tr-TR" sz="3300" dirty="0"/>
          </a:p>
          <a:p>
            <a:endParaRPr lang="tr-TR" dirty="0" smtClean="0"/>
          </a:p>
        </p:txBody>
      </p:sp>
    </p:spTree>
    <p:extLst>
      <p:ext uri="{BB962C8B-B14F-4D97-AF65-F5344CB8AC3E}">
        <p14:creationId xmlns:p14="http://schemas.microsoft.com/office/powerpoint/2010/main" val="3164724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t>İmancılık</a:t>
            </a:r>
            <a:r>
              <a:rPr lang="tr-TR" b="1" dirty="0" smtClean="0"/>
              <a:t> (fideizm)</a:t>
            </a:r>
            <a:endParaRPr lang="tr-TR" b="1" dirty="0"/>
          </a:p>
        </p:txBody>
      </p:sp>
      <p:sp>
        <p:nvSpPr>
          <p:cNvPr id="3" name="İçerik Yer Tutucusu 2"/>
          <p:cNvSpPr>
            <a:spLocks noGrp="1"/>
          </p:cNvSpPr>
          <p:nvPr>
            <p:ph idx="1"/>
          </p:nvPr>
        </p:nvSpPr>
        <p:spPr/>
        <p:txBody>
          <a:bodyPr>
            <a:normAutofit fontScale="92500"/>
          </a:bodyPr>
          <a:lstStyle/>
          <a:p>
            <a:r>
              <a:rPr lang="tr-TR" dirty="0" smtClean="0"/>
              <a:t>İmanın akla dayanmadığını, imanla aklın bir alakasının olmadığını ve akla dayanmayı öngören bir imanın mümkün olmadığını savunan görüştür.</a:t>
            </a:r>
          </a:p>
          <a:p>
            <a:r>
              <a:rPr lang="tr-TR" dirty="0" smtClean="0"/>
              <a:t>İmanı rasyonel bir takım kanıtlarla desteklemeyi reddederler.</a:t>
            </a:r>
          </a:p>
          <a:p>
            <a:r>
              <a:rPr lang="tr-TR" dirty="0" smtClean="0"/>
              <a:t>Bu yaklaşım </a:t>
            </a:r>
            <a:r>
              <a:rPr lang="tr-TR" i="1" dirty="0" smtClean="0"/>
              <a:t>ılımlı</a:t>
            </a:r>
            <a:r>
              <a:rPr lang="tr-TR" dirty="0" smtClean="0"/>
              <a:t> ve </a:t>
            </a:r>
            <a:r>
              <a:rPr lang="tr-TR" i="1" dirty="0" smtClean="0"/>
              <a:t>radika</a:t>
            </a:r>
            <a:r>
              <a:rPr lang="tr-TR" dirty="0" smtClean="0"/>
              <a:t>l fideizm olarak ikiye ayrılabilir.</a:t>
            </a:r>
          </a:p>
          <a:p>
            <a:r>
              <a:rPr lang="tr-TR" dirty="0" smtClean="0"/>
              <a:t>Ör. İmanın aklı aşan bir gerçekliğe delalet ettiğini fakat akılla çelişmediğini öngören </a:t>
            </a:r>
            <a:r>
              <a:rPr lang="tr-TR" dirty="0" err="1" smtClean="0"/>
              <a:t>Pascal’ın</a:t>
            </a:r>
            <a:r>
              <a:rPr lang="tr-TR" dirty="0" smtClean="0"/>
              <a:t> yaklaşımı ılımlı fideizmdir.</a:t>
            </a:r>
          </a:p>
          <a:p>
            <a:r>
              <a:rPr lang="tr-TR" dirty="0" smtClean="0"/>
              <a:t>Öte yandan, imanın aklı aşmakla kalmayıp akla karşıt olduğunu savunan </a:t>
            </a:r>
            <a:r>
              <a:rPr lang="tr-TR" dirty="0" err="1" smtClean="0"/>
              <a:t>Keirkegaard’ın</a:t>
            </a:r>
            <a:r>
              <a:rPr lang="tr-TR" dirty="0" smtClean="0"/>
              <a:t> yaklaşımı radikal fideizmdir.</a:t>
            </a:r>
          </a:p>
          <a:p>
            <a:r>
              <a:rPr lang="tr-TR" dirty="0" smtClean="0"/>
              <a:t>Yine, saçma olan bir şeye iman etmekte bir engel görmeyen </a:t>
            </a:r>
            <a:r>
              <a:rPr lang="tr-TR" dirty="0" err="1" smtClean="0"/>
              <a:t>Tertullian’ın</a:t>
            </a:r>
            <a:r>
              <a:rPr lang="tr-TR" dirty="0" smtClean="0"/>
              <a:t> görüşü de radikal fideizmdir.</a:t>
            </a:r>
          </a:p>
          <a:p>
            <a:endParaRPr lang="tr-TR" dirty="0"/>
          </a:p>
        </p:txBody>
      </p:sp>
    </p:spTree>
    <p:extLst>
      <p:ext uri="{BB962C8B-B14F-4D97-AF65-F5344CB8AC3E}">
        <p14:creationId xmlns:p14="http://schemas.microsoft.com/office/powerpoint/2010/main" val="3665483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Dinlerde Fideizme Bakış</a:t>
            </a:r>
            <a:endParaRPr lang="tr-TR" b="1" dirty="0"/>
          </a:p>
        </p:txBody>
      </p:sp>
      <p:sp>
        <p:nvSpPr>
          <p:cNvPr id="3" name="İçerik Yer Tutucusu 2"/>
          <p:cNvSpPr>
            <a:spLocks noGrp="1"/>
          </p:cNvSpPr>
          <p:nvPr>
            <p:ph idx="1"/>
          </p:nvPr>
        </p:nvSpPr>
        <p:spPr/>
        <p:txBody>
          <a:bodyPr/>
          <a:lstStyle/>
          <a:p>
            <a:r>
              <a:rPr lang="tr-TR" dirty="0" smtClean="0"/>
              <a:t>İslam’da iman konusunda aklı/bilgiyi dışlayan </a:t>
            </a:r>
            <a:r>
              <a:rPr lang="tr-TR" dirty="0" err="1" smtClean="0"/>
              <a:t>fideist</a:t>
            </a:r>
            <a:r>
              <a:rPr lang="tr-TR" dirty="0" smtClean="0"/>
              <a:t> bir yaklaşımdan söz etmek mümkün görünmemektedir.</a:t>
            </a:r>
          </a:p>
          <a:p>
            <a:r>
              <a:rPr lang="tr-TR" dirty="0" smtClean="0"/>
              <a:t>Tam tersine İslam’da iman etmeleri veya edebilmeleri için insanlar </a:t>
            </a:r>
            <a:r>
              <a:rPr lang="tr-TR" dirty="0" err="1" smtClean="0"/>
              <a:t>akletmeye</a:t>
            </a:r>
            <a:r>
              <a:rPr lang="tr-TR" dirty="0" smtClean="0"/>
              <a:t> ve bilmeye çağırılmışlardır.</a:t>
            </a:r>
          </a:p>
          <a:p>
            <a:r>
              <a:rPr lang="tr-TR" dirty="0" err="1" smtClean="0"/>
              <a:t>İslamda</a:t>
            </a:r>
            <a:r>
              <a:rPr lang="tr-TR" dirty="0" smtClean="0"/>
              <a:t> iman, akıl ve bilgi birbirini </a:t>
            </a:r>
            <a:r>
              <a:rPr lang="tr-TR" i="1" dirty="0" smtClean="0"/>
              <a:t>dışlayan</a:t>
            </a:r>
            <a:r>
              <a:rPr lang="tr-TR" dirty="0" smtClean="0"/>
              <a:t> değil </a:t>
            </a:r>
            <a:r>
              <a:rPr lang="tr-TR" i="1" dirty="0" smtClean="0"/>
              <a:t>gerektiren</a:t>
            </a:r>
            <a:r>
              <a:rPr lang="tr-TR" dirty="0" smtClean="0"/>
              <a:t> şeyler olarak belirlenmiştir.</a:t>
            </a:r>
          </a:p>
          <a:p>
            <a:r>
              <a:rPr lang="tr-TR" dirty="0" smtClean="0"/>
              <a:t> Dolayısıyla İslam’da </a:t>
            </a:r>
            <a:r>
              <a:rPr lang="tr-TR" dirty="0" err="1" smtClean="0"/>
              <a:t>fideist</a:t>
            </a:r>
            <a:r>
              <a:rPr lang="tr-TR" dirty="0" smtClean="0"/>
              <a:t> yaklaşımların aklı ve bilgiyi dışlama, bunları alakasız ya da gereksiz görme şeklindeki tutumlarıyla örtüşen ya da benzeşen bir yapının olduğunu söylemek zordur. </a:t>
            </a:r>
            <a:endParaRPr lang="tr-TR" dirty="0"/>
          </a:p>
        </p:txBody>
      </p:sp>
    </p:spTree>
    <p:extLst>
      <p:ext uri="{BB962C8B-B14F-4D97-AF65-F5344CB8AC3E}">
        <p14:creationId xmlns:p14="http://schemas.microsoft.com/office/powerpoint/2010/main" val="1662708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Hıristiyan Düşünce Geleneğinde </a:t>
            </a:r>
            <a:r>
              <a:rPr lang="tr-TR" b="1" dirty="0"/>
              <a:t>F</a:t>
            </a:r>
            <a:r>
              <a:rPr lang="tr-TR" b="1" dirty="0" smtClean="0"/>
              <a:t>ideizm </a:t>
            </a:r>
            <a:endParaRPr lang="tr-TR" b="1" dirty="0"/>
          </a:p>
        </p:txBody>
      </p:sp>
      <p:sp>
        <p:nvSpPr>
          <p:cNvPr id="3" name="İçerik Yer Tutucusu 2"/>
          <p:cNvSpPr>
            <a:spLocks noGrp="1"/>
          </p:cNvSpPr>
          <p:nvPr>
            <p:ph idx="1"/>
          </p:nvPr>
        </p:nvSpPr>
        <p:spPr/>
        <p:txBody>
          <a:bodyPr/>
          <a:lstStyle/>
          <a:p>
            <a:r>
              <a:rPr lang="tr-TR" dirty="0" smtClean="0"/>
              <a:t>Diğer taraftan, Hıristiyan geleneğinde </a:t>
            </a:r>
            <a:r>
              <a:rPr lang="tr-TR" dirty="0" err="1" smtClean="0"/>
              <a:t>fideist</a:t>
            </a:r>
            <a:r>
              <a:rPr lang="tr-TR" dirty="0" smtClean="0"/>
              <a:t> iman anlayışının önemli bir yere sahip olduğu söylenebilir.</a:t>
            </a:r>
          </a:p>
          <a:p>
            <a:r>
              <a:rPr lang="tr-TR" dirty="0" smtClean="0"/>
              <a:t>Böyle bir yaklaşımın benimsenmesinde, </a:t>
            </a:r>
            <a:r>
              <a:rPr lang="tr-TR" dirty="0"/>
              <a:t>H</a:t>
            </a:r>
            <a:r>
              <a:rPr lang="tr-TR" dirty="0" smtClean="0"/>
              <a:t>ıristiyan inancının «teslis, </a:t>
            </a:r>
            <a:r>
              <a:rPr lang="tr-TR" dirty="0" err="1" smtClean="0"/>
              <a:t>enkarnasyon</a:t>
            </a:r>
            <a:r>
              <a:rPr lang="tr-TR" dirty="0" smtClean="0"/>
              <a:t> ve asli günah» gibi rasyonel izahı –eğer imkansız değilse-çok zor olan dogmaları içermesi etkili olmuştur.</a:t>
            </a:r>
          </a:p>
          <a:p>
            <a:r>
              <a:rPr lang="tr-TR" dirty="0" smtClean="0"/>
              <a:t>Teslis ve hulul (</a:t>
            </a:r>
            <a:r>
              <a:rPr lang="tr-TR" dirty="0" err="1" smtClean="0"/>
              <a:t>enkarnasyon</a:t>
            </a:r>
            <a:r>
              <a:rPr lang="tr-TR" dirty="0" smtClean="0"/>
              <a:t>) gibi dogmaların </a:t>
            </a:r>
            <a:r>
              <a:rPr lang="tr-TR" dirty="0"/>
              <a:t>H</a:t>
            </a:r>
            <a:r>
              <a:rPr lang="tr-TR" dirty="0" smtClean="0"/>
              <a:t>ıristiyan teolojisinde bir gerilime neden olduğu bilinmektedir.</a:t>
            </a:r>
          </a:p>
          <a:p>
            <a:r>
              <a:rPr lang="tr-TR" dirty="0" smtClean="0"/>
              <a:t>Bu bağlamda, </a:t>
            </a:r>
            <a:r>
              <a:rPr lang="tr-TR" dirty="0" err="1" smtClean="0"/>
              <a:t>Tertullian</a:t>
            </a:r>
            <a:r>
              <a:rPr lang="tr-TR" dirty="0" smtClean="0"/>
              <a:t>, Pascal, W. James, </a:t>
            </a:r>
            <a:r>
              <a:rPr lang="tr-TR" dirty="0" err="1" smtClean="0"/>
              <a:t>Kierkegaard</a:t>
            </a:r>
            <a:r>
              <a:rPr lang="tr-TR" dirty="0"/>
              <a:t> </a:t>
            </a:r>
            <a:r>
              <a:rPr lang="tr-TR" dirty="0" smtClean="0"/>
              <a:t>gibi isimleri </a:t>
            </a:r>
            <a:r>
              <a:rPr lang="tr-TR" dirty="0" err="1" smtClean="0"/>
              <a:t>fideist</a:t>
            </a:r>
            <a:r>
              <a:rPr lang="tr-TR" dirty="0" smtClean="0"/>
              <a:t> olarak anabiliriz.</a:t>
            </a:r>
          </a:p>
          <a:p>
            <a:endParaRPr lang="tr-TR" dirty="0"/>
          </a:p>
        </p:txBody>
      </p:sp>
    </p:spTree>
    <p:extLst>
      <p:ext uri="{BB962C8B-B14F-4D97-AF65-F5344CB8AC3E}">
        <p14:creationId xmlns:p14="http://schemas.microsoft.com/office/powerpoint/2010/main" val="2183731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469761"/>
          </a:xfrm>
        </p:spPr>
        <p:txBody>
          <a:bodyPr>
            <a:normAutofit fontScale="90000"/>
          </a:bodyPr>
          <a:lstStyle/>
          <a:p>
            <a:pPr algn="ctr"/>
            <a:r>
              <a:rPr lang="tr-TR" b="1" dirty="0" err="1" smtClean="0"/>
              <a:t>Tertullian</a:t>
            </a:r>
            <a:r>
              <a:rPr lang="tr-TR" b="1" dirty="0"/>
              <a:t> </a:t>
            </a:r>
            <a:r>
              <a:rPr lang="tr-TR" b="1" dirty="0" smtClean="0"/>
              <a:t>ve </a:t>
            </a:r>
            <a:r>
              <a:rPr lang="tr-TR" b="1" dirty="0" err="1" smtClean="0"/>
              <a:t>Aquinas</a:t>
            </a:r>
            <a:endParaRPr lang="tr-TR" b="1" dirty="0"/>
          </a:p>
        </p:txBody>
      </p:sp>
      <p:sp>
        <p:nvSpPr>
          <p:cNvPr id="3" name="İçerik Yer Tutucusu 2"/>
          <p:cNvSpPr>
            <a:spLocks noGrp="1"/>
          </p:cNvSpPr>
          <p:nvPr>
            <p:ph idx="1"/>
          </p:nvPr>
        </p:nvSpPr>
        <p:spPr>
          <a:xfrm>
            <a:off x="838200" y="967409"/>
            <a:ext cx="10515600" cy="5209554"/>
          </a:xfrm>
        </p:spPr>
        <p:txBody>
          <a:bodyPr>
            <a:normAutofit/>
          </a:bodyPr>
          <a:lstStyle/>
          <a:p>
            <a:r>
              <a:rPr lang="tr-TR" dirty="0"/>
              <a:t>Ör. </a:t>
            </a:r>
            <a:r>
              <a:rPr lang="tr-TR" dirty="0" err="1"/>
              <a:t>Tertullian</a:t>
            </a:r>
            <a:r>
              <a:rPr lang="tr-TR" dirty="0"/>
              <a:t>, Tanrı’nın </a:t>
            </a:r>
            <a:r>
              <a:rPr lang="tr-TR" dirty="0" err="1"/>
              <a:t>Oğlu’nun</a:t>
            </a:r>
            <a:r>
              <a:rPr lang="tr-TR" dirty="0"/>
              <a:t> ölümünü tam da saçma olduğu için inanmaya değer bulurken, gömüldükten sonra yeniden dirilişini de «imkansız olduğu için kesin» olarak nitelemiştir.</a:t>
            </a:r>
          </a:p>
          <a:p>
            <a:r>
              <a:rPr lang="tr-TR" dirty="0" err="1" smtClean="0"/>
              <a:t>Aquinas</a:t>
            </a:r>
            <a:r>
              <a:rPr lang="tr-TR" dirty="0" smtClean="0"/>
              <a:t>, aklın doğruları ile imanın doğruları arasında ayırım yapmıştır. Ona göre Tanrı hakkındaki bazı hakikatler insan aklının bütün gücünü aşar.</a:t>
            </a:r>
          </a:p>
          <a:p>
            <a:r>
              <a:rPr lang="tr-TR" dirty="0" smtClean="0"/>
              <a:t>Ör. Tanrı’nın var olduğunu doğal akıl ortaya koyabiliyorken, Tanrı’nın hem bir hem üç olduğu (teslis) meselesi öyle değildir, yani aklın ortaya koyabileceği bir şey değildir.</a:t>
            </a:r>
          </a:p>
          <a:p>
            <a:r>
              <a:rPr lang="tr-TR" b="1" dirty="0" smtClean="0"/>
              <a:t>Eleştiri: </a:t>
            </a:r>
            <a:r>
              <a:rPr lang="tr-TR" dirty="0" smtClean="0"/>
              <a:t>Doğruları bu şekilde ayırmak «hakikatin </a:t>
            </a:r>
            <a:r>
              <a:rPr lang="tr-TR" dirty="0" err="1" smtClean="0"/>
              <a:t>birliği»ni</a:t>
            </a:r>
            <a:r>
              <a:rPr lang="tr-TR" dirty="0" smtClean="0"/>
              <a:t> ortadan kaldırır. Bu durumda insan zihninin peşinden koşacağı bir amaç/hakikat düşüncesi olmaz.</a:t>
            </a:r>
            <a:endParaRPr lang="tr-TR" dirty="0"/>
          </a:p>
        </p:txBody>
      </p:sp>
    </p:spTree>
    <p:extLst>
      <p:ext uri="{BB962C8B-B14F-4D97-AF65-F5344CB8AC3E}">
        <p14:creationId xmlns:p14="http://schemas.microsoft.com/office/powerpoint/2010/main" val="3235129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87814"/>
          </a:xfrm>
        </p:spPr>
        <p:txBody>
          <a:bodyPr/>
          <a:lstStyle/>
          <a:p>
            <a:pPr algn="ctr"/>
            <a:r>
              <a:rPr lang="tr-TR" b="1" dirty="0" smtClean="0"/>
              <a:t>Pascal ve Bahis Argümanı</a:t>
            </a:r>
            <a:endParaRPr lang="tr-TR" b="1" dirty="0"/>
          </a:p>
        </p:txBody>
      </p:sp>
      <p:sp>
        <p:nvSpPr>
          <p:cNvPr id="3" name="İçerik Yer Tutucusu 2"/>
          <p:cNvSpPr>
            <a:spLocks noGrp="1"/>
          </p:cNvSpPr>
          <p:nvPr>
            <p:ph idx="1"/>
          </p:nvPr>
        </p:nvSpPr>
        <p:spPr>
          <a:xfrm>
            <a:off x="838200" y="1152940"/>
            <a:ext cx="10515600" cy="5024023"/>
          </a:xfrm>
        </p:spPr>
        <p:txBody>
          <a:bodyPr>
            <a:normAutofit fontScale="92500" lnSpcReduction="10000"/>
          </a:bodyPr>
          <a:lstStyle/>
          <a:p>
            <a:r>
              <a:rPr lang="tr-TR" dirty="0" err="1" smtClean="0"/>
              <a:t>Pascal’a</a:t>
            </a:r>
            <a:r>
              <a:rPr lang="tr-TR" dirty="0" smtClean="0"/>
              <a:t> göre Tanrı varsa kavranamaz bir sonsuzluğa sahiptir. Dolayısıyla akıl Tanrı’nın ne varlığı ne de yokluğunu bilebilecek konumdadır. Peki bu durumda bir seçim yapmamalı mıyız?</a:t>
            </a:r>
          </a:p>
          <a:p>
            <a:r>
              <a:rPr lang="tr-TR" dirty="0"/>
              <a:t>Pascal </a:t>
            </a:r>
            <a:r>
              <a:rPr lang="tr-TR" dirty="0" smtClean="0"/>
              <a:t>bir </a:t>
            </a:r>
            <a:r>
              <a:rPr lang="tr-TR" dirty="0"/>
              <a:t>seçim yapmama özgürlüğümüzün olmadığını </a:t>
            </a:r>
            <a:r>
              <a:rPr lang="tr-TR" dirty="0" smtClean="0"/>
              <a:t>söyler</a:t>
            </a:r>
            <a:r>
              <a:rPr lang="tr-TR" dirty="0"/>
              <a:t>.</a:t>
            </a:r>
          </a:p>
          <a:p>
            <a:r>
              <a:rPr lang="tr-TR" dirty="0" smtClean="0"/>
              <a:t>Bu durumda, bir tercihte bulunma konusunda aklın bir belirleyiciliği olmuyorsa ve bir seçim de yapmak zorundaysak, iki seçenekten (Tanrı’nın </a:t>
            </a:r>
            <a:r>
              <a:rPr lang="tr-TR" dirty="0"/>
              <a:t>varlığı veya </a:t>
            </a:r>
            <a:r>
              <a:rPr lang="tr-TR" dirty="0" smtClean="0"/>
              <a:t>yokluğu) biri üzerine bahis oynamalıyız.</a:t>
            </a:r>
          </a:p>
          <a:p>
            <a:r>
              <a:rPr lang="tr-TR" dirty="0" smtClean="0"/>
              <a:t>Kazanma ve kaybetme şansımız birbirine eşit olduğunda, </a:t>
            </a:r>
            <a:r>
              <a:rPr lang="tr-TR" i="1" dirty="0" smtClean="0"/>
              <a:t>bir</a:t>
            </a:r>
            <a:r>
              <a:rPr lang="tr-TR" dirty="0" smtClean="0"/>
              <a:t> hayatı riske atmaya karşın </a:t>
            </a:r>
            <a:r>
              <a:rPr lang="tr-TR" i="1" dirty="0" smtClean="0"/>
              <a:t>iki </a:t>
            </a:r>
            <a:r>
              <a:rPr lang="tr-TR" dirty="0" smtClean="0"/>
              <a:t>veya </a:t>
            </a:r>
            <a:r>
              <a:rPr lang="tr-TR" i="1" dirty="0" smtClean="0"/>
              <a:t>daha fazla </a:t>
            </a:r>
            <a:r>
              <a:rPr lang="tr-TR" dirty="0" smtClean="0"/>
              <a:t>hayatı kazanma şansımız varsa </a:t>
            </a:r>
            <a:r>
              <a:rPr lang="tr-TR" i="1" dirty="0" smtClean="0"/>
              <a:t>bir</a:t>
            </a:r>
            <a:r>
              <a:rPr lang="tr-TR" dirty="0" smtClean="0"/>
              <a:t> hayatı riske atmak akıllıca olacaktır.</a:t>
            </a:r>
          </a:p>
          <a:p>
            <a:r>
              <a:rPr lang="tr-TR" dirty="0" smtClean="0"/>
              <a:t>Tanrı varsa kazanacağımız sonsuz ve mutlu bir hayat olacağından, Tanrı’nın var olduğu seçeneği için bahse girmeliyiz. Yani, sonsuz bir hayatı riske atarak sonlu bir hayata sarılmaktan kaçınmalıyız.  </a:t>
            </a:r>
            <a:endParaRPr lang="tr-TR" dirty="0"/>
          </a:p>
        </p:txBody>
      </p:sp>
    </p:spTree>
    <p:extLst>
      <p:ext uri="{BB962C8B-B14F-4D97-AF65-F5344CB8AC3E}">
        <p14:creationId xmlns:p14="http://schemas.microsoft.com/office/powerpoint/2010/main" val="177766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William James ve İradeci-Pragmatik İman Anlayışı </a:t>
            </a:r>
            <a:endParaRPr lang="tr-TR" b="1" dirty="0"/>
          </a:p>
        </p:txBody>
      </p:sp>
      <p:sp>
        <p:nvSpPr>
          <p:cNvPr id="3" name="İçerik Yer Tutucusu 2"/>
          <p:cNvSpPr>
            <a:spLocks noGrp="1"/>
          </p:cNvSpPr>
          <p:nvPr>
            <p:ph idx="1"/>
          </p:nvPr>
        </p:nvSpPr>
        <p:spPr>
          <a:xfrm>
            <a:off x="838200" y="1690688"/>
            <a:ext cx="10515600" cy="4486275"/>
          </a:xfrm>
        </p:spPr>
        <p:txBody>
          <a:bodyPr>
            <a:normAutofit lnSpcReduction="10000"/>
          </a:bodyPr>
          <a:lstStyle/>
          <a:p>
            <a:r>
              <a:rPr lang="tr-TR" dirty="0" smtClean="0"/>
              <a:t>James de akıl ve kanıtın Tanrı inancı konusunda nihai bir karar vermek için yeterli olmadığından hareketle, karar vermenin hayati bir öneme sahip olduğu bir durumda, (ör. Tanrı’nın varlığı veya yokluğu konusunda) sırf o konuda yeterli veya zorlayıcı bir delil yok diye karar vermekten ve bir tercihte bulunmaktan geri durmanın makul olmadığını savunur. Bir karar verme kaçınılmazdır.</a:t>
            </a:r>
          </a:p>
          <a:p>
            <a:r>
              <a:rPr lang="tr-TR" dirty="0" smtClean="0"/>
              <a:t>İman konusunda, sırf yanlış bir şeye inanılabileceği kuşkusundan ve çekincesinden dolayı, kişinin kendini inanmaktan alıkoyması doğru değildir.</a:t>
            </a:r>
          </a:p>
          <a:p>
            <a:r>
              <a:rPr lang="tr-TR" dirty="0" smtClean="0"/>
              <a:t>Bu durumda kişi </a:t>
            </a:r>
            <a:r>
              <a:rPr lang="tr-TR" dirty="0" err="1" smtClean="0"/>
              <a:t>tutkusal</a:t>
            </a:r>
            <a:r>
              <a:rPr lang="tr-TR" dirty="0" smtClean="0"/>
              <a:t> bir karar vermeli, inanmanın faydalarına odaklanmalı ve kararının neyi getirip neyi götüreceğini düşünerek iman yönünde bir adım atmalıdır.</a:t>
            </a:r>
          </a:p>
          <a:p>
            <a:endParaRPr lang="tr-TR" dirty="0" smtClean="0"/>
          </a:p>
          <a:p>
            <a:endParaRPr lang="tr-TR" dirty="0"/>
          </a:p>
        </p:txBody>
      </p:sp>
    </p:spTree>
    <p:extLst>
      <p:ext uri="{BB962C8B-B14F-4D97-AF65-F5344CB8AC3E}">
        <p14:creationId xmlns:p14="http://schemas.microsoft.com/office/powerpoint/2010/main" val="2171408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t>Keirkegaard’ın</a:t>
            </a:r>
            <a:r>
              <a:rPr lang="tr-TR" b="1" dirty="0" smtClean="0"/>
              <a:t> İman Anlayışı </a:t>
            </a:r>
            <a:endParaRPr lang="tr-TR" b="1" dirty="0"/>
          </a:p>
        </p:txBody>
      </p:sp>
      <p:sp>
        <p:nvSpPr>
          <p:cNvPr id="3" name="İçerik Yer Tutucusu 2"/>
          <p:cNvSpPr>
            <a:spLocks noGrp="1"/>
          </p:cNvSpPr>
          <p:nvPr>
            <p:ph idx="1"/>
          </p:nvPr>
        </p:nvSpPr>
        <p:spPr/>
        <p:txBody>
          <a:bodyPr>
            <a:normAutofit lnSpcReduction="10000"/>
          </a:bodyPr>
          <a:lstStyle/>
          <a:p>
            <a:r>
              <a:rPr lang="tr-TR" dirty="0" err="1" smtClean="0"/>
              <a:t>Keirkegaard</a:t>
            </a:r>
            <a:r>
              <a:rPr lang="tr-TR" dirty="0" smtClean="0"/>
              <a:t>, Tanrı’nın varlığı konusunda nesnel </a:t>
            </a:r>
            <a:r>
              <a:rPr lang="tr-TR" dirty="0" err="1" smtClean="0"/>
              <a:t>kesinsizliği</a:t>
            </a:r>
            <a:r>
              <a:rPr lang="tr-TR" dirty="0" smtClean="0"/>
              <a:t> aslında iman için gerekli bir şey olarak görür. Ona göre göre iman öznel düzlemde gerçekleşen bir olgudur.</a:t>
            </a:r>
          </a:p>
          <a:p>
            <a:r>
              <a:rPr lang="tr-TR" dirty="0" smtClean="0"/>
              <a:t>İman nesnel </a:t>
            </a:r>
            <a:r>
              <a:rPr lang="tr-TR" dirty="0" err="1" smtClean="0"/>
              <a:t>kesinsizliğe</a:t>
            </a:r>
            <a:r>
              <a:rPr lang="tr-TR" dirty="0" smtClean="0"/>
              <a:t> rağmen, öznel kesinlikle ve içsel bir tutkuyla bağlanmadır ve bu bağlanmanın ortaya çıkardığı gerilimdir.</a:t>
            </a:r>
          </a:p>
          <a:p>
            <a:r>
              <a:rPr lang="tr-TR" dirty="0" smtClean="0"/>
              <a:t>Matematik bir önerme nesnel kesinliğe sahip olduğu için kişinin ona tutkuyla bağlanması düşünülemez. Ama imanın öngördüğü hakikat nesnel açıdan </a:t>
            </a:r>
            <a:r>
              <a:rPr lang="tr-TR" dirty="0" err="1" smtClean="0"/>
              <a:t>kesinsizdir</a:t>
            </a:r>
            <a:r>
              <a:rPr lang="tr-TR" dirty="0" smtClean="0"/>
              <a:t> ve risk içerir. Risk içermeyen bir iman düşünülemez.</a:t>
            </a:r>
          </a:p>
          <a:p>
            <a:r>
              <a:rPr lang="tr-TR" dirty="0" smtClean="0"/>
              <a:t>Tanrı nesnel anlamda kavranabilseydi kişi bu durumda </a:t>
            </a:r>
            <a:r>
              <a:rPr lang="tr-TR" i="1" dirty="0" smtClean="0"/>
              <a:t>inanmak zorunda</a:t>
            </a:r>
            <a:r>
              <a:rPr lang="tr-TR" dirty="0" smtClean="0"/>
              <a:t> olurdu ki bu imanın tabiatına aykırıdır. </a:t>
            </a:r>
            <a:endParaRPr lang="tr-TR" dirty="0"/>
          </a:p>
        </p:txBody>
      </p:sp>
    </p:spTree>
    <p:extLst>
      <p:ext uri="{BB962C8B-B14F-4D97-AF65-F5344CB8AC3E}">
        <p14:creationId xmlns:p14="http://schemas.microsoft.com/office/powerpoint/2010/main" val="3395180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40823"/>
          </a:xfrm>
        </p:spPr>
        <p:txBody>
          <a:bodyPr/>
          <a:lstStyle/>
          <a:p>
            <a:pPr algn="ctr"/>
            <a:r>
              <a:rPr lang="tr-TR" b="1" dirty="0" err="1" smtClean="0"/>
              <a:t>Fideist</a:t>
            </a:r>
            <a:r>
              <a:rPr lang="tr-TR" b="1" dirty="0" smtClean="0"/>
              <a:t> İman Anlayışlarının Eleştirisi</a:t>
            </a:r>
            <a:endParaRPr lang="tr-TR" b="1" dirty="0"/>
          </a:p>
        </p:txBody>
      </p:sp>
      <p:sp>
        <p:nvSpPr>
          <p:cNvPr id="3" name="İçerik Yer Tutucusu 2"/>
          <p:cNvSpPr>
            <a:spLocks noGrp="1"/>
          </p:cNvSpPr>
          <p:nvPr>
            <p:ph idx="1"/>
          </p:nvPr>
        </p:nvSpPr>
        <p:spPr>
          <a:xfrm>
            <a:off x="838200" y="1431235"/>
            <a:ext cx="10515600" cy="4745728"/>
          </a:xfrm>
        </p:spPr>
        <p:txBody>
          <a:bodyPr>
            <a:normAutofit fontScale="92500" lnSpcReduction="10000"/>
          </a:bodyPr>
          <a:lstStyle/>
          <a:p>
            <a:r>
              <a:rPr lang="tr-TR" dirty="0" smtClean="0"/>
              <a:t>Yanlış veya doğru olduğu konusunda hiçbir </a:t>
            </a:r>
            <a:r>
              <a:rPr lang="tr-TR" dirty="0" err="1" smtClean="0"/>
              <a:t>epistemik</a:t>
            </a:r>
            <a:r>
              <a:rPr lang="tr-TR" dirty="0" smtClean="0"/>
              <a:t> öngörümüzün olmadığı inançlar arasında bir tercihte bulunmanın mantığı açık değildir.</a:t>
            </a:r>
          </a:p>
          <a:p>
            <a:r>
              <a:rPr lang="tr-TR" dirty="0" err="1" smtClean="0"/>
              <a:t>Fideist</a:t>
            </a:r>
            <a:r>
              <a:rPr lang="tr-TR" dirty="0" smtClean="0"/>
              <a:t> bir yaklaşım, keyfi bir şekilde bir imanı ve inancı benimsenin önünü kapatamamaktadır.</a:t>
            </a:r>
          </a:p>
          <a:p>
            <a:r>
              <a:rPr lang="tr-TR" dirty="0"/>
              <a:t>İ</a:t>
            </a:r>
            <a:r>
              <a:rPr lang="tr-TR" dirty="0" smtClean="0"/>
              <a:t>manın ancak öznel bir sıçrama ile gerçekleşebileceği kabul edilse bile, bu sıçramanın neden A inancına değil de B inancına yönelmesi gerektiği sorusu hala cevap bekler.</a:t>
            </a:r>
          </a:p>
          <a:p>
            <a:r>
              <a:rPr lang="tr-TR" dirty="0" err="1" smtClean="0"/>
              <a:t>Teistik</a:t>
            </a:r>
            <a:r>
              <a:rPr lang="tr-TR" dirty="0" smtClean="0"/>
              <a:t> kanıtların bizi orta yerde bıraktığı ve Tanrı’nın varlığı tartışmasında yardımcı olmadığı iddiası kolay savunulabilir değildir.</a:t>
            </a:r>
          </a:p>
          <a:p>
            <a:r>
              <a:rPr lang="tr-TR" dirty="0" smtClean="0"/>
              <a:t>Delillerin herkesi ikna edemediği kabul edilebilir, ancak bu, onların bir imanı ve inancı benimseme noktasında hiçbir etkilerinin olmadığı anlamına gelmez. </a:t>
            </a:r>
            <a:endParaRPr lang="tr-TR" dirty="0"/>
          </a:p>
        </p:txBody>
      </p:sp>
    </p:spTree>
    <p:extLst>
      <p:ext uri="{BB962C8B-B14F-4D97-AF65-F5344CB8AC3E}">
        <p14:creationId xmlns:p14="http://schemas.microsoft.com/office/powerpoint/2010/main" val="282928285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1258</TotalTime>
  <Words>1173</Words>
  <Application>Microsoft Office PowerPoint</Application>
  <PresentationFormat>Geniş ekran</PresentationFormat>
  <Paragraphs>66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3.AKIL VE İMAN: FİDEİZM VE DELİLCİLİK</vt:lpstr>
      <vt:lpstr>İmancılık (fideizm)</vt:lpstr>
      <vt:lpstr>Dinlerde Fideizme Bakış</vt:lpstr>
      <vt:lpstr>Hıristiyan Düşünce Geleneğinde Fideizm </vt:lpstr>
      <vt:lpstr>Tertullian ve Aquinas</vt:lpstr>
      <vt:lpstr>Pascal ve Bahis Argümanı</vt:lpstr>
      <vt:lpstr>William James ve İradeci-Pragmatik İman Anlayışı </vt:lpstr>
      <vt:lpstr>Keirkegaard’ın İman Anlayışı </vt:lpstr>
      <vt:lpstr>Fideist İman Anlayışlarının Eleştirisi</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FELSEFE, DİN VE DİN FELSEFESİ</dc:title>
  <dc:creator>yusuf duman</dc:creator>
  <cp:lastModifiedBy>yusuf duman</cp:lastModifiedBy>
  <cp:revision>375</cp:revision>
  <dcterms:created xsi:type="dcterms:W3CDTF">2017-12-27T11:58:08Z</dcterms:created>
  <dcterms:modified xsi:type="dcterms:W3CDTF">2018-04-11T12:40:09Z</dcterms:modified>
</cp:coreProperties>
</file>