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7" r:id="rId2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2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225E2-8A62-4D89-A71B-50CFE7523F07}" type="datetimeFigureOut">
              <a:rPr lang="tr-TR" smtClean="0"/>
              <a:t>1.11.2020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E7197-1CD2-4F89-9A13-977F9BE166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7603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225E2-8A62-4D89-A71B-50CFE7523F07}" type="datetimeFigureOut">
              <a:rPr lang="tr-TR" smtClean="0"/>
              <a:t>1.11.2020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E7197-1CD2-4F89-9A13-977F9BE166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5988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225E2-8A62-4D89-A71B-50CFE7523F07}" type="datetimeFigureOut">
              <a:rPr lang="tr-TR" smtClean="0"/>
              <a:t>1.11.2020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E7197-1CD2-4F89-9A13-977F9BE166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7232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5144BDBE-B1D9-4DB5-928A-98150E8FCBE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1.11.2020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16F5840E-930C-4FC0-BF26-DCFF3B235087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387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5144BDBE-B1D9-4DB5-928A-98150E8FCBE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1.11.2020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16F5840E-930C-4FC0-BF26-DCFF3B235087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33445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5144BDBE-B1D9-4DB5-928A-98150E8FCBE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1.11.2020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16F5840E-930C-4FC0-BF26-DCFF3B235087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23467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5144BDBE-B1D9-4DB5-928A-98150E8FCBE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1.11.2020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16F5840E-930C-4FC0-BF26-DCFF3B235087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07186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5144BDBE-B1D9-4DB5-928A-98150E8FCBE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1.11.2020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16F5840E-930C-4FC0-BF26-DCFF3B235087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6963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5144BDBE-B1D9-4DB5-928A-98150E8FCBE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1.11.2020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16F5840E-930C-4FC0-BF26-DCFF3B235087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1533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5144BDBE-B1D9-4DB5-928A-98150E8FCBE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1.11.2020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16F5840E-930C-4FC0-BF26-DCFF3B235087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23160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5144BDBE-B1D9-4DB5-928A-98150E8FCBE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1.11.2020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16F5840E-930C-4FC0-BF26-DCFF3B235087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4252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225E2-8A62-4D89-A71B-50CFE7523F07}" type="datetimeFigureOut">
              <a:rPr lang="tr-TR" smtClean="0"/>
              <a:t>1.11.2020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E7197-1CD2-4F89-9A13-977F9BE166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7744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5144BDBE-B1D9-4DB5-928A-98150E8FCBE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1.11.2020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16F5840E-930C-4FC0-BF26-DCFF3B235087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99619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5144BDBE-B1D9-4DB5-928A-98150E8FCBE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1.11.2020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16F5840E-930C-4FC0-BF26-DCFF3B235087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47453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5144BDBE-B1D9-4DB5-928A-98150E8FCBE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1.11.2020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16F5840E-930C-4FC0-BF26-DCFF3B235087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462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225E2-8A62-4D89-A71B-50CFE7523F07}" type="datetimeFigureOut">
              <a:rPr lang="tr-TR" smtClean="0"/>
              <a:t>1.11.2020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E7197-1CD2-4F89-9A13-977F9BE166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5975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225E2-8A62-4D89-A71B-50CFE7523F07}" type="datetimeFigureOut">
              <a:rPr lang="tr-TR" smtClean="0"/>
              <a:t>1.11.2020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E7197-1CD2-4F89-9A13-977F9BE166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438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225E2-8A62-4D89-A71B-50CFE7523F07}" type="datetimeFigureOut">
              <a:rPr lang="tr-TR" smtClean="0"/>
              <a:t>1.11.2020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E7197-1CD2-4F89-9A13-977F9BE166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0646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225E2-8A62-4D89-A71B-50CFE7523F07}" type="datetimeFigureOut">
              <a:rPr lang="tr-TR" smtClean="0"/>
              <a:t>1.11.2020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E7197-1CD2-4F89-9A13-977F9BE166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2186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225E2-8A62-4D89-A71B-50CFE7523F07}" type="datetimeFigureOut">
              <a:rPr lang="tr-TR" smtClean="0"/>
              <a:t>1.11.2020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E7197-1CD2-4F89-9A13-977F9BE166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2760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225E2-8A62-4D89-A71B-50CFE7523F07}" type="datetimeFigureOut">
              <a:rPr lang="tr-TR" smtClean="0"/>
              <a:t>1.11.2020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E7197-1CD2-4F89-9A13-977F9BE166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2311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225E2-8A62-4D89-A71B-50CFE7523F07}" type="datetimeFigureOut">
              <a:rPr lang="tr-TR" smtClean="0"/>
              <a:t>1.11.2020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E7197-1CD2-4F89-9A13-977F9BE166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1943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0225E2-8A62-4D89-A71B-50CFE7523F07}" type="datetimeFigureOut">
              <a:rPr lang="tr-TR" smtClean="0"/>
              <a:t>1.11.2020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2E7197-1CD2-4F89-9A13-977F9BE166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3732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fld id="{5144BDBE-B1D9-4DB5-928A-98150E8FCBE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1.11.2020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fld id="{16F5840E-930C-4FC0-BF26-DCFF3B235087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539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GELİŞİMİ ETKİLEYEN FAKTÖRLER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34957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 fontAlgn="base">
              <a:lnSpc>
                <a:spcPct val="100000"/>
              </a:lnSpc>
              <a:spcAft>
                <a:spcPct val="0"/>
              </a:spcAft>
              <a:buFont typeface="Arial" charset="0"/>
              <a:buChar char="•"/>
            </a:pPr>
            <a:r>
              <a:rPr lang="tr-TR" dirty="0">
                <a:solidFill>
                  <a:srgbClr val="595959"/>
                </a:solidFill>
                <a:latin typeface="Arial" charset="0"/>
                <a:cs typeface="Arial" charset="0"/>
              </a:rPr>
              <a:t>Okul yıllarında gelişen vücutları ve artan dirençleri nedeniyle hastalıklara karşı okul öncesi yıllara göre daha dayanıklıdırlar. </a:t>
            </a:r>
          </a:p>
          <a:p>
            <a:pPr marL="0" lvl="0" indent="0" algn="just" fontAlgn="base">
              <a:lnSpc>
                <a:spcPct val="100000"/>
              </a:lnSpc>
              <a:spcAft>
                <a:spcPct val="0"/>
              </a:spcAft>
              <a:buFont typeface="Arial" charset="0"/>
              <a:buChar char="•"/>
            </a:pPr>
            <a:endParaRPr lang="tr-TR" dirty="0">
              <a:solidFill>
                <a:srgbClr val="595959"/>
              </a:solidFill>
              <a:latin typeface="Arial" charset="0"/>
              <a:cs typeface="Arial" charset="0"/>
            </a:endParaRPr>
          </a:p>
          <a:p>
            <a:pPr marL="0" lvl="0" indent="0" algn="just" fontAlgn="base">
              <a:lnSpc>
                <a:spcPct val="100000"/>
              </a:lnSpc>
              <a:spcAft>
                <a:spcPct val="0"/>
              </a:spcAft>
              <a:buFont typeface="Arial" charset="0"/>
              <a:buChar char="•"/>
            </a:pPr>
            <a:r>
              <a:rPr lang="tr-TR" dirty="0">
                <a:solidFill>
                  <a:srgbClr val="595959"/>
                </a:solidFill>
                <a:latin typeface="Arial" charset="0"/>
                <a:cs typeface="Arial" charset="0"/>
              </a:rPr>
              <a:t>Fakat okul ortamında hastalıkların çocuktan çocuğa yayılması çok hızlı olduğundan grip gibi bulaşıcı hastalıklara sıkça yakalanırlar.</a:t>
            </a:r>
          </a:p>
          <a:p>
            <a:pPr marL="0" lvl="0" indent="0" algn="just" fontAlgn="base">
              <a:lnSpc>
                <a:spcPct val="100000"/>
              </a:lnSpc>
              <a:spcAft>
                <a:spcPct val="0"/>
              </a:spcAft>
              <a:buFont typeface="Arial" charset="0"/>
              <a:buChar char="•"/>
            </a:pPr>
            <a:endParaRPr lang="tr-TR" dirty="0">
              <a:solidFill>
                <a:srgbClr val="595959"/>
              </a:solidFill>
              <a:latin typeface="Arial" charset="0"/>
              <a:cs typeface="Arial" charset="0"/>
            </a:endParaRPr>
          </a:p>
          <a:p>
            <a:pPr marL="0" lvl="0" indent="0" algn="just" fontAlgn="base">
              <a:lnSpc>
                <a:spcPct val="100000"/>
              </a:lnSpc>
              <a:spcAft>
                <a:spcPct val="0"/>
              </a:spcAft>
              <a:buFont typeface="Arial" charset="0"/>
              <a:buChar char="•"/>
            </a:pPr>
            <a:endParaRPr lang="tr-TR" dirty="0">
              <a:solidFill>
                <a:srgbClr val="595959"/>
              </a:solidFill>
              <a:latin typeface="Arial" charset="0"/>
              <a:cs typeface="Arial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226472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 fontAlgn="base">
              <a:lnSpc>
                <a:spcPct val="100000"/>
              </a:lnSpc>
              <a:spcAft>
                <a:spcPct val="0"/>
              </a:spcAft>
              <a:buNone/>
            </a:pPr>
            <a:r>
              <a:rPr lang="tr-TR" dirty="0">
                <a:solidFill>
                  <a:srgbClr val="595959"/>
                </a:solidFill>
                <a:latin typeface="Arial" charset="0"/>
                <a:cs typeface="Arial" charset="0"/>
              </a:rPr>
              <a:t>Çocukları hastalıklardan korumak için, </a:t>
            </a:r>
          </a:p>
          <a:p>
            <a:pPr marL="742950" lvl="1" indent="-285750" algn="just" defTabSz="685800">
              <a:lnSpc>
                <a:spcPct val="100000"/>
              </a:lnSpc>
              <a:spcBef>
                <a:spcPts val="375"/>
              </a:spcBef>
            </a:pPr>
            <a:r>
              <a:rPr lang="tr-TR" sz="2800" dirty="0">
                <a:solidFill>
                  <a:srgbClr val="595959"/>
                </a:solidFill>
                <a:cs typeface="Arial" charset="0"/>
              </a:rPr>
              <a:t>aşılar zamanında yapılmalı, </a:t>
            </a:r>
          </a:p>
          <a:p>
            <a:pPr marL="742950" lvl="1" indent="-285750" algn="just" defTabSz="685800">
              <a:lnSpc>
                <a:spcPct val="100000"/>
              </a:lnSpc>
              <a:spcBef>
                <a:spcPts val="375"/>
              </a:spcBef>
            </a:pPr>
            <a:r>
              <a:rPr lang="tr-TR" sz="2800" dirty="0">
                <a:solidFill>
                  <a:srgbClr val="595959"/>
                </a:solidFill>
                <a:cs typeface="Arial" charset="0"/>
              </a:rPr>
              <a:t>çocukların sağlığı izlenmeli, </a:t>
            </a:r>
          </a:p>
          <a:p>
            <a:pPr marL="742950" lvl="1" indent="-285750" algn="just" defTabSz="685800">
              <a:lnSpc>
                <a:spcPct val="100000"/>
              </a:lnSpc>
              <a:spcBef>
                <a:spcPts val="375"/>
              </a:spcBef>
            </a:pPr>
            <a:r>
              <a:rPr lang="tr-TR" sz="2800" dirty="0">
                <a:solidFill>
                  <a:srgbClr val="595959"/>
                </a:solidFill>
                <a:cs typeface="Arial" charset="0"/>
              </a:rPr>
              <a:t>hastalık belirtileri görüldüğünde hemen doktora başvurulmalı, </a:t>
            </a:r>
          </a:p>
          <a:p>
            <a:pPr marL="742950" lvl="1" indent="-285750" algn="just" defTabSz="685800">
              <a:lnSpc>
                <a:spcPct val="100000"/>
              </a:lnSpc>
              <a:spcBef>
                <a:spcPts val="375"/>
              </a:spcBef>
            </a:pPr>
            <a:r>
              <a:rPr lang="tr-TR" sz="2800" dirty="0">
                <a:solidFill>
                  <a:srgbClr val="595959"/>
                </a:solidFill>
                <a:cs typeface="Arial" charset="0"/>
              </a:rPr>
              <a:t>yiyecek ve içeceklerin sağlık koşullarına uygun olması sağlanmalı, </a:t>
            </a:r>
          </a:p>
          <a:p>
            <a:pPr marL="742950" lvl="1" indent="-285750" algn="just" defTabSz="685800">
              <a:lnSpc>
                <a:spcPct val="100000"/>
              </a:lnSpc>
              <a:spcBef>
                <a:spcPts val="375"/>
              </a:spcBef>
            </a:pPr>
            <a:r>
              <a:rPr lang="tr-TR" sz="2800" dirty="0">
                <a:solidFill>
                  <a:srgbClr val="595959"/>
                </a:solidFill>
                <a:cs typeface="Arial" charset="0"/>
              </a:rPr>
              <a:t>hasta çocukların sağlıklı çocuklarla ilişki kurmaları engellenmelidir. </a:t>
            </a:r>
          </a:p>
        </p:txBody>
      </p:sp>
    </p:spTree>
    <p:extLst>
      <p:ext uri="{BB962C8B-B14F-4D97-AF65-F5344CB8AC3E}">
        <p14:creationId xmlns:p14="http://schemas.microsoft.com/office/powerpoint/2010/main" val="28661206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fontAlgn="base">
              <a:lnSpc>
                <a:spcPct val="100000"/>
              </a:lnSpc>
              <a:spcAft>
                <a:spcPct val="0"/>
              </a:spcAft>
              <a:buFont typeface="Arial" charset="0"/>
              <a:buChar char="•"/>
            </a:pPr>
            <a:r>
              <a:rPr lang="tr-TR" dirty="0">
                <a:solidFill>
                  <a:srgbClr val="595959"/>
                </a:solidFill>
                <a:latin typeface="Arial" charset="0"/>
                <a:cs typeface="Arial" charset="0"/>
              </a:rPr>
              <a:t>Ev ve trafik kazaları da büyüme ve gelişmeyi olumsuz etkilemektedir. </a:t>
            </a:r>
          </a:p>
          <a:p>
            <a:pPr marL="0" lvl="0" indent="0" fontAlgn="base">
              <a:lnSpc>
                <a:spcPct val="100000"/>
              </a:lnSpc>
              <a:spcAft>
                <a:spcPct val="0"/>
              </a:spcAft>
              <a:buFont typeface="Arial" charset="0"/>
              <a:buChar char="•"/>
            </a:pPr>
            <a:endParaRPr lang="tr-TR" dirty="0">
              <a:solidFill>
                <a:srgbClr val="595959"/>
              </a:solidFill>
              <a:latin typeface="Arial" charset="0"/>
              <a:cs typeface="Arial" charset="0"/>
            </a:endParaRPr>
          </a:p>
          <a:p>
            <a:pPr marL="0" lvl="0" indent="0" fontAlgn="base">
              <a:lnSpc>
                <a:spcPct val="100000"/>
              </a:lnSpc>
              <a:spcAft>
                <a:spcPct val="0"/>
              </a:spcAft>
              <a:buFont typeface="Arial" charset="0"/>
              <a:buChar char="•"/>
            </a:pPr>
            <a:r>
              <a:rPr lang="tr-TR" dirty="0">
                <a:solidFill>
                  <a:srgbClr val="595959"/>
                </a:solidFill>
                <a:latin typeface="Arial" charset="0"/>
                <a:cs typeface="Arial" charset="0"/>
              </a:rPr>
              <a:t>Örneğin; küçük bir dikkatsizlik sonucunda oluşan yanıklar bazı organların işlevlerini azaltabilmekte ya da durdurabilmektedir. </a:t>
            </a:r>
          </a:p>
          <a:p>
            <a:pPr marL="0" lvl="0" indent="0" fontAlgn="base">
              <a:lnSpc>
                <a:spcPct val="100000"/>
              </a:lnSpc>
              <a:spcAft>
                <a:spcPct val="0"/>
              </a:spcAft>
              <a:buFont typeface="Arial" charset="0"/>
              <a:buChar char="•"/>
            </a:pPr>
            <a:endParaRPr lang="tr-TR" dirty="0">
              <a:solidFill>
                <a:srgbClr val="595959"/>
              </a:solidFill>
              <a:latin typeface="Arial" charset="0"/>
              <a:cs typeface="Arial" charset="0"/>
            </a:endParaRPr>
          </a:p>
          <a:p>
            <a:pPr marL="0" lvl="0" indent="0" fontAlgn="base">
              <a:lnSpc>
                <a:spcPct val="100000"/>
              </a:lnSpc>
              <a:spcAft>
                <a:spcPct val="0"/>
              </a:spcAft>
              <a:buFont typeface="Arial" charset="0"/>
              <a:buChar char="•"/>
            </a:pPr>
            <a:r>
              <a:rPr lang="tr-TR" dirty="0">
                <a:solidFill>
                  <a:srgbClr val="595959"/>
                </a:solidFill>
                <a:latin typeface="Arial" charset="0"/>
                <a:cs typeface="Arial" charset="0"/>
              </a:rPr>
              <a:t>Trafik kazalarında da bedenin bazı kısımlarının kaybına kadar varabilen hasarlar olmaktadır. </a:t>
            </a:r>
          </a:p>
        </p:txBody>
      </p:sp>
    </p:spTree>
    <p:extLst>
      <p:ext uri="{BB962C8B-B14F-4D97-AF65-F5344CB8AC3E}">
        <p14:creationId xmlns:p14="http://schemas.microsoft.com/office/powerpoint/2010/main" val="12169588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Aile Ortamı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fontAlgn="base">
              <a:spcAft>
                <a:spcPct val="0"/>
              </a:spcAft>
              <a:buFont typeface="Arial" charset="0"/>
              <a:buChar char="•"/>
            </a:pPr>
            <a:r>
              <a:rPr lang="tr-TR" dirty="0">
                <a:solidFill>
                  <a:srgbClr val="595959"/>
                </a:solidFill>
                <a:latin typeface="Arial" charset="0"/>
                <a:cs typeface="Arial" charset="0"/>
              </a:rPr>
              <a:t>Ailenin çocuk üzerindeki etkileri tüm yaşamı boyunca devam etmektedir. </a:t>
            </a:r>
          </a:p>
          <a:p>
            <a:pPr marL="0" lvl="0" indent="0" fontAlgn="base">
              <a:spcAft>
                <a:spcPct val="0"/>
              </a:spcAft>
              <a:buFont typeface="Arial" charset="0"/>
              <a:buChar char="•"/>
            </a:pPr>
            <a:r>
              <a:rPr lang="tr-TR" dirty="0">
                <a:solidFill>
                  <a:srgbClr val="595959"/>
                </a:solidFill>
                <a:latin typeface="Arial" charset="0"/>
                <a:cs typeface="Arial" charset="0"/>
              </a:rPr>
              <a:t>Çocuğun ebeveynlerinden beklediği bakım, koruma ve iletişim ihtiyacı bebeklik dönemi ile birlikte sona ermemektedir. </a:t>
            </a:r>
          </a:p>
          <a:p>
            <a:pPr marL="0" lvl="0" indent="0" fontAlgn="base">
              <a:spcAft>
                <a:spcPct val="0"/>
              </a:spcAft>
              <a:buFont typeface="Arial" charset="0"/>
              <a:buChar char="•"/>
            </a:pPr>
            <a:r>
              <a:rPr lang="tr-TR" dirty="0">
                <a:solidFill>
                  <a:srgbClr val="595959"/>
                </a:solidFill>
                <a:latin typeface="Arial" charset="0"/>
                <a:cs typeface="Arial" charset="0"/>
              </a:rPr>
              <a:t>Çocukluk yılları boyunca ebeveyn, çocuğun fiziksel ve psikolojik gelişimi için vazgeçilmez bir kaynaktır.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33636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 fontAlgn="base">
              <a:lnSpc>
                <a:spcPct val="100000"/>
              </a:lnSpc>
              <a:spcAft>
                <a:spcPct val="0"/>
              </a:spcAft>
              <a:buFont typeface="Arial" charset="0"/>
              <a:buChar char="•"/>
            </a:pPr>
            <a:r>
              <a:rPr lang="tr-TR" dirty="0">
                <a:solidFill>
                  <a:srgbClr val="595959"/>
                </a:solidFill>
                <a:latin typeface="Arial" charset="0"/>
                <a:cs typeface="Arial" charset="0"/>
              </a:rPr>
              <a:t>Anne-babalar aşırı kısıtlayıcı ve baskıcı, aşırı hoşgörülü veya demokratik tutumlar sergileyebilirler ya da içinde bulundukları o anki koşullara göre değişen tutumlar (tutarsız tutum) gösterebilirler. </a:t>
            </a:r>
          </a:p>
          <a:p>
            <a:pPr marL="0" lvl="0" indent="0" algn="just" fontAlgn="base">
              <a:lnSpc>
                <a:spcPct val="100000"/>
              </a:lnSpc>
              <a:spcAft>
                <a:spcPct val="0"/>
              </a:spcAft>
              <a:buFont typeface="Arial" charset="0"/>
              <a:buChar char="•"/>
            </a:pPr>
            <a:r>
              <a:rPr lang="tr-TR" dirty="0">
                <a:solidFill>
                  <a:srgbClr val="595959"/>
                </a:solidFill>
                <a:latin typeface="Arial" charset="0"/>
                <a:cs typeface="Arial" charset="0"/>
              </a:rPr>
              <a:t>Anne-babalar kendi yetiştirilme tarzları ve içinde bulundukları toplumsal koşulların bir sonucu olarak çocuklarına farklı tutumlarla yaklaşırlar. </a:t>
            </a:r>
          </a:p>
          <a:p>
            <a:pPr marL="0" lvl="0" indent="0" algn="just" fontAlgn="base">
              <a:lnSpc>
                <a:spcPct val="100000"/>
              </a:lnSpc>
              <a:spcAft>
                <a:spcPct val="0"/>
              </a:spcAft>
              <a:buFont typeface="Arial" charset="0"/>
              <a:buChar char="•"/>
            </a:pPr>
            <a:endParaRPr lang="tr-TR" sz="3000" dirty="0">
              <a:solidFill>
                <a:srgbClr val="595959"/>
              </a:solidFill>
              <a:latin typeface="Arial" charset="0"/>
              <a:cs typeface="Arial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84708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 fontAlgn="base">
              <a:lnSpc>
                <a:spcPct val="100000"/>
              </a:lnSpc>
              <a:spcAft>
                <a:spcPct val="0"/>
              </a:spcAft>
              <a:buFont typeface="Arial" charset="0"/>
              <a:buChar char="•"/>
            </a:pPr>
            <a:r>
              <a:rPr lang="tr-TR" dirty="0">
                <a:solidFill>
                  <a:srgbClr val="595959"/>
                </a:solidFill>
                <a:latin typeface="Arial" charset="0"/>
                <a:cs typeface="Arial" charset="0"/>
              </a:rPr>
              <a:t>Aşırı otoriter, aşırı hoşgörülü ya da tutarsız olmak çocuğu olumsuz yönde etkileyerek, kişilik ve duygusal gelişimde sorunlara neden olabilir. </a:t>
            </a:r>
          </a:p>
          <a:p>
            <a:pPr marL="0" lvl="0" indent="0" algn="just" fontAlgn="base">
              <a:lnSpc>
                <a:spcPct val="100000"/>
              </a:lnSpc>
              <a:spcAft>
                <a:spcPct val="0"/>
              </a:spcAft>
              <a:buFont typeface="Arial" charset="0"/>
              <a:buChar char="•"/>
            </a:pPr>
            <a:endParaRPr lang="tr-TR" dirty="0">
              <a:solidFill>
                <a:srgbClr val="595959"/>
              </a:solidFill>
              <a:latin typeface="Arial" charset="0"/>
              <a:cs typeface="Arial" charset="0"/>
            </a:endParaRPr>
          </a:p>
          <a:p>
            <a:pPr marL="0" lvl="0" indent="0" algn="just" fontAlgn="base">
              <a:lnSpc>
                <a:spcPct val="100000"/>
              </a:lnSpc>
              <a:spcAft>
                <a:spcPct val="0"/>
              </a:spcAft>
              <a:buFont typeface="Arial" charset="0"/>
              <a:buChar char="•"/>
            </a:pPr>
            <a:r>
              <a:rPr lang="tr-TR" dirty="0">
                <a:solidFill>
                  <a:srgbClr val="595959"/>
                </a:solidFill>
                <a:latin typeface="Arial" charset="0"/>
                <a:cs typeface="Arial" charset="0"/>
              </a:rPr>
              <a:t>Saldırganlık eğilimi, bağımlılık, utangaçlık, aşırı kuralcılık gibi kişilik özelliklerine neden olabilir. </a:t>
            </a:r>
          </a:p>
          <a:p>
            <a:pPr marL="0" lvl="0" indent="0" fontAlgn="base">
              <a:lnSpc>
                <a:spcPct val="100000"/>
              </a:lnSpc>
              <a:spcAft>
                <a:spcPct val="0"/>
              </a:spcAft>
              <a:buFont typeface="Arial" charset="0"/>
              <a:buChar char="•"/>
            </a:pPr>
            <a:endParaRPr lang="tr-TR" sz="2400" dirty="0">
              <a:solidFill>
                <a:srgbClr val="595959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80034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 fontAlgn="base">
              <a:lnSpc>
                <a:spcPct val="100000"/>
              </a:lnSpc>
              <a:spcAft>
                <a:spcPct val="0"/>
              </a:spcAft>
              <a:buFont typeface="Arial" charset="0"/>
              <a:buChar char="•"/>
            </a:pPr>
            <a:r>
              <a:rPr lang="tr-TR" dirty="0">
                <a:solidFill>
                  <a:srgbClr val="595959"/>
                </a:solidFill>
                <a:latin typeface="Arial" charset="0"/>
                <a:cs typeface="Arial" charset="0"/>
              </a:rPr>
              <a:t>Demokratik anne-babalar ise tutarlı ve güven vericidir.</a:t>
            </a:r>
          </a:p>
          <a:p>
            <a:pPr marL="0" lvl="0" indent="0" algn="just" fontAlgn="base">
              <a:lnSpc>
                <a:spcPct val="100000"/>
              </a:lnSpc>
              <a:spcAft>
                <a:spcPct val="0"/>
              </a:spcAft>
              <a:buFont typeface="Arial" charset="0"/>
              <a:buChar char="•"/>
            </a:pPr>
            <a:r>
              <a:rPr lang="tr-TR" dirty="0">
                <a:solidFill>
                  <a:srgbClr val="595959"/>
                </a:solidFill>
                <a:latin typeface="Arial" charset="0"/>
                <a:cs typeface="Arial" charset="0"/>
              </a:rPr>
              <a:t>Çocuktan beklentilerini açıkça belirtir, çocuklarıyla demokratik bir ilişki kurarlar. </a:t>
            </a:r>
          </a:p>
          <a:p>
            <a:pPr marL="0" lvl="0" indent="0" algn="just" fontAlgn="base">
              <a:lnSpc>
                <a:spcPct val="100000"/>
              </a:lnSpc>
              <a:spcAft>
                <a:spcPct val="0"/>
              </a:spcAft>
              <a:buFont typeface="Arial" charset="0"/>
              <a:buChar char="•"/>
            </a:pPr>
            <a:r>
              <a:rPr lang="tr-TR" dirty="0">
                <a:solidFill>
                  <a:srgbClr val="595959"/>
                </a:solidFill>
                <a:latin typeface="Arial" charset="0"/>
                <a:cs typeface="Arial" charset="0"/>
              </a:rPr>
              <a:t>Bu tutuma sahip anne-babaların çocuklarının daha bağımsız, kendine güvenen, dostluk kurabilen, işbirliği yapabilen, başarıya güdülenmiş bireyler oldukları gözlenmiştir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038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Arkadaş İlişkisi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fontAlgn="base">
              <a:lnSpc>
                <a:spcPct val="100000"/>
              </a:lnSpc>
              <a:spcAft>
                <a:spcPct val="0"/>
              </a:spcAft>
              <a:buFont typeface="Arial" charset="0"/>
              <a:buChar char="•"/>
            </a:pPr>
            <a:r>
              <a:rPr lang="tr-TR" dirty="0">
                <a:solidFill>
                  <a:srgbClr val="595959"/>
                </a:solidFill>
                <a:latin typeface="Arial" charset="0"/>
                <a:cs typeface="Arial" charset="0"/>
              </a:rPr>
              <a:t>Çocuklar üç yaşından sonra akranlarıyla bir arada olma ihtiyacı içindedir. </a:t>
            </a:r>
          </a:p>
          <a:p>
            <a:pPr marL="0" lvl="0" indent="0" fontAlgn="base">
              <a:lnSpc>
                <a:spcPct val="100000"/>
              </a:lnSpc>
              <a:spcAft>
                <a:spcPct val="0"/>
              </a:spcAft>
              <a:buFont typeface="Arial" charset="0"/>
              <a:buChar char="•"/>
            </a:pPr>
            <a:r>
              <a:rPr lang="tr-TR" dirty="0">
                <a:solidFill>
                  <a:srgbClr val="595959"/>
                </a:solidFill>
                <a:latin typeface="Arial" charset="0"/>
                <a:cs typeface="Arial" charset="0"/>
              </a:rPr>
              <a:t>Çocuklar okula ve diğer çocuklarla ilişki kurmaya başladıktan sonra yalnız veya bir-iki arkadaşla oynamak yerine, birçok arkadaşla bir arada olmak isterler. </a:t>
            </a:r>
          </a:p>
          <a:p>
            <a:pPr marL="0" lvl="0" indent="0" fontAlgn="base">
              <a:lnSpc>
                <a:spcPct val="100000"/>
              </a:lnSpc>
              <a:spcAft>
                <a:spcPct val="0"/>
              </a:spcAft>
              <a:buFont typeface="Arial" charset="0"/>
              <a:buChar char="•"/>
            </a:pPr>
            <a:r>
              <a:rPr lang="tr-TR" dirty="0">
                <a:solidFill>
                  <a:srgbClr val="595959"/>
                </a:solidFill>
                <a:latin typeface="Arial" charset="0"/>
                <a:cs typeface="Arial" charset="0"/>
              </a:rPr>
              <a:t>Okul döneminin en büyük özelliği akranlarla ilişkilerin artmasıdır.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873596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 fontAlgn="base">
              <a:lnSpc>
                <a:spcPct val="100000"/>
              </a:lnSpc>
              <a:spcAft>
                <a:spcPct val="0"/>
              </a:spcAft>
              <a:buFont typeface="Arial" charset="0"/>
              <a:buChar char="•"/>
            </a:pPr>
            <a:r>
              <a:rPr lang="tr-TR" dirty="0">
                <a:solidFill>
                  <a:srgbClr val="595959"/>
                </a:solidFill>
                <a:latin typeface="Arial" charset="0"/>
                <a:cs typeface="Arial" charset="0"/>
              </a:rPr>
              <a:t>Arkadaşlarla kurulan ilişkiler çocukların paylaşma, işbirliği kurma, sırasını bekleme gibi çeşitli sosyal beceriler geliştirmelerine yardımcı olur. </a:t>
            </a:r>
          </a:p>
          <a:p>
            <a:pPr marL="0" lvl="0" indent="0" algn="just" fontAlgn="base">
              <a:lnSpc>
                <a:spcPct val="100000"/>
              </a:lnSpc>
              <a:spcAft>
                <a:spcPct val="0"/>
              </a:spcAft>
              <a:buFont typeface="Arial" charset="0"/>
              <a:buChar char="•"/>
            </a:pPr>
            <a:r>
              <a:rPr lang="tr-TR" dirty="0">
                <a:solidFill>
                  <a:srgbClr val="595959"/>
                </a:solidFill>
                <a:latin typeface="Arial" charset="0"/>
                <a:cs typeface="Arial" charset="0"/>
              </a:rPr>
              <a:t>Arkadaşlar sosyal becerilerin kazanılmasında en etkili unsurlardır. </a:t>
            </a:r>
          </a:p>
          <a:p>
            <a:pPr marL="0" lvl="0" indent="0" algn="just" fontAlgn="base">
              <a:lnSpc>
                <a:spcPct val="100000"/>
              </a:lnSpc>
              <a:spcAft>
                <a:spcPct val="0"/>
              </a:spcAft>
              <a:buFont typeface="Arial" charset="0"/>
              <a:buChar char="•"/>
            </a:pPr>
            <a:r>
              <a:rPr lang="tr-TR" dirty="0">
                <a:solidFill>
                  <a:srgbClr val="595959"/>
                </a:solidFill>
                <a:latin typeface="Arial" charset="0"/>
                <a:cs typeface="Arial" charset="0"/>
              </a:rPr>
              <a:t>Çocuklar arkadaşlarıyla oynarken yaşama ilişkin pek çok şey öğrenirler. </a:t>
            </a:r>
          </a:p>
          <a:p>
            <a:pPr marL="0" lvl="0" indent="0" fontAlgn="base">
              <a:lnSpc>
                <a:spcPct val="100000"/>
              </a:lnSpc>
              <a:spcAft>
                <a:spcPct val="0"/>
              </a:spcAft>
              <a:buFont typeface="Arial" charset="0"/>
              <a:buChar char="•"/>
            </a:pPr>
            <a:endParaRPr lang="tr-TR" dirty="0">
              <a:solidFill>
                <a:srgbClr val="595959"/>
              </a:solidFill>
              <a:latin typeface="Arial" charset="0"/>
              <a:cs typeface="Arial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853610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Kitle İletişim Araçları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fontAlgn="base">
              <a:lnSpc>
                <a:spcPct val="100000"/>
              </a:lnSpc>
              <a:spcAft>
                <a:spcPct val="0"/>
              </a:spcAft>
              <a:buFont typeface="Arial" charset="0"/>
              <a:buChar char="•"/>
            </a:pPr>
            <a:r>
              <a:rPr lang="tr-TR" dirty="0">
                <a:solidFill>
                  <a:srgbClr val="595959"/>
                </a:solidFill>
                <a:latin typeface="Arial" charset="0"/>
                <a:cs typeface="Arial" charset="0"/>
              </a:rPr>
              <a:t>Televizyon, radyo, gazete, internet gibi kitle iletişim araçları çocukların gelişimleri üzerinde etkili olmaktadır. </a:t>
            </a:r>
          </a:p>
          <a:p>
            <a:pPr marL="0" lvl="0" indent="0" fontAlgn="base">
              <a:lnSpc>
                <a:spcPct val="100000"/>
              </a:lnSpc>
              <a:spcAft>
                <a:spcPct val="0"/>
              </a:spcAft>
              <a:buFont typeface="Arial" charset="0"/>
              <a:buChar char="•"/>
            </a:pPr>
            <a:r>
              <a:rPr lang="tr-TR" dirty="0">
                <a:solidFill>
                  <a:srgbClr val="595959"/>
                </a:solidFill>
                <a:latin typeface="Arial" charset="0"/>
                <a:cs typeface="Arial" charset="0"/>
              </a:rPr>
              <a:t>Bu araçlar içinde çocuklar özellikle televizyon ve internetin etkilerine daha çok maruz kalmaktadırlar.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44814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1450" lvl="0" indent="-171450" defTabSz="685800">
              <a:spcBef>
                <a:spcPts val="750"/>
              </a:spcBef>
            </a:pPr>
            <a:r>
              <a:rPr lang="tr-TR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Gelişimi etkileyen faktörler;</a:t>
            </a:r>
          </a:p>
          <a:p>
            <a:pPr marL="171450" lvl="0" indent="-171450" defTabSz="685800">
              <a:spcBef>
                <a:spcPts val="750"/>
              </a:spcBef>
            </a:pPr>
            <a:endParaRPr lang="tr-TR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 defTabSz="685800">
              <a:spcBef>
                <a:spcPts val="750"/>
              </a:spcBef>
            </a:pPr>
            <a:r>
              <a:rPr lang="tr-TR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Doğum öncesi faktörler</a:t>
            </a:r>
          </a:p>
          <a:p>
            <a:pPr marL="171450" lvl="0" indent="-171450" defTabSz="685800">
              <a:spcBef>
                <a:spcPts val="750"/>
              </a:spcBef>
            </a:pPr>
            <a:endParaRPr lang="tr-TR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 defTabSz="685800">
              <a:spcBef>
                <a:spcPts val="750"/>
              </a:spcBef>
            </a:pPr>
            <a:r>
              <a:rPr lang="tr-TR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Doğum anı faktörler</a:t>
            </a:r>
          </a:p>
          <a:p>
            <a:pPr marL="171450" lvl="0" indent="-171450" defTabSz="685800">
              <a:spcBef>
                <a:spcPts val="750"/>
              </a:spcBef>
            </a:pPr>
            <a:endParaRPr lang="tr-TR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 defTabSz="685800">
              <a:spcBef>
                <a:spcPts val="750"/>
              </a:spcBef>
            </a:pPr>
            <a:r>
              <a:rPr lang="tr-TR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Doğum sonrası faktörler olarak ele alınabilir.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948338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Zaman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just" fontAlgn="base">
              <a:lnSpc>
                <a:spcPct val="100000"/>
              </a:lnSpc>
              <a:spcAft>
                <a:spcPct val="0"/>
              </a:spcAft>
              <a:buFont typeface="Arial" charset="0"/>
              <a:buChar char="•"/>
            </a:pPr>
            <a:r>
              <a:rPr lang="tr-TR" sz="3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Çocuklar okul öncesi dönemde </a:t>
            </a:r>
            <a:r>
              <a:rPr lang="tr-TR" sz="3200" dirty="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henüz gerçekle </a:t>
            </a:r>
            <a:r>
              <a:rPr lang="tr-TR" sz="3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gerçek olmayanı tam olarak ayırt edemediği için, </a:t>
            </a:r>
            <a:r>
              <a:rPr lang="tr-TR" sz="3200" dirty="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yeterince </a:t>
            </a:r>
            <a:r>
              <a:rPr lang="tr-TR" sz="3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anlayıp doğru olarak değerlendiremediği bazı ses ve görüntüler</a:t>
            </a:r>
            <a:r>
              <a:rPr lang="tr-TR" sz="3200" dirty="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3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ölüm-kavga gibi şiddet sahneleri çocuğun korkmasına neden olabilmektedir. </a:t>
            </a:r>
          </a:p>
          <a:p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72162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0" fontAlgn="base" hangingPunct="0">
              <a:spcAft>
                <a:spcPct val="0"/>
              </a:spcAft>
              <a:buSzPct val="85000"/>
              <a:buNone/>
            </a:pPr>
            <a:r>
              <a:rPr lang="tr-TR" sz="3300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Kaynaklar</a:t>
            </a:r>
          </a:p>
          <a:p>
            <a:pPr lvl="1" eaLnBrk="0" fontAlgn="base" hangingPunct="0">
              <a:spcAft>
                <a:spcPct val="0"/>
              </a:spcAft>
              <a:buSzPct val="85000"/>
              <a:buNone/>
            </a:pPr>
            <a:endParaRPr lang="tr-TR" i="1" dirty="0" smtClean="0">
              <a:solidFill>
                <a:prstClr val="black"/>
              </a:solidFill>
              <a:latin typeface="Arial"/>
              <a:cs typeface="Arial" charset="0"/>
            </a:endParaRPr>
          </a:p>
          <a:p>
            <a:pPr lvl="1" eaLnBrk="0" fontAlgn="base" hangingPunct="0">
              <a:spcAft>
                <a:spcPct val="0"/>
              </a:spcAft>
              <a:buSzPct val="85000"/>
              <a:buNone/>
            </a:pPr>
            <a:r>
              <a:rPr lang="tr-TR" sz="2400" i="1" dirty="0">
                <a:solidFill>
                  <a:prstClr val="black"/>
                </a:solidFill>
                <a:latin typeface="Arial"/>
                <a:cs typeface="Arial" charset="0"/>
              </a:rPr>
              <a:t>Baran</a:t>
            </a:r>
            <a:r>
              <a:rPr lang="tr-TR" sz="2400" i="1" dirty="0">
                <a:solidFill>
                  <a:prstClr val="black"/>
                </a:solidFill>
                <a:latin typeface="Arial"/>
                <a:cs typeface="Arial" charset="0"/>
              </a:rPr>
              <a:t>, G., 2011. Çocuk Gelişimine Giriş. </a:t>
            </a:r>
            <a:r>
              <a:rPr lang="tr-TR" sz="2400" dirty="0">
                <a:solidFill>
                  <a:prstClr val="black"/>
                </a:solidFill>
                <a:latin typeface="Arial"/>
                <a:cs typeface="Arial" charset="0"/>
              </a:rPr>
              <a:t>Çocuk Gelişimi (</a:t>
            </a:r>
            <a:r>
              <a:rPr lang="tr-TR" sz="2400" dirty="0" err="1">
                <a:solidFill>
                  <a:prstClr val="black"/>
                </a:solidFill>
                <a:latin typeface="Arial"/>
                <a:cs typeface="Arial" charset="0"/>
              </a:rPr>
              <a:t>Edit</a:t>
            </a:r>
            <a:r>
              <a:rPr lang="tr-TR" sz="2400" dirty="0">
                <a:solidFill>
                  <a:prstClr val="black"/>
                </a:solidFill>
                <a:latin typeface="Arial"/>
                <a:cs typeface="Arial" charset="0"/>
              </a:rPr>
              <a:t>: N. Aral ve G. Baran),17-51, İstanbul: Ya-</a:t>
            </a:r>
            <a:r>
              <a:rPr lang="tr-TR" sz="2400" dirty="0" err="1">
                <a:solidFill>
                  <a:prstClr val="black"/>
                </a:solidFill>
                <a:latin typeface="Arial"/>
                <a:cs typeface="Arial" charset="0"/>
              </a:rPr>
              <a:t>Pa</a:t>
            </a:r>
            <a:r>
              <a:rPr lang="tr-TR" sz="2400" dirty="0">
                <a:solidFill>
                  <a:prstClr val="black"/>
                </a:solidFill>
                <a:latin typeface="Arial"/>
                <a:cs typeface="Arial" charset="0"/>
              </a:rPr>
              <a:t> Yayınları.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4277245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DOĞUM ÖNCESİ FAKTÖRLER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lvl="1" indent="-285750" algn="just" defTabSz="685800">
              <a:lnSpc>
                <a:spcPct val="100000"/>
              </a:lnSpc>
              <a:spcBef>
                <a:spcPts val="375"/>
              </a:spcBef>
            </a:pPr>
            <a:r>
              <a:rPr lang="tr-TR" sz="2800" dirty="0">
                <a:solidFill>
                  <a:srgbClr val="595959"/>
                </a:solidFill>
                <a:cs typeface="Arial" charset="0"/>
              </a:rPr>
              <a:t>Annenin beslenmesi, </a:t>
            </a:r>
          </a:p>
          <a:p>
            <a:pPr marL="742950" lvl="1" indent="-285750" algn="just" defTabSz="685800">
              <a:lnSpc>
                <a:spcPct val="100000"/>
              </a:lnSpc>
              <a:spcBef>
                <a:spcPts val="375"/>
              </a:spcBef>
            </a:pPr>
            <a:r>
              <a:rPr lang="tr-TR" sz="2800" dirty="0">
                <a:solidFill>
                  <a:srgbClr val="595959"/>
                </a:solidFill>
                <a:cs typeface="Arial" charset="0"/>
              </a:rPr>
              <a:t>Annenin ruh sağlığı, </a:t>
            </a:r>
          </a:p>
          <a:p>
            <a:pPr marL="742950" lvl="1" indent="-285750" algn="just" defTabSz="685800">
              <a:lnSpc>
                <a:spcPct val="100000"/>
              </a:lnSpc>
              <a:spcBef>
                <a:spcPts val="375"/>
              </a:spcBef>
            </a:pPr>
            <a:r>
              <a:rPr lang="tr-TR" sz="2800" dirty="0">
                <a:solidFill>
                  <a:srgbClr val="595959"/>
                </a:solidFill>
                <a:cs typeface="Arial" charset="0"/>
              </a:rPr>
              <a:t>Annenin aldığı ilaçlar, alkol, sigara kullanımı, </a:t>
            </a:r>
          </a:p>
          <a:p>
            <a:pPr marL="742950" lvl="1" indent="-285750" algn="just" defTabSz="685800">
              <a:lnSpc>
                <a:spcPct val="100000"/>
              </a:lnSpc>
              <a:spcBef>
                <a:spcPts val="375"/>
              </a:spcBef>
            </a:pPr>
            <a:r>
              <a:rPr lang="tr-TR" sz="2800" dirty="0">
                <a:solidFill>
                  <a:srgbClr val="595959"/>
                </a:solidFill>
                <a:cs typeface="Arial" charset="0"/>
              </a:rPr>
              <a:t>anne ile baba arasındaki kan uyuşmazlığı, </a:t>
            </a:r>
          </a:p>
          <a:p>
            <a:pPr marL="742950" lvl="1" indent="-285750" algn="just" defTabSz="685800">
              <a:lnSpc>
                <a:spcPct val="100000"/>
              </a:lnSpc>
              <a:spcBef>
                <a:spcPts val="375"/>
              </a:spcBef>
            </a:pPr>
            <a:r>
              <a:rPr lang="tr-TR" sz="2800" dirty="0">
                <a:solidFill>
                  <a:srgbClr val="595959"/>
                </a:solidFill>
                <a:cs typeface="Arial" charset="0"/>
              </a:rPr>
              <a:t>Annenin geçirdiği kazalar ve </a:t>
            </a:r>
          </a:p>
          <a:p>
            <a:pPr marL="742950" lvl="1" indent="-285750" algn="just" defTabSz="685800">
              <a:lnSpc>
                <a:spcPct val="100000"/>
              </a:lnSpc>
              <a:spcBef>
                <a:spcPts val="375"/>
              </a:spcBef>
            </a:pPr>
            <a:r>
              <a:rPr lang="tr-TR" sz="2800" dirty="0">
                <a:solidFill>
                  <a:srgbClr val="595959"/>
                </a:solidFill>
                <a:cs typeface="Arial" charset="0"/>
              </a:rPr>
              <a:t>Annenin çalışma ritmi bebeği etkileyebilir. 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53063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just" fontAlgn="base">
              <a:lnSpc>
                <a:spcPct val="100000"/>
              </a:lnSpc>
              <a:spcAft>
                <a:spcPct val="0"/>
              </a:spcAft>
            </a:pPr>
            <a:r>
              <a:rPr lang="tr-TR" sz="3200" dirty="0">
                <a:solidFill>
                  <a:srgbClr val="59595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Hamilelikte, özellikle ilk üç ayda </a:t>
            </a:r>
          </a:p>
          <a:p>
            <a:pPr marL="342900" lvl="0" indent="-342900" algn="just" fontAlgn="base">
              <a:lnSpc>
                <a:spcPct val="100000"/>
              </a:lnSpc>
              <a:spcAft>
                <a:spcPct val="0"/>
              </a:spcAft>
            </a:pPr>
            <a:r>
              <a:rPr lang="tr-TR" sz="3200" dirty="0">
                <a:solidFill>
                  <a:srgbClr val="59595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Annenin geçirdiği kızamıkçık gibi hastalıklar organ gelişimini etkiler, </a:t>
            </a:r>
          </a:p>
          <a:p>
            <a:pPr marL="342900" lvl="0" indent="-342900" algn="just" fontAlgn="base">
              <a:lnSpc>
                <a:spcPct val="100000"/>
              </a:lnSpc>
              <a:spcAft>
                <a:spcPct val="0"/>
              </a:spcAft>
            </a:pPr>
            <a:r>
              <a:rPr lang="tr-TR" sz="3200" dirty="0">
                <a:solidFill>
                  <a:srgbClr val="59595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Annenin kullandığı ilaçlar organ eksikliklerine ya da işlev bozukluklarına neden olmaktadır. </a:t>
            </a:r>
          </a:p>
        </p:txBody>
      </p:sp>
    </p:spTree>
    <p:extLst>
      <p:ext uri="{BB962C8B-B14F-4D97-AF65-F5344CB8AC3E}">
        <p14:creationId xmlns:p14="http://schemas.microsoft.com/office/powerpoint/2010/main" val="810511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 fontAlgn="base">
              <a:lnSpc>
                <a:spcPct val="100000"/>
              </a:lnSpc>
              <a:spcAft>
                <a:spcPct val="0"/>
              </a:spcAft>
              <a:buNone/>
            </a:pPr>
            <a:r>
              <a:rPr lang="tr-TR" sz="3200" dirty="0">
                <a:solidFill>
                  <a:srgbClr val="59595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Doğum sırasında; </a:t>
            </a:r>
            <a:endParaRPr lang="tr-TR" dirty="0">
              <a:solidFill>
                <a:srgbClr val="59595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 defTabSz="685800">
              <a:lnSpc>
                <a:spcPct val="100000"/>
              </a:lnSpc>
              <a:spcBef>
                <a:spcPts val="375"/>
              </a:spcBef>
            </a:pPr>
            <a:r>
              <a:rPr lang="tr-TR" sz="3200" dirty="0">
                <a:solidFill>
                  <a:srgbClr val="59595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Bebeğin oksijensiz kalması, </a:t>
            </a:r>
          </a:p>
          <a:p>
            <a:pPr marL="742950" lvl="1" indent="-285750" algn="just" defTabSz="685800">
              <a:lnSpc>
                <a:spcPct val="100000"/>
              </a:lnSpc>
              <a:spcBef>
                <a:spcPts val="375"/>
              </a:spcBef>
            </a:pPr>
            <a:r>
              <a:rPr lang="tr-TR" sz="3200" dirty="0">
                <a:solidFill>
                  <a:srgbClr val="59595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Vakum ve forseps gibi araçların doğru şekilde kullanılmaması ve </a:t>
            </a:r>
          </a:p>
          <a:p>
            <a:pPr marL="742950" lvl="1" indent="-285750" algn="just" defTabSz="685800">
              <a:lnSpc>
                <a:spcPct val="100000"/>
              </a:lnSpc>
              <a:spcBef>
                <a:spcPts val="375"/>
              </a:spcBef>
            </a:pPr>
            <a:r>
              <a:rPr lang="tr-TR" sz="3200" dirty="0">
                <a:solidFill>
                  <a:srgbClr val="59595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Bebeğin başının çok fazla basınçla karşılaşması, </a:t>
            </a:r>
          </a:p>
          <a:p>
            <a:pPr marL="742950" lvl="1" indent="-285750" algn="just" defTabSz="685800">
              <a:lnSpc>
                <a:spcPct val="100000"/>
              </a:lnSpc>
              <a:spcBef>
                <a:spcPts val="375"/>
              </a:spcBef>
            </a:pPr>
            <a:r>
              <a:rPr lang="tr-TR" sz="3200" dirty="0">
                <a:solidFill>
                  <a:srgbClr val="59595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Kordon dolanması gibi durumlar özellikle beyin gelişimini olmak üzere bebeğin gelişimini etkileyen ve sınırlandıran durumlardır </a:t>
            </a:r>
          </a:p>
        </p:txBody>
      </p:sp>
    </p:spTree>
    <p:extLst>
      <p:ext uri="{BB962C8B-B14F-4D97-AF65-F5344CB8AC3E}">
        <p14:creationId xmlns:p14="http://schemas.microsoft.com/office/powerpoint/2010/main" val="19055376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 fontAlgn="base">
              <a:spcAft>
                <a:spcPct val="0"/>
              </a:spcAft>
              <a:buNone/>
            </a:pPr>
            <a:r>
              <a:rPr lang="tr-TR" sz="3200" dirty="0">
                <a:solidFill>
                  <a:srgbClr val="595959"/>
                </a:solidFill>
                <a:latin typeface="Arial" charset="0"/>
                <a:cs typeface="Arial" charset="0"/>
              </a:rPr>
              <a:t>Doğum sonrasında; </a:t>
            </a:r>
          </a:p>
          <a:p>
            <a:pPr marL="342900" lvl="0" indent="-342900" algn="just" fontAlgn="base">
              <a:spcAft>
                <a:spcPct val="0"/>
              </a:spcAft>
            </a:pPr>
            <a:r>
              <a:rPr lang="tr-TR" sz="3200" dirty="0">
                <a:solidFill>
                  <a:srgbClr val="595959"/>
                </a:solidFill>
                <a:latin typeface="Arial" charset="0"/>
                <a:cs typeface="Arial" charset="0"/>
              </a:rPr>
              <a:t>Beslenme</a:t>
            </a:r>
          </a:p>
          <a:p>
            <a:pPr marL="342900" lvl="0" indent="-342900" algn="just" fontAlgn="base">
              <a:spcAft>
                <a:spcPct val="0"/>
              </a:spcAft>
            </a:pPr>
            <a:r>
              <a:rPr lang="tr-TR" sz="3200" dirty="0">
                <a:solidFill>
                  <a:srgbClr val="595959"/>
                </a:solidFill>
                <a:latin typeface="Arial" charset="0"/>
                <a:cs typeface="Arial" charset="0"/>
              </a:rPr>
              <a:t>Geçirilen hastalıklar ve kazalar</a:t>
            </a:r>
          </a:p>
          <a:p>
            <a:pPr marL="342900" lvl="0" indent="-342900" algn="just" fontAlgn="base">
              <a:spcAft>
                <a:spcPct val="0"/>
              </a:spcAft>
            </a:pPr>
            <a:r>
              <a:rPr lang="tr-TR" sz="3200" dirty="0">
                <a:solidFill>
                  <a:srgbClr val="595959"/>
                </a:solidFill>
                <a:latin typeface="Arial" charset="0"/>
                <a:cs typeface="Arial" charset="0"/>
              </a:rPr>
              <a:t>Aile ortamı</a:t>
            </a:r>
          </a:p>
          <a:p>
            <a:pPr marL="342900" lvl="0" indent="-342900" algn="just" fontAlgn="base">
              <a:spcAft>
                <a:spcPct val="0"/>
              </a:spcAft>
            </a:pPr>
            <a:r>
              <a:rPr lang="tr-TR" sz="3200" dirty="0">
                <a:solidFill>
                  <a:srgbClr val="595959"/>
                </a:solidFill>
                <a:latin typeface="Arial" charset="0"/>
                <a:cs typeface="Arial" charset="0"/>
              </a:rPr>
              <a:t>Arkadaşlar</a:t>
            </a:r>
          </a:p>
          <a:p>
            <a:pPr marL="342900" lvl="0" indent="-342900" algn="just" fontAlgn="base">
              <a:spcAft>
                <a:spcPct val="0"/>
              </a:spcAft>
            </a:pPr>
            <a:r>
              <a:rPr lang="tr-TR" sz="3200" dirty="0">
                <a:solidFill>
                  <a:srgbClr val="595959"/>
                </a:solidFill>
                <a:latin typeface="Arial" charset="0"/>
                <a:cs typeface="Arial" charset="0"/>
              </a:rPr>
              <a:t>Kitle iletişim araçları</a:t>
            </a:r>
          </a:p>
          <a:p>
            <a:pPr marL="342900" lvl="0" indent="-342900" algn="just" fontAlgn="base">
              <a:spcAft>
                <a:spcPct val="0"/>
              </a:spcAft>
            </a:pPr>
            <a:r>
              <a:rPr lang="tr-TR" sz="3200" dirty="0">
                <a:solidFill>
                  <a:srgbClr val="595959"/>
                </a:solidFill>
                <a:latin typeface="Arial" charset="0"/>
                <a:cs typeface="Arial" charset="0"/>
              </a:rPr>
              <a:t>Zaman</a:t>
            </a:r>
          </a:p>
          <a:p>
            <a:pPr marL="0" lvl="0" indent="0" algn="just" fontAlgn="base">
              <a:spcAft>
                <a:spcPct val="0"/>
              </a:spcAft>
              <a:buNone/>
            </a:pPr>
            <a:endParaRPr lang="tr-TR" sz="3200" dirty="0">
              <a:solidFill>
                <a:srgbClr val="595959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99402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Beslenme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 fontAlgn="base">
              <a:lnSpc>
                <a:spcPct val="100000"/>
              </a:lnSpc>
              <a:spcAft>
                <a:spcPct val="0"/>
              </a:spcAft>
              <a:buFont typeface="Arial" charset="0"/>
              <a:buChar char="•"/>
            </a:pPr>
            <a:r>
              <a:rPr lang="tr-TR" sz="3200" dirty="0">
                <a:solidFill>
                  <a:srgbClr val="595959"/>
                </a:solidFill>
                <a:latin typeface="Arial" charset="0"/>
                <a:cs typeface="Arial" charset="0"/>
              </a:rPr>
              <a:t>Beslenmenin çocukların özellikle fiziksel gelişimleri üzerinde önemli bir etkisi vardır. </a:t>
            </a:r>
          </a:p>
          <a:p>
            <a:pPr marL="0" lvl="0" indent="0" algn="just" fontAlgn="base">
              <a:lnSpc>
                <a:spcPct val="100000"/>
              </a:lnSpc>
              <a:spcAft>
                <a:spcPct val="0"/>
              </a:spcAft>
              <a:buFont typeface="Arial" charset="0"/>
              <a:buChar char="•"/>
            </a:pPr>
            <a:r>
              <a:rPr lang="tr-TR" sz="3200" dirty="0">
                <a:solidFill>
                  <a:srgbClr val="595959"/>
                </a:solidFill>
                <a:latin typeface="Arial" charset="0"/>
                <a:cs typeface="Arial" charset="0"/>
              </a:rPr>
              <a:t>Çocukluk çağında enerji ve besin öğelerine olan gereksinimin karşılanamaması beslenme yetersizliği ve dengesizliğine bağlı olan çeşitli sağlık sorunlarına yol açmaktadır.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936422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fontAlgn="base">
              <a:lnSpc>
                <a:spcPct val="100000"/>
              </a:lnSpc>
              <a:spcAft>
                <a:spcPct val="0"/>
              </a:spcAft>
              <a:buFont typeface="Arial" charset="0"/>
              <a:buChar char="•"/>
            </a:pPr>
            <a:r>
              <a:rPr lang="tr-TR" sz="3200" dirty="0">
                <a:solidFill>
                  <a:srgbClr val="595959"/>
                </a:solidFill>
                <a:latin typeface="Arial" charset="0"/>
                <a:cs typeface="Arial" charset="0"/>
              </a:rPr>
              <a:t>Proteinli besinler kemiklerin uzaması ve iskeletin olgunlaşması için gereklidir. </a:t>
            </a:r>
          </a:p>
          <a:p>
            <a:pPr marL="0" lvl="0" indent="0" fontAlgn="base">
              <a:lnSpc>
                <a:spcPct val="100000"/>
              </a:lnSpc>
              <a:spcAft>
                <a:spcPct val="0"/>
              </a:spcAft>
              <a:buFont typeface="Arial" charset="0"/>
              <a:buChar char="•"/>
            </a:pPr>
            <a:r>
              <a:rPr lang="tr-TR" sz="3200" dirty="0">
                <a:solidFill>
                  <a:srgbClr val="595959"/>
                </a:solidFill>
                <a:latin typeface="Arial" charset="0"/>
                <a:cs typeface="Arial" charset="0"/>
              </a:rPr>
              <a:t>Bu nedenle özellikle büyümenin hızlı olduğu ilk altı yaştaki ve ergenlik dönemindeki çocukların dengeli beslenmesine özen gösterilmelidir.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47048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Hastalıklar ve Kazalar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 fontAlgn="base">
              <a:lnSpc>
                <a:spcPct val="100000"/>
              </a:lnSpc>
              <a:spcAft>
                <a:spcPct val="0"/>
              </a:spcAft>
              <a:buFont typeface="Arial" charset="0"/>
              <a:buChar char="•"/>
            </a:pPr>
            <a:r>
              <a:rPr lang="tr-TR" dirty="0">
                <a:solidFill>
                  <a:srgbClr val="595959"/>
                </a:solidFill>
                <a:latin typeface="Arial" charset="0"/>
                <a:cs typeface="Arial" charset="0"/>
              </a:rPr>
              <a:t>Düzenli ve yeterli beslenen çocukların hastalıklara yakalanma oranı daha az olsa da, özellikle çocukluk yıllarında geçirilen hastalıklar ve kazalar, gelişimi yavaşlatabilir veya engelleyebilir</a:t>
            </a:r>
            <a:r>
              <a:rPr lang="tr-TR" dirty="0" smtClean="0">
                <a:solidFill>
                  <a:srgbClr val="595959"/>
                </a:solidFill>
                <a:latin typeface="Arial" charset="0"/>
                <a:cs typeface="Arial" charset="0"/>
              </a:rPr>
              <a:t>.</a:t>
            </a:r>
          </a:p>
          <a:p>
            <a:pPr marL="0" lvl="0" indent="0" algn="just" fontAlgn="base">
              <a:lnSpc>
                <a:spcPct val="100000"/>
              </a:lnSpc>
              <a:spcAft>
                <a:spcPct val="0"/>
              </a:spcAft>
              <a:buFont typeface="Arial" charset="0"/>
              <a:buChar char="•"/>
            </a:pPr>
            <a:r>
              <a:rPr lang="tr-TR" dirty="0" smtClean="0">
                <a:solidFill>
                  <a:srgbClr val="595959"/>
                </a:solidFill>
                <a:latin typeface="Arial" charset="0"/>
                <a:cs typeface="Arial" charset="0"/>
              </a:rPr>
              <a:t> </a:t>
            </a:r>
            <a:r>
              <a:rPr lang="tr-TR" dirty="0">
                <a:solidFill>
                  <a:srgbClr val="595959"/>
                </a:solidFill>
                <a:latin typeface="Arial" charset="0"/>
                <a:cs typeface="Arial" charset="0"/>
              </a:rPr>
              <a:t>Çocuğu uzun süre yatağa bağlı tutan hastalıklar bazen geçici, bazen de sürekli olarak fiziksel büyümeyi engelleyebilir.</a:t>
            </a:r>
          </a:p>
          <a:p>
            <a:pPr marL="0" lvl="0" indent="0" algn="just" fontAlgn="base">
              <a:lnSpc>
                <a:spcPct val="100000"/>
              </a:lnSpc>
              <a:spcAft>
                <a:spcPct val="0"/>
              </a:spcAft>
              <a:buFont typeface="Arial" charset="0"/>
              <a:buChar char="•"/>
            </a:pPr>
            <a:endParaRPr lang="tr-TR" dirty="0">
              <a:solidFill>
                <a:srgbClr val="595959"/>
              </a:solidFill>
              <a:latin typeface="Arial" charset="0"/>
              <a:cs typeface="Arial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873495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702</Words>
  <Application>Microsoft Office PowerPoint</Application>
  <PresentationFormat>Geniş ekran</PresentationFormat>
  <Paragraphs>80</Paragraphs>
  <Slides>21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Times New Roman</vt:lpstr>
      <vt:lpstr>Office Teması</vt:lpstr>
      <vt:lpstr>1_Office Teması</vt:lpstr>
      <vt:lpstr>GELİŞİMİ ETKİLEYEN FAKTÖRLER</vt:lpstr>
      <vt:lpstr>PowerPoint Sunusu</vt:lpstr>
      <vt:lpstr>DOĞUM ÖNCESİ FAKTÖRLER</vt:lpstr>
      <vt:lpstr>PowerPoint Sunusu</vt:lpstr>
      <vt:lpstr>PowerPoint Sunusu</vt:lpstr>
      <vt:lpstr>PowerPoint Sunusu</vt:lpstr>
      <vt:lpstr>Beslenme</vt:lpstr>
      <vt:lpstr>PowerPoint Sunusu</vt:lpstr>
      <vt:lpstr>Hastalıklar ve Kazalar</vt:lpstr>
      <vt:lpstr>PowerPoint Sunusu</vt:lpstr>
      <vt:lpstr>PowerPoint Sunusu</vt:lpstr>
      <vt:lpstr>PowerPoint Sunusu</vt:lpstr>
      <vt:lpstr>Aile Ortamı</vt:lpstr>
      <vt:lpstr>PowerPoint Sunusu</vt:lpstr>
      <vt:lpstr>PowerPoint Sunusu</vt:lpstr>
      <vt:lpstr>PowerPoint Sunusu</vt:lpstr>
      <vt:lpstr>Arkadaş İlişkisi</vt:lpstr>
      <vt:lpstr>PowerPoint Sunusu</vt:lpstr>
      <vt:lpstr>Kitle İletişim Araçları</vt:lpstr>
      <vt:lpstr>Zaman</vt:lpstr>
      <vt:lpstr>PowerPoint Sunusu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GELİŞİMİ ETKİLEYEN FAKTÖRLER</dc:title>
  <dc:creator>figen</dc:creator>
  <cp:lastModifiedBy>figen</cp:lastModifiedBy>
  <cp:revision>2</cp:revision>
  <dcterms:created xsi:type="dcterms:W3CDTF">2020-11-01T19:29:40Z</dcterms:created>
  <dcterms:modified xsi:type="dcterms:W3CDTF">2020-11-01T19:42:48Z</dcterms:modified>
</cp:coreProperties>
</file>