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4" r:id="rId4"/>
    <p:sldId id="285" r:id="rId5"/>
    <p:sldId id="260" r:id="rId6"/>
    <p:sldId id="305" r:id="rId7"/>
    <p:sldId id="309" r:id="rId8"/>
    <p:sldId id="330"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9" autoAdjust="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50234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62866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96185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5466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98136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2125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1B6BBE-81FF-4A77-A3BB-F39C75721BD0}"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420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1B6BBE-81FF-4A77-A3BB-F39C75721BD0}"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26598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1B6BBE-81FF-4A77-A3BB-F39C75721BD0}"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17081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00699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419901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B6BBE-81FF-4A77-A3BB-F39C75721BD0}"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494B-1339-420B-ACE9-FF72793AF123}" type="slidenum">
              <a:rPr lang="tr-TR" smtClean="0"/>
              <a:t>‹#›</a:t>
            </a:fld>
            <a:endParaRPr lang="tr-TR"/>
          </a:p>
        </p:txBody>
      </p:sp>
    </p:spTree>
    <p:extLst>
      <p:ext uri="{BB962C8B-B14F-4D97-AF65-F5344CB8AC3E}">
        <p14:creationId xmlns:p14="http://schemas.microsoft.com/office/powerpoint/2010/main" val="264575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924334"/>
            <a:ext cx="3797953" cy="491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57397" y="2045533"/>
            <a:ext cx="3307346" cy="48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nvan 1"/>
          <p:cNvSpPr>
            <a:spLocks noGrp="1"/>
          </p:cNvSpPr>
          <p:nvPr>
            <p:ph type="ctrTitle"/>
          </p:nvPr>
        </p:nvSpPr>
        <p:spPr>
          <a:xfrm>
            <a:off x="1039091" y="851733"/>
            <a:ext cx="9767453" cy="2930558"/>
          </a:xfrm>
        </p:spPr>
        <p:txBody>
          <a:bodyPr>
            <a:prstTxWarp prst="textArchUp">
              <a:avLst/>
            </a:prstTxWarp>
            <a:normAutofit/>
          </a:bodyPr>
          <a:lstStyle/>
          <a:p>
            <a:r>
              <a:rPr lang="tr-TR" sz="11500" b="1" dirty="0" smtClean="0"/>
              <a:t>Yerli Gen Kaynağı Olarak Tavuk Irklarımız</a:t>
            </a:r>
            <a:endParaRPr lang="tr-TR" sz="11500" b="1" dirty="0"/>
          </a:p>
        </p:txBody>
      </p:sp>
      <p:sp>
        <p:nvSpPr>
          <p:cNvPr id="3" name="Alt Başlık 2"/>
          <p:cNvSpPr>
            <a:spLocks noGrp="1"/>
          </p:cNvSpPr>
          <p:nvPr>
            <p:ph type="subTitle" idx="1"/>
          </p:nvPr>
        </p:nvSpPr>
        <p:spPr>
          <a:xfrm>
            <a:off x="2123267" y="3186545"/>
            <a:ext cx="8311487" cy="3229238"/>
          </a:xfrm>
        </p:spPr>
        <p:txBody>
          <a:bodyPr/>
          <a:lstStyle/>
          <a:p>
            <a:r>
              <a:rPr lang="tr-TR" sz="3200" b="1" dirty="0" smtClean="0"/>
              <a:t>Evcil Hayvan Genetik </a:t>
            </a:r>
          </a:p>
          <a:p>
            <a:r>
              <a:rPr lang="tr-TR" sz="3200" b="1" dirty="0" smtClean="0"/>
              <a:t>Kaynaklarının Korunması</a:t>
            </a:r>
          </a:p>
          <a:p>
            <a:endParaRPr lang="tr-TR" dirty="0" smtClean="0"/>
          </a:p>
          <a:p>
            <a:endParaRPr lang="tr-TR" b="1" dirty="0" smtClean="0"/>
          </a:p>
          <a:p>
            <a:endParaRPr lang="tr-TR" b="1" dirty="0"/>
          </a:p>
          <a:p>
            <a:r>
              <a:rPr lang="tr-TR" b="1" dirty="0" smtClean="0"/>
              <a:t>Ahmet UÇAR</a:t>
            </a:r>
            <a:endParaRPr lang="tr-TR" b="1" dirty="0"/>
          </a:p>
        </p:txBody>
      </p:sp>
    </p:spTree>
    <p:extLst>
      <p:ext uri="{BB962C8B-B14F-4D97-AF65-F5344CB8AC3E}">
        <p14:creationId xmlns:p14="http://schemas.microsoft.com/office/powerpoint/2010/main" val="353245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a:xfrm>
            <a:off x="636318" y="1690687"/>
            <a:ext cx="10835245" cy="4508231"/>
          </a:xfrm>
        </p:spPr>
        <p:txBody>
          <a:bodyPr>
            <a:no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Dünya’da birçok faktöre bağlı olarak hayvan gen kaynaklarının tür, ırk ve gen düzeyinde azalması veya yok olması nedeniyle biyolojik sistemlerin temel özelliği olan genetik varyasyon giderek önemli ölçüde azalmaktadır. Bu azalma Tropik bölgelerdeki düzeyde olmasa bile diğer bölgeler ve ülkemiz için de geçerlidir (Ertuğrul ve ark., 2000). </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50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7565" y="1065603"/>
            <a:ext cx="11167754" cy="5465825"/>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Yerli ırkların farklı zamanlarda Türkiye’ye getirilmiş çeşitli ırkların karışımı olduğu düşünülmektedir. Anadolu çok eski zamanlardan beri çeşitli kavimlere yurt olduğundan bu karışma ve melezleşme durumunun ne zaman başladığı tahmin edilememektedir. Türkiye yerli tavuk ırklarından en tanınmış olanı «Denizli» olmakla birlikte Gerze ve Sultan ırklarının da olduğu bilinmektedir (Kaya ve Yıldız, 2014). Denizli </a:t>
            </a:r>
            <a:r>
              <a:rPr lang="tr-TR" dirty="0">
                <a:latin typeface="Times New Roman" panose="02020603050405020304" pitchFamily="18" charset="0"/>
                <a:cs typeface="Times New Roman" panose="02020603050405020304" pitchFamily="18" charset="0"/>
              </a:rPr>
              <a:t>ve Gerze tavuk ırkları koruma altında olan ırklardır. </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384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1674" y="277090"/>
            <a:ext cx="11596254" cy="6386945"/>
          </a:xfrm>
        </p:spPr>
        <p:txBody>
          <a:bodyPr>
            <a:normAutofit fontScale="92500" lnSpcReduction="10000"/>
          </a:bodyPr>
          <a:lstStyle/>
          <a:p>
            <a:pPr marL="0" indent="0" algn="just">
              <a:lnSpc>
                <a:spcPct val="160000"/>
              </a:lnSpc>
              <a:buNone/>
            </a:pPr>
            <a:r>
              <a:rPr lang="tr-TR" dirty="0" smtClean="0">
                <a:latin typeface="Times New Roman" panose="02020603050405020304" pitchFamily="18" charset="0"/>
                <a:cs typeface="Times New Roman" panose="02020603050405020304" pitchFamily="18" charset="0"/>
              </a:rPr>
              <a:t>	1931 </a:t>
            </a:r>
            <a:r>
              <a:rPr lang="tr-TR" dirty="0">
                <a:latin typeface="Times New Roman" panose="02020603050405020304" pitchFamily="18" charset="0"/>
                <a:cs typeface="Times New Roman" panose="02020603050405020304" pitchFamily="18" charset="0"/>
              </a:rPr>
              <a:t>yılında yazılmış olan ve genç Türkiye’deki tavuk merakının ve tavukçuluğun kısa bir tarihçesinin de bahsedildiği “Asri TAVUKÇULUK” isimli eserin giriş bölümünde tavukçuluğun mevcut durumunu şu cümleler ile anlatmaktadır. “</a:t>
            </a:r>
            <a:r>
              <a:rPr lang="tr-TR" i="1" dirty="0" smtClean="0">
                <a:latin typeface="Times New Roman" panose="02020603050405020304" pitchFamily="18" charset="0"/>
                <a:cs typeface="Times New Roman" panose="02020603050405020304" pitchFamily="18" charset="0"/>
              </a:rPr>
              <a:t>Vaktiyle İstanbul’da </a:t>
            </a:r>
            <a:r>
              <a:rPr lang="tr-TR" i="1" dirty="0">
                <a:latin typeface="Times New Roman" panose="02020603050405020304" pitchFamily="18" charset="0"/>
                <a:cs typeface="Times New Roman" panose="02020603050405020304" pitchFamily="18" charset="0"/>
              </a:rPr>
              <a:t>pek meşhur olan ve fakat bugün misli bulunmayan ‘Süslü’ ve ‘</a:t>
            </a:r>
            <a:r>
              <a:rPr lang="tr-TR" i="1" dirty="0" err="1">
                <a:latin typeface="Times New Roman" panose="02020603050405020304" pitchFamily="18" charset="0"/>
                <a:cs typeface="Times New Roman" panose="02020603050405020304" pitchFamily="18" charset="0"/>
              </a:rPr>
              <a:t>Timurlenk</a:t>
            </a:r>
            <a:r>
              <a:rPr lang="tr-TR" i="1" dirty="0">
                <a:latin typeface="Times New Roman" panose="02020603050405020304" pitchFamily="18" charset="0"/>
                <a:cs typeface="Times New Roman" panose="02020603050405020304" pitchFamily="18" charset="0"/>
              </a:rPr>
              <a:t>’ tavukları ‘</a:t>
            </a:r>
            <a:r>
              <a:rPr lang="tr-TR" i="1" dirty="0" err="1">
                <a:latin typeface="Times New Roman" panose="02020603050405020304" pitchFamily="18" charset="0"/>
                <a:cs typeface="Times New Roman" panose="02020603050405020304" pitchFamily="18" charset="0"/>
              </a:rPr>
              <a:t>Padu</a:t>
            </a:r>
            <a:r>
              <a:rPr lang="tr-TR" i="1" dirty="0">
                <a:latin typeface="Times New Roman" panose="02020603050405020304" pitchFamily="18" charset="0"/>
                <a:cs typeface="Times New Roman" panose="02020603050405020304" pitchFamily="18" charset="0"/>
              </a:rPr>
              <a:t>’ ırkının yakışıklı bir nevi olarak </a:t>
            </a:r>
            <a:r>
              <a:rPr lang="tr-TR" i="1" dirty="0" err="1">
                <a:latin typeface="Times New Roman" panose="02020603050405020304" pitchFamily="18" charset="0"/>
                <a:cs typeface="Times New Roman" panose="02020603050405020304" pitchFamily="18" charset="0"/>
              </a:rPr>
              <a:t>İstanbulda</a:t>
            </a:r>
            <a:r>
              <a:rPr lang="tr-TR" i="1" dirty="0">
                <a:latin typeface="Times New Roman" panose="02020603050405020304" pitchFamily="18" charset="0"/>
                <a:cs typeface="Times New Roman" panose="02020603050405020304" pitchFamily="18" charset="0"/>
              </a:rPr>
              <a:t> yetiştirilmişti. </a:t>
            </a:r>
            <a:r>
              <a:rPr lang="tr-TR" i="1" dirty="0" err="1">
                <a:latin typeface="Times New Roman" panose="02020603050405020304" pitchFamily="18" charset="0"/>
                <a:cs typeface="Times New Roman" panose="02020603050405020304" pitchFamily="18" charset="0"/>
              </a:rPr>
              <a:t>Maateessüf</a:t>
            </a:r>
            <a:r>
              <a:rPr lang="tr-TR" i="1" dirty="0">
                <a:latin typeface="Times New Roman" panose="02020603050405020304" pitchFamily="18" charset="0"/>
                <a:cs typeface="Times New Roman" panose="02020603050405020304" pitchFamily="18" charset="0"/>
              </a:rPr>
              <a:t> bugün nesilleri kesilen hakiki ‘Gerze’ ve ‘</a:t>
            </a:r>
            <a:r>
              <a:rPr lang="tr-TR" i="1" dirty="0" err="1">
                <a:latin typeface="Times New Roman" panose="02020603050405020304" pitchFamily="18" charset="0"/>
                <a:cs typeface="Times New Roman" panose="02020603050405020304" pitchFamily="18" charset="0"/>
              </a:rPr>
              <a:t>Mısri</a:t>
            </a:r>
            <a:r>
              <a:rPr lang="tr-TR" i="1" dirty="0">
                <a:latin typeface="Times New Roman" panose="02020603050405020304" pitchFamily="18" charset="0"/>
                <a:cs typeface="Times New Roman" panose="02020603050405020304" pitchFamily="18" charset="0"/>
              </a:rPr>
              <a:t>’ tavuklarıyla, tepeli Fizan, paçalı Nemse ırklarının pek çok meraklıları vardı. Yakışıklı ve nefis etli </a:t>
            </a:r>
            <a:r>
              <a:rPr lang="tr-TR" i="1" dirty="0" err="1">
                <a:latin typeface="Times New Roman" panose="02020603050405020304" pitchFamily="18" charset="0"/>
                <a:cs typeface="Times New Roman" panose="02020603050405020304" pitchFamily="18" charset="0"/>
              </a:rPr>
              <a:t>Hacıkadın</a:t>
            </a:r>
            <a:r>
              <a:rPr lang="tr-TR" i="1" dirty="0">
                <a:latin typeface="Times New Roman" panose="02020603050405020304" pitchFamily="18" charset="0"/>
                <a:cs typeface="Times New Roman" panose="02020603050405020304" pitchFamily="18" charset="0"/>
              </a:rPr>
              <a:t> tavuklarını uzun ve kalın öten ‘Denizli’ ince ve uzun sesli ‘Berat’ horozlarını zevk için besleyenler çoktu. Saraylar ve bazı zenginler; Avrupa’dan muhtelif nevilerde süslü tavuklar getirerek beslerlerdi</a:t>
            </a:r>
            <a:r>
              <a:rPr lang="tr-T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8244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2563" y="733095"/>
            <a:ext cx="11369633" cy="5620204"/>
          </a:xfrm>
        </p:spPr>
        <p:txBody>
          <a:bodyPr>
            <a:normAutofit fontScale="92500" lnSpcReduction="20000"/>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	Saf ırklar 1950’li yıllara kadar yumurta üretiminde önemli yer tutmaktaydı. Ancak yumurtacı </a:t>
            </a:r>
            <a:r>
              <a:rPr lang="tr-TR" sz="3200" dirty="0" err="1" smtClean="0">
                <a:latin typeface="Times New Roman" panose="02020603050405020304" pitchFamily="18" charset="0"/>
                <a:cs typeface="Times New Roman" panose="02020603050405020304" pitchFamily="18" charset="0"/>
              </a:rPr>
              <a:t>hibritlerin</a:t>
            </a:r>
            <a:r>
              <a:rPr lang="tr-TR" sz="3200" dirty="0" smtClean="0">
                <a:latin typeface="Times New Roman" panose="02020603050405020304" pitchFamily="18" charset="0"/>
                <a:cs typeface="Times New Roman" panose="02020603050405020304" pitchFamily="18" charset="0"/>
              </a:rPr>
              <a:t> geliştirilmesi ile saf ırklar yok olma tehlikesi ile karşı karşıya kalmışlardır. Nesli tükenme tehlikesi içinde olan tavuk ırklarımız Gerze (Hacı Kadı), Denizli ve Sultan </a:t>
            </a:r>
            <a:r>
              <a:rPr lang="tr-TR" sz="3200" dirty="0" err="1" smtClean="0">
                <a:latin typeface="Times New Roman" panose="02020603050405020304" pitchFamily="18" charset="0"/>
                <a:cs typeface="Times New Roman" panose="02020603050405020304" pitchFamily="18" charset="0"/>
              </a:rPr>
              <a:t>Tavuğu’dur</a:t>
            </a:r>
            <a:r>
              <a:rPr lang="tr-TR" sz="3200" dirty="0" smtClean="0">
                <a:latin typeface="Times New Roman" panose="02020603050405020304" pitchFamily="18" charset="0"/>
                <a:cs typeface="Times New Roman" panose="02020603050405020304" pitchFamily="18" charset="0"/>
              </a:rPr>
              <a:t>. Bu ırklar yumurta ve et verimi düşük olduğu için yetiştirici tarafından tercih edilmemektedir. Ancak bir gen kaynağı olması, hastalıklara dayanıklı olması ve organik tarım açısından hala araştırmaya değer bir konu olarak önümüzde durması sebebiyle önem arz etmektedir </a:t>
            </a:r>
            <a:r>
              <a:rPr lang="tr-TR" sz="3200" dirty="0">
                <a:latin typeface="Times New Roman" panose="02020603050405020304" pitchFamily="18" charset="0"/>
                <a:cs typeface="Times New Roman" panose="02020603050405020304" pitchFamily="18" charset="0"/>
              </a:rPr>
              <a:t>(Uçar ve ark., 2011</a:t>
            </a:r>
            <a:r>
              <a:rPr lang="tr-TR" sz="3200" dirty="0" smtClean="0">
                <a:latin typeface="Times New Roman" panose="02020603050405020304" pitchFamily="18" charset="0"/>
                <a:cs typeface="Times New Roman" panose="02020603050405020304" pitchFamily="18" charset="0"/>
              </a:rPr>
              <a:t>). </a:t>
            </a:r>
          </a:p>
          <a:p>
            <a:pPr marL="0" indent="0" algn="just">
              <a:lnSpc>
                <a:spcPct val="150000"/>
              </a:lnSpc>
              <a:buNone/>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831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5253" t="20200" r="54744" b="9670"/>
          <a:stretch/>
        </p:blipFill>
        <p:spPr>
          <a:xfrm>
            <a:off x="1733758" y="0"/>
            <a:ext cx="10082152" cy="6840187"/>
          </a:xfrm>
          <a:prstGeom prst="rect">
            <a:avLst/>
          </a:prstGeom>
        </p:spPr>
      </p:pic>
      <p:sp>
        <p:nvSpPr>
          <p:cNvPr id="6" name="Metin kutusu 5"/>
          <p:cNvSpPr txBox="1"/>
          <p:nvPr/>
        </p:nvSpPr>
        <p:spPr>
          <a:xfrm>
            <a:off x="558141" y="1339363"/>
            <a:ext cx="677108" cy="4161460"/>
          </a:xfrm>
          <a:prstGeom prst="rect">
            <a:avLst/>
          </a:prstGeom>
          <a:noFill/>
        </p:spPr>
        <p:txBody>
          <a:bodyPr vert="vert270" wrap="none" rtlCol="0">
            <a:spAutoFit/>
          </a:bodyPr>
          <a:lstStyle/>
          <a:p>
            <a:r>
              <a:rPr lang="tr-TR" sz="3200" b="1" dirty="0" smtClean="0"/>
              <a:t>Yerli Yumurtacı </a:t>
            </a:r>
            <a:r>
              <a:rPr lang="tr-TR" sz="3200" b="1" dirty="0" err="1" smtClean="0"/>
              <a:t>Hibritler</a:t>
            </a:r>
            <a:endParaRPr lang="tr-TR" sz="3200" b="1" dirty="0"/>
          </a:p>
        </p:txBody>
      </p:sp>
    </p:spTree>
    <p:extLst>
      <p:ext uri="{BB962C8B-B14F-4D97-AF65-F5344CB8AC3E}">
        <p14:creationId xmlns:p14="http://schemas.microsoft.com/office/powerpoint/2010/main" val="368613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0945" y="193964"/>
            <a:ext cx="11582400" cy="6386945"/>
          </a:xfrm>
        </p:spPr>
        <p:txBody>
          <a:bodyPr>
            <a:normAutofit lnSpcReduction="10000"/>
          </a:bodyPr>
          <a:lstStyle/>
          <a:p>
            <a:pPr marL="0" indent="0" algn="just">
              <a:buNone/>
            </a:pPr>
            <a:r>
              <a:rPr lang="tr-TR" dirty="0"/>
              <a:t>Sarıca, M., 2014. Tavuk Irkları Ve </a:t>
            </a:r>
            <a:r>
              <a:rPr lang="tr-TR" dirty="0" err="1"/>
              <a:t>Hibritler</a:t>
            </a:r>
            <a:r>
              <a:rPr lang="tr-TR" dirty="0"/>
              <a:t>. Tavukçuluk Bilimi (Yetiştirme, Besleme, Hastalıklar), </a:t>
            </a:r>
            <a:r>
              <a:rPr lang="tr-TR" dirty="0" err="1"/>
              <a:t>Edt</a:t>
            </a:r>
            <a:r>
              <a:rPr lang="tr-TR" dirty="0"/>
              <a:t>: M. Türkoğlu, M. Sarıca. Türkiye. s. 30-62.</a:t>
            </a:r>
          </a:p>
          <a:p>
            <a:pPr marL="0" indent="0" algn="just">
              <a:buNone/>
            </a:pPr>
            <a:r>
              <a:rPr lang="tr-TR" dirty="0"/>
              <a:t>Kaya, M., Yıldız, M.A., 2014. Tavuğun Evcilleştirilmesi ve Türkiye Yerli Tavuk Irkları. Tavukçuluk Araştırma Dergisi 11 (2): 21-28  </a:t>
            </a:r>
            <a:endParaRPr lang="tr-TR" dirty="0" smtClean="0"/>
          </a:p>
          <a:p>
            <a:pPr marL="0" indent="0" algn="just">
              <a:buNone/>
            </a:pPr>
            <a:r>
              <a:rPr lang="tr-TR" dirty="0" err="1" smtClean="0"/>
              <a:t>Düzgüneş</a:t>
            </a:r>
            <a:r>
              <a:rPr lang="tr-TR" dirty="0"/>
              <a:t>, O., </a:t>
            </a:r>
            <a:r>
              <a:rPr lang="tr-TR" i="1" dirty="0"/>
              <a:t>1990. Hayvancılıkta Genetik Kaynaklar, Türkiye’nin Biyolojik Zenginlikleri. Ed. </a:t>
            </a:r>
            <a:r>
              <a:rPr lang="tr-TR" i="1" dirty="0" err="1"/>
              <a:t>A.Kence</a:t>
            </a:r>
            <a:r>
              <a:rPr lang="tr-TR" i="1" dirty="0"/>
              <a:t>. Türkiye Çevre Sorunları Vakfı Y. Ankara. </a:t>
            </a:r>
            <a:endParaRPr lang="tr-TR" dirty="0"/>
          </a:p>
          <a:p>
            <a:pPr marL="0" indent="0" algn="just">
              <a:buNone/>
            </a:pPr>
            <a:r>
              <a:rPr lang="tr-TR" dirty="0"/>
              <a:t>Şekeroğlu, A., 1994. Gerze (Hacı Kadı) Ve Denizli Tavuk Irklarının Yumurta Verimi Ve Kalite Özellikleri. Yüksek Lisans Tezi. </a:t>
            </a:r>
            <a:r>
              <a:rPr lang="tr-TR" dirty="0" err="1"/>
              <a:t>Ondokuz</a:t>
            </a:r>
            <a:r>
              <a:rPr lang="tr-TR" dirty="0"/>
              <a:t>  Mayıs Üniversitesi Fen Bilimleri Enstitüsü, </a:t>
            </a:r>
            <a:r>
              <a:rPr lang="tr-TR" dirty="0" smtClean="0"/>
              <a:t>SAMSUN</a:t>
            </a:r>
          </a:p>
          <a:p>
            <a:pPr marL="0" indent="0" algn="just">
              <a:buNone/>
            </a:pPr>
            <a:r>
              <a:rPr lang="tr-TR" dirty="0" smtClean="0"/>
              <a:t>Kaplan</a:t>
            </a:r>
            <a:r>
              <a:rPr lang="tr-TR" dirty="0"/>
              <a:t>, G., </a:t>
            </a:r>
            <a:r>
              <a:rPr lang="tr-TR" i="1" dirty="0"/>
              <a:t>2004. Bir Denizli tavuk sürüsünde telek çıkarma özellikleri ile ilgili bir araştırma. Sağlık Bl. Ens. Dr. Tezi, A. Ü., Ankara. </a:t>
            </a:r>
            <a:endParaRPr lang="tr-TR" dirty="0"/>
          </a:p>
          <a:p>
            <a:pPr marL="0" indent="0" algn="just">
              <a:buNone/>
            </a:pPr>
            <a:r>
              <a:rPr lang="tr-TR" dirty="0" smtClean="0"/>
              <a:t>Kaya</a:t>
            </a:r>
            <a:r>
              <a:rPr lang="tr-TR" dirty="0"/>
              <a:t>, M </a:t>
            </a:r>
            <a:r>
              <a:rPr lang="tr-TR" dirty="0" err="1"/>
              <a:t>and</a:t>
            </a:r>
            <a:r>
              <a:rPr lang="tr-TR" dirty="0"/>
              <a:t> Yıldız, M.A., </a:t>
            </a:r>
            <a:r>
              <a:rPr lang="tr-TR" i="1" dirty="0"/>
              <a:t>2008. </a:t>
            </a:r>
            <a:r>
              <a:rPr lang="tr-TR" i="1" dirty="0" err="1"/>
              <a:t>Genetic</a:t>
            </a:r>
            <a:r>
              <a:rPr lang="tr-TR" i="1" dirty="0"/>
              <a:t> </a:t>
            </a:r>
            <a:r>
              <a:rPr lang="tr-TR" i="1" dirty="0" err="1"/>
              <a:t>Diversity</a:t>
            </a:r>
            <a:r>
              <a:rPr lang="tr-TR" i="1" dirty="0"/>
              <a:t> </a:t>
            </a:r>
            <a:r>
              <a:rPr lang="tr-TR" i="1" dirty="0" err="1"/>
              <a:t>among</a:t>
            </a:r>
            <a:r>
              <a:rPr lang="tr-TR" i="1" dirty="0"/>
              <a:t> </a:t>
            </a:r>
            <a:r>
              <a:rPr lang="tr-TR" i="1" dirty="0" err="1"/>
              <a:t>Turkish</a:t>
            </a:r>
            <a:r>
              <a:rPr lang="tr-TR" i="1" dirty="0"/>
              <a:t> </a:t>
            </a:r>
            <a:r>
              <a:rPr lang="tr-TR" i="1" dirty="0" err="1"/>
              <a:t>Native</a:t>
            </a:r>
            <a:r>
              <a:rPr lang="tr-TR" i="1" dirty="0"/>
              <a:t> </a:t>
            </a:r>
            <a:r>
              <a:rPr lang="tr-TR" i="1" dirty="0" err="1"/>
              <a:t>Chickens</a:t>
            </a:r>
            <a:r>
              <a:rPr lang="tr-TR" i="1" dirty="0"/>
              <a:t>, Denizli </a:t>
            </a:r>
            <a:r>
              <a:rPr lang="tr-TR" i="1" dirty="0" err="1"/>
              <a:t>and</a:t>
            </a:r>
            <a:r>
              <a:rPr lang="tr-TR" i="1" dirty="0"/>
              <a:t> Gerze </a:t>
            </a:r>
            <a:r>
              <a:rPr lang="tr-TR" i="1" dirty="0" err="1"/>
              <a:t>Estimated</a:t>
            </a:r>
            <a:r>
              <a:rPr lang="tr-TR" i="1" dirty="0"/>
              <a:t> </a:t>
            </a:r>
            <a:r>
              <a:rPr lang="tr-TR" i="1" dirty="0" err="1"/>
              <a:t>by</a:t>
            </a:r>
            <a:r>
              <a:rPr lang="tr-TR" i="1" dirty="0"/>
              <a:t> </a:t>
            </a:r>
            <a:r>
              <a:rPr lang="tr-TR" i="1" dirty="0" err="1"/>
              <a:t>Microsatellite</a:t>
            </a:r>
            <a:r>
              <a:rPr lang="tr-TR" i="1" dirty="0"/>
              <a:t> </a:t>
            </a:r>
            <a:r>
              <a:rPr lang="tr-TR" i="1" dirty="0" err="1"/>
              <a:t>Markers</a:t>
            </a:r>
            <a:r>
              <a:rPr lang="tr-TR" i="1" dirty="0"/>
              <a:t>. </a:t>
            </a:r>
            <a:r>
              <a:rPr lang="tr-TR" i="1" dirty="0" err="1"/>
              <a:t>Biochemical</a:t>
            </a:r>
            <a:r>
              <a:rPr lang="tr-TR" i="1" dirty="0"/>
              <a:t> Genetics, 46:480–491. </a:t>
            </a:r>
            <a:endParaRPr lang="tr-TR" dirty="0"/>
          </a:p>
          <a:p>
            <a:pPr marL="0" indent="0" algn="just">
              <a:buNone/>
            </a:pPr>
            <a:r>
              <a:rPr lang="en-US" dirty="0" smtClean="0"/>
              <a:t>Scrivener</a:t>
            </a:r>
            <a:r>
              <a:rPr lang="en-US" dirty="0"/>
              <a:t>, D., </a:t>
            </a:r>
            <a:r>
              <a:rPr lang="en-US" i="1" dirty="0"/>
              <a:t>2006. Rare Poultry Breeds. The </a:t>
            </a:r>
            <a:r>
              <a:rPr lang="en-US" i="1" dirty="0" err="1"/>
              <a:t>Crowood</a:t>
            </a:r>
            <a:r>
              <a:rPr lang="en-US" i="1" dirty="0"/>
              <a:t> Press, Wiltshire. </a:t>
            </a:r>
            <a:endParaRPr lang="en-US" dirty="0"/>
          </a:p>
          <a:p>
            <a:pPr marL="0" indent="0" algn="just">
              <a:buNone/>
            </a:pPr>
            <a:endParaRPr lang="tr-TR" dirty="0"/>
          </a:p>
        </p:txBody>
      </p:sp>
    </p:spTree>
    <p:extLst>
      <p:ext uri="{BB962C8B-B14F-4D97-AF65-F5344CB8AC3E}">
        <p14:creationId xmlns:p14="http://schemas.microsoft.com/office/powerpoint/2010/main" val="294988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7927" y="387927"/>
            <a:ext cx="11305309" cy="6179127"/>
          </a:xfrm>
        </p:spPr>
        <p:txBody>
          <a:bodyPr>
            <a:normAutofit fontScale="92500" lnSpcReduction="10000"/>
          </a:bodyPr>
          <a:lstStyle/>
          <a:p>
            <a:pPr marL="0" indent="0" algn="just">
              <a:buNone/>
            </a:pPr>
            <a:r>
              <a:rPr lang="en-US" dirty="0" err="1"/>
              <a:t>Nazlıgül</a:t>
            </a:r>
            <a:r>
              <a:rPr lang="en-US" dirty="0"/>
              <a:t>, A., </a:t>
            </a:r>
            <a:r>
              <a:rPr lang="en-US" dirty="0" err="1"/>
              <a:t>Ertuğrul</a:t>
            </a:r>
            <a:r>
              <a:rPr lang="en-US" dirty="0"/>
              <a:t> O., </a:t>
            </a:r>
            <a:r>
              <a:rPr lang="en-US" dirty="0" err="1"/>
              <a:t>Orman</a:t>
            </a:r>
            <a:r>
              <a:rPr lang="en-US" dirty="0"/>
              <a:t> M. and </a:t>
            </a:r>
            <a:r>
              <a:rPr lang="en-US" dirty="0" err="1"/>
              <a:t>Aksoy</a:t>
            </a:r>
            <a:r>
              <a:rPr lang="en-US" dirty="0"/>
              <a:t> F.T., </a:t>
            </a:r>
            <a:r>
              <a:rPr lang="en-US" i="1" dirty="0"/>
              <a:t>1995. Some production characteristics of layers from different genetic origin (Gallus </a:t>
            </a:r>
            <a:r>
              <a:rPr lang="en-US" i="1" dirty="0" err="1"/>
              <a:t>domesticus</a:t>
            </a:r>
            <a:r>
              <a:rPr lang="en-US" i="1" dirty="0"/>
              <a:t>) and effects of different cage position on egg production and egg weight traits. Tr. J. of Vet. and Ani. Sci. 19(5):339-347. </a:t>
            </a:r>
            <a:endParaRPr lang="tr-TR" dirty="0"/>
          </a:p>
          <a:p>
            <a:pPr marL="0" indent="0" algn="just">
              <a:buNone/>
            </a:pPr>
            <a:r>
              <a:rPr lang="tr-TR" dirty="0"/>
              <a:t>Tuncer, B. P., </a:t>
            </a:r>
            <a:r>
              <a:rPr lang="tr-TR" dirty="0" err="1"/>
              <a:t>Kinet</a:t>
            </a:r>
            <a:r>
              <a:rPr lang="tr-TR" dirty="0"/>
              <a:t>, H. Ve Özdoğan, N., 2008. Gerze Horozlarında Bazı </a:t>
            </a:r>
            <a:r>
              <a:rPr lang="tr-TR" dirty="0" err="1"/>
              <a:t>Spermatolojik</a:t>
            </a:r>
            <a:r>
              <a:rPr lang="tr-TR" dirty="0"/>
              <a:t> Özelliklerin Değerlendirilmesi. Ankara Üniversitesi Veterinerlik Fakültesi Dergisi. 55, 99-102</a:t>
            </a:r>
          </a:p>
          <a:p>
            <a:pPr marL="0" indent="0" algn="just">
              <a:buNone/>
            </a:pPr>
            <a:r>
              <a:rPr lang="tr-TR" dirty="0"/>
              <a:t>Fidan, E.D., </a:t>
            </a:r>
            <a:r>
              <a:rPr lang="tr-TR" i="1" dirty="0"/>
              <a:t>2010. Denizli Tavuklarında Yetiştirme Parametreleri, Parametreler Arası </a:t>
            </a:r>
            <a:r>
              <a:rPr lang="tr-TR" i="1" dirty="0" err="1"/>
              <a:t>Fenotipik</a:t>
            </a:r>
            <a:r>
              <a:rPr lang="tr-TR" i="1" dirty="0"/>
              <a:t> Korelasyonlar İle Kafes Pozisyonu Ve Yoğunluğunun Yumurtlama Döneminde Stres Algılama Ve Performansa Etkisi. Sağlık Bil. Ens. Dr. Tezi, Adnan Menderes </a:t>
            </a:r>
            <a:r>
              <a:rPr lang="tr-TR" i="1" dirty="0" err="1"/>
              <a:t>Üniv</a:t>
            </a:r>
            <a:r>
              <a:rPr lang="tr-TR" i="1" dirty="0"/>
              <a:t>. Aydın </a:t>
            </a:r>
          </a:p>
          <a:p>
            <a:pPr marL="0" indent="0" algn="just">
              <a:buNone/>
            </a:pPr>
            <a:r>
              <a:rPr lang="tr-TR" dirty="0"/>
              <a:t>Özdemir, D., </a:t>
            </a:r>
            <a:r>
              <a:rPr lang="tr-TR" i="1" dirty="0"/>
              <a:t>2008. Yüksek Sıcaklıklarda Denizli Irkı Tavuklarında Hsp70 Sentezi ve Bazı Verim Özellikleri Üzerine Bir Araştırma. Fen Bil. Ens. Dr. Tezi, Adnan Menderes </a:t>
            </a:r>
            <a:r>
              <a:rPr lang="tr-TR" i="1" dirty="0" err="1"/>
              <a:t>Üniv</a:t>
            </a:r>
            <a:r>
              <a:rPr lang="tr-TR" i="1" dirty="0"/>
              <a:t>., Aydın. </a:t>
            </a:r>
            <a:endParaRPr lang="tr-TR" dirty="0"/>
          </a:p>
          <a:p>
            <a:pPr marL="0" indent="0" algn="just">
              <a:buNone/>
            </a:pPr>
            <a:r>
              <a:rPr lang="tr-TR" dirty="0" err="1"/>
              <a:t>Taşkesen</a:t>
            </a:r>
            <a:r>
              <a:rPr lang="tr-TR" dirty="0"/>
              <a:t>, H.O., </a:t>
            </a:r>
            <a:r>
              <a:rPr lang="tr-TR" i="1" dirty="0"/>
              <a:t>2010, Denizli Tavuk </a:t>
            </a:r>
            <a:r>
              <a:rPr lang="tr-TR" i="1" dirty="0" err="1"/>
              <a:t>Populasyonunda</a:t>
            </a:r>
            <a:r>
              <a:rPr lang="tr-TR" i="1" dirty="0"/>
              <a:t> </a:t>
            </a:r>
            <a:r>
              <a:rPr lang="tr-TR" i="1" dirty="0" err="1"/>
              <a:t>Mitokondriyal</a:t>
            </a:r>
            <a:r>
              <a:rPr lang="tr-TR" i="1" dirty="0"/>
              <a:t> </a:t>
            </a:r>
            <a:r>
              <a:rPr lang="tr-TR" i="1" dirty="0" err="1"/>
              <a:t>Dna</a:t>
            </a:r>
            <a:r>
              <a:rPr lang="tr-TR" i="1" dirty="0"/>
              <a:t> D-</a:t>
            </a:r>
            <a:r>
              <a:rPr lang="tr-TR" i="1" dirty="0" err="1"/>
              <a:t>Loop</a:t>
            </a:r>
            <a:r>
              <a:rPr lang="tr-TR" i="1" dirty="0"/>
              <a:t> </a:t>
            </a:r>
            <a:r>
              <a:rPr lang="tr-TR" i="1" dirty="0" err="1"/>
              <a:t>Polimorfizmi</a:t>
            </a:r>
            <a:r>
              <a:rPr lang="tr-TR" i="1" dirty="0"/>
              <a:t>. Yüksek Lisans Tezi, A. </a:t>
            </a:r>
            <a:r>
              <a:rPr lang="tr-TR" i="1" dirty="0" err="1"/>
              <a:t>Üni</a:t>
            </a:r>
            <a:r>
              <a:rPr lang="tr-TR" i="1" dirty="0"/>
              <a:t>., Ankara. </a:t>
            </a:r>
            <a:endParaRPr lang="tr-TR" dirty="0"/>
          </a:p>
          <a:p>
            <a:pPr marL="0" indent="0">
              <a:buNone/>
            </a:pPr>
            <a:endParaRPr lang="tr-TR" dirty="0"/>
          </a:p>
        </p:txBody>
      </p:sp>
    </p:spTree>
    <p:extLst>
      <p:ext uri="{BB962C8B-B14F-4D97-AF65-F5344CB8AC3E}">
        <p14:creationId xmlns:p14="http://schemas.microsoft.com/office/powerpoint/2010/main" val="20785610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750</Words>
  <Application>Microsoft Office PowerPoint</Application>
  <PresentationFormat>Geniş ekran</PresentationFormat>
  <Paragraphs>25</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Office Teması</vt:lpstr>
      <vt:lpstr>Yerli Gen Kaynağı Olarak Tavuk Irklarımız</vt:lpstr>
      <vt:lpstr>GİRİŞ</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Yerli Gen Kaynağı Olarak Tavuk Irklarımız</dc:title>
  <dc:creator>AHMET</dc:creator>
  <cp:lastModifiedBy>PC</cp:lastModifiedBy>
  <cp:revision>41</cp:revision>
  <dcterms:created xsi:type="dcterms:W3CDTF">2016-01-04T10:58:04Z</dcterms:created>
  <dcterms:modified xsi:type="dcterms:W3CDTF">2024-10-17T12:35:08Z</dcterms:modified>
</cp:coreProperties>
</file>