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73" r:id="rId10"/>
    <p:sldId id="274" r:id="rId11"/>
    <p:sldId id="262" r:id="rId12"/>
    <p:sldId id="263" r:id="rId13"/>
    <p:sldId id="264" r:id="rId14"/>
    <p:sldId id="275" r:id="rId15"/>
    <p:sldId id="265" r:id="rId16"/>
    <p:sldId id="266" r:id="rId17"/>
    <p:sldId id="276" r:id="rId18"/>
    <p:sldId id="267" r:id="rId19"/>
    <p:sldId id="269" r:id="rId20"/>
    <p:sldId id="27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952938-4E9F-4A94-BC0A-F31E60AB3403}" type="datetimeFigureOut">
              <a:rPr lang="tr-TR" smtClean="0"/>
              <a:pPr/>
              <a:t>06.05.2014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19528E-207F-4280-8613-B9A2D5B561D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Konsantre yoğurt, </a:t>
            </a:r>
            <a:r>
              <a:rPr lang="tr-TR" dirty="0" err="1" smtClean="0">
                <a:solidFill>
                  <a:srgbClr val="FFFF00"/>
                </a:solidFill>
              </a:rPr>
              <a:t>probiyotik</a:t>
            </a:r>
            <a:r>
              <a:rPr lang="tr-TR" dirty="0" smtClean="0">
                <a:solidFill>
                  <a:srgbClr val="FFFF00"/>
                </a:solidFill>
              </a:rPr>
              <a:t> yoğurt, meyveli yoğurt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60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83768" y="1556792"/>
            <a:ext cx="4136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Yoğurt starter gelişimi (%24 </a:t>
            </a:r>
            <a:r>
              <a:rPr lang="tr-TR" b="1" dirty="0" err="1" smtClean="0">
                <a:solidFill>
                  <a:srgbClr val="FF0000"/>
                </a:solidFill>
              </a:rPr>
              <a:t>kurumaddeli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Probiyotik</a:t>
            </a:r>
            <a:r>
              <a:rPr lang="tr-TR" dirty="0" smtClean="0"/>
              <a:t> yoğurt-</a:t>
            </a:r>
            <a:endParaRPr lang="tr-TR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3872" y="2560836"/>
            <a:ext cx="8882624" cy="230832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Organik asitler, hidrojen peroksit,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bakteriyosin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antibiyotik ve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dekonjüge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safra asitleri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gibi inhibitör/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antimikrobiyel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maddelerin üretimi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Probiyotik bakteriler ile patojen bakteriler arasında besin elementlerine ulaşma ve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bağırsak ortamında tutunabilme amaçlı rekabetin probiyotik bakteriler lehine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sonuçlanması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Bağışıklık sistemin güçlenmesi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9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899592" y="1628802"/>
          <a:ext cx="7416824" cy="4032448"/>
        </p:xfrm>
        <a:graphic>
          <a:graphicData uri="http://schemas.openxmlformats.org/drawingml/2006/table">
            <a:tbl>
              <a:tblPr/>
              <a:tblGrid>
                <a:gridCol w="3568877"/>
                <a:gridCol w="3847947"/>
              </a:tblGrid>
              <a:tr h="448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 dirty="0" err="1">
                          <a:latin typeface="Arial"/>
                          <a:ea typeface="Times New Roman"/>
                          <a:cs typeface="Times New Roman"/>
                        </a:rPr>
                        <a:t>Yararlı</a:t>
                      </a:r>
                      <a:r>
                        <a:rPr lang="de-DE" sz="1400" b="1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 b="1" i="1" dirty="0" err="1">
                          <a:latin typeface="Arial"/>
                          <a:ea typeface="Times New Roman"/>
                          <a:cs typeface="Times New Roman"/>
                        </a:rPr>
                        <a:t>Etki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i="1">
                          <a:latin typeface="Arial"/>
                          <a:ea typeface="Times New Roman"/>
                          <a:cs typeface="Times New Roman"/>
                        </a:rPr>
                        <a:t>Terapatik Etki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Normal bağırsak florasının korunması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/>
                          <a:ea typeface="Times New Roman"/>
                          <a:cs typeface="Times New Roman"/>
                        </a:rPr>
                        <a:t>Üreme yolu enfeksiyonlarının azalması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Bağışıklık sisteminin güçlenmesi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/>
                          <a:ea typeface="Times New Roman"/>
                          <a:cs typeface="Times New Roman"/>
                        </a:rPr>
                        <a:t>Kabızlığın azalması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/>
                          <a:ea typeface="Times New Roman"/>
                          <a:cs typeface="Times New Roman"/>
                        </a:rPr>
                        <a:t>Laktoz intoleransının azalması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Turist ishalinin azalması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8960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/>
                          <a:ea typeface="Times New Roman"/>
                          <a:cs typeface="Times New Roman"/>
                        </a:rPr>
                        <a:t>Kan serum kolesterol seviyesinin azalması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/>
                          <a:ea typeface="Times New Roman"/>
                          <a:cs typeface="Times New Roman"/>
                        </a:rPr>
                        <a:t>Anti-karsinojenik etkinin oluşması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Bebek ishallerinin azalması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Kemik erimesinin (</a:t>
                      </a:r>
                      <a:r>
                        <a:rPr lang="tr-TR" sz="1400" dirty="0" err="1">
                          <a:latin typeface="Arial"/>
                          <a:ea typeface="Times New Roman"/>
                          <a:cs typeface="Times New Roman"/>
                        </a:rPr>
                        <a:t>Osteroporesis</a:t>
                      </a: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) yavaşlaması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48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latin typeface="Arial"/>
                          <a:ea typeface="Times New Roman"/>
                          <a:cs typeface="Times New Roman"/>
                        </a:rPr>
                        <a:t>Gıdaların beslenme değerinin artması</a:t>
                      </a:r>
                      <a:endParaRPr lang="tr-TR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Antibiyotik kullanımına bağlı ishalin azalması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8960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tr-TR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latin typeface="Arial"/>
                          <a:ea typeface="Times New Roman"/>
                          <a:cs typeface="Times New Roman"/>
                        </a:rPr>
                        <a:t>Hiperkolesterolün</a:t>
                      </a: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 azalması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latin typeface="Arial"/>
                          <a:ea typeface="Times New Roman"/>
                          <a:cs typeface="Times New Roman"/>
                        </a:rPr>
                        <a:t>Bağırsak kanseri riskinin azalması</a:t>
                      </a:r>
                      <a:endParaRPr lang="tr-TR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887814"/>
            <a:ext cx="7842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Tablo 8.5.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Probiyotik bakterilerin insan vücudu üzerindeki </a:t>
            </a:r>
            <a:r>
              <a:rPr kumimoji="0" lang="tr-T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terapatik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 yararlı etkileri.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899592" y="5805264"/>
            <a:ext cx="1736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Kaynak :</a:t>
            </a:r>
            <a:r>
              <a:rPr lang="tr-TR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Fuller (1989)</a:t>
            </a:r>
            <a:endParaRPr lang="tr-TR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82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err="1" smtClean="0"/>
              <a:t>Probiyotiklerin</a:t>
            </a:r>
            <a:r>
              <a:rPr lang="tr-TR" sz="3200" b="1" dirty="0" smtClean="0"/>
              <a:t> canlılıklarını koruma stratejileri</a:t>
            </a:r>
            <a:endParaRPr lang="tr-TR" sz="3200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2636912"/>
            <a:ext cx="8784777" cy="329320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Prebiyotik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maddelerin ilavesi,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Mikrokapsülleme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Microencapsulation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Oksijen geçirimi düşük paket materyali kullanılarak paketleme,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İki aşamalı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fermentasyon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Asit ve tuza dayanıklı suşların kullanımı.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7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Prebiyotikler</a:t>
            </a:r>
            <a:r>
              <a:rPr lang="tr-TR" dirty="0" smtClean="0"/>
              <a:t>, “…</a:t>
            </a:r>
            <a:r>
              <a:rPr lang="tr-TR" i="1" dirty="0" smtClean="0"/>
              <a:t>bağırsakta bulunan bakterilerin gelişimini teşvik ederek konakçı üzerinde dolaylı olarak sağlığı geliştirici etkisi olan ve vücut tarafından sindirilemeyen gıda maddeleri</a:t>
            </a:r>
            <a:r>
              <a:rPr lang="tr-TR" dirty="0" smtClean="0"/>
              <a:t>…”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lvl="0"/>
            <a:endParaRPr lang="tr-TR" sz="2400" dirty="0" smtClean="0">
              <a:solidFill>
                <a:srgbClr val="7030A0"/>
              </a:solidFill>
            </a:endParaRPr>
          </a:p>
          <a:p>
            <a:pPr lvl="0"/>
            <a:r>
              <a:rPr lang="tr-TR" sz="2400" dirty="0" smtClean="0">
                <a:solidFill>
                  <a:srgbClr val="7030A0"/>
                </a:solidFill>
              </a:rPr>
              <a:t>Üst </a:t>
            </a:r>
            <a:r>
              <a:rPr lang="tr-TR" sz="2400" dirty="0" smtClean="0">
                <a:solidFill>
                  <a:srgbClr val="7030A0"/>
                </a:solidFill>
              </a:rPr>
              <a:t>sindirim sisteminin </a:t>
            </a:r>
            <a:r>
              <a:rPr lang="tr-TR" sz="2400" dirty="0" err="1" smtClean="0">
                <a:solidFill>
                  <a:srgbClr val="7030A0"/>
                </a:solidFill>
              </a:rPr>
              <a:t>hidrolitik</a:t>
            </a:r>
            <a:r>
              <a:rPr lang="tr-TR" sz="2400" dirty="0" smtClean="0">
                <a:solidFill>
                  <a:srgbClr val="7030A0"/>
                </a:solidFill>
              </a:rPr>
              <a:t> ve sindirme özelliğine karşı dirençli olmalıdır</a:t>
            </a:r>
            <a:r>
              <a:rPr lang="tr-TR" sz="2400" dirty="0" smtClean="0">
                <a:solidFill>
                  <a:srgbClr val="7030A0"/>
                </a:solidFill>
              </a:rPr>
              <a:t>,</a:t>
            </a:r>
          </a:p>
          <a:p>
            <a:pPr lvl="0"/>
            <a:endParaRPr lang="tr-TR" sz="2400" dirty="0" smtClean="0">
              <a:solidFill>
                <a:srgbClr val="7030A0"/>
              </a:solidFill>
            </a:endParaRPr>
          </a:p>
          <a:p>
            <a:pPr lvl="0"/>
            <a:r>
              <a:rPr lang="tr-TR" sz="2400" dirty="0" smtClean="0">
                <a:solidFill>
                  <a:srgbClr val="7030A0"/>
                </a:solidFill>
              </a:rPr>
              <a:t>Genellikle bağırsakta bulunan mikroorganizmaların gelişimini teşvik etmelidir.</a:t>
            </a:r>
          </a:p>
          <a:p>
            <a:pPr>
              <a:buNone/>
            </a:pPr>
            <a:endParaRPr lang="tr-TR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17" y="881217"/>
            <a:ext cx="8489271" cy="492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1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4775" cy="67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79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46000"/>
          </a:blip>
          <a:srcRect/>
          <a:stretch>
            <a:fillRect/>
          </a:stretch>
        </p:blipFill>
        <p:spPr bwMode="auto">
          <a:xfrm>
            <a:off x="0" y="0"/>
            <a:ext cx="51918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4000" contrast="3000"/>
          </a:blip>
          <a:srcRect/>
          <a:stretch>
            <a:fillRect/>
          </a:stretch>
        </p:blipFill>
        <p:spPr>
          <a:xfrm>
            <a:off x="4535190" y="3212976"/>
            <a:ext cx="4608810" cy="364502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Meyveli yoğurt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31203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716069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105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016" y="836712"/>
            <a:ext cx="7349337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929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0417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79309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74305"/>
            <a:ext cx="54387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404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56760"/>
          </a:xfrm>
        </p:spPr>
        <p:txBody>
          <a:bodyPr/>
          <a:lstStyle/>
          <a:p>
            <a:r>
              <a:rPr lang="tr-TR" dirty="0" err="1" smtClean="0"/>
              <a:t>Quark</a:t>
            </a:r>
            <a:r>
              <a:rPr lang="tr-TR" dirty="0" smtClean="0"/>
              <a:t> </a:t>
            </a:r>
            <a:r>
              <a:rPr lang="tr-TR" dirty="0" err="1" smtClean="0"/>
              <a:t>separasyonu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91" y="1724024"/>
            <a:ext cx="8358249" cy="50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77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separasyonu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03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76456" cy="914400"/>
          </a:xfrm>
        </p:spPr>
        <p:txBody>
          <a:bodyPr/>
          <a:lstStyle/>
          <a:p>
            <a:r>
              <a:rPr lang="tr-TR" dirty="0" smtClean="0"/>
              <a:t>UF Yöntemi-1 </a:t>
            </a:r>
            <a:r>
              <a:rPr lang="tr-TR" sz="3200" dirty="0" smtClean="0"/>
              <a:t>(yoğurdun </a:t>
            </a:r>
            <a:r>
              <a:rPr lang="tr-TR" sz="3200" dirty="0" err="1" smtClean="0"/>
              <a:t>filtrasyonu</a:t>
            </a:r>
            <a:r>
              <a:rPr lang="tr-TR" sz="3200" dirty="0" smtClean="0"/>
              <a:t>)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51520" y="1628800"/>
            <a:ext cx="2448272" cy="338554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Ilık yağlı yoğurt (43 </a:t>
            </a:r>
            <a:r>
              <a:rPr lang="tr-TR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sym typeface="Symbol"/>
              </a:rPr>
              <a:t></a:t>
            </a:r>
            <a:r>
              <a:rPr lang="tr-TR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C)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915816" y="6021288"/>
            <a:ext cx="2304256" cy="646331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Laktoz vb. geri kazanımı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051720" y="2852936"/>
            <a:ext cx="3816424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UF (</a:t>
            </a:r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tubular</a:t>
            </a:r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modül) 0.7-0.8 bar TMP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95536" y="3861048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Permeat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695728" y="5949280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Soğuk depo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67544" y="5013176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UF (plakalı modül)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436096" y="3933056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Retentat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323528" y="6021288"/>
            <a:ext cx="2304256" cy="369332"/>
          </a:xfrm>
          <a:prstGeom prst="rect">
            <a:avLst/>
          </a:prstGeom>
          <a:solidFill>
            <a:schemeClr val="accent1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Permeat</a:t>
            </a:r>
            <a:endParaRPr lang="tr-T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12 Dirsek Bağlayıcısı"/>
          <p:cNvCxnSpPr/>
          <p:nvPr/>
        </p:nvCxnSpPr>
        <p:spPr>
          <a:xfrm rot="16200000" flipH="1">
            <a:off x="2483768" y="2204864"/>
            <a:ext cx="864096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irsek Bağlayıcısı"/>
          <p:cNvCxnSpPr/>
          <p:nvPr/>
        </p:nvCxnSpPr>
        <p:spPr>
          <a:xfrm rot="16200000" flipH="1">
            <a:off x="5688124" y="3320988"/>
            <a:ext cx="79208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irsek Bağlayıcısı"/>
          <p:cNvCxnSpPr/>
          <p:nvPr/>
        </p:nvCxnSpPr>
        <p:spPr>
          <a:xfrm rot="16200000" flipH="1">
            <a:off x="7128284" y="4905164"/>
            <a:ext cx="1584176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irsek Bağlayıcısı"/>
          <p:cNvCxnSpPr>
            <a:endCxn id="8" idx="0"/>
          </p:cNvCxnSpPr>
          <p:nvPr/>
        </p:nvCxnSpPr>
        <p:spPr>
          <a:xfrm rot="5400000">
            <a:off x="1439652" y="3248980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irsek Bağlayıcısı"/>
          <p:cNvCxnSpPr/>
          <p:nvPr/>
        </p:nvCxnSpPr>
        <p:spPr>
          <a:xfrm rot="5400000">
            <a:off x="2087724" y="4364725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irsek Bağlayıcısı"/>
          <p:cNvCxnSpPr/>
          <p:nvPr/>
        </p:nvCxnSpPr>
        <p:spPr>
          <a:xfrm rot="5400000">
            <a:off x="1007604" y="5409220"/>
            <a:ext cx="720080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irsek Bağlayıcısı"/>
          <p:cNvCxnSpPr/>
          <p:nvPr/>
        </p:nvCxnSpPr>
        <p:spPr>
          <a:xfrm rot="16200000" flipH="1">
            <a:off x="2591780" y="5409221"/>
            <a:ext cx="79208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Dörtlü Ok Belirtme Çizgisi"/>
          <p:cNvSpPr/>
          <p:nvPr/>
        </p:nvSpPr>
        <p:spPr>
          <a:xfrm>
            <a:off x="6228184" y="2132856"/>
            <a:ext cx="2088232" cy="1728192"/>
          </a:xfrm>
          <a:prstGeom prst="quad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6948264" y="249690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Aroma 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6995764" y="31409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Yapı 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 rot="16200000">
            <a:off x="6398331" y="28070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parlaklık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 rot="5400000">
            <a:off x="7246169" y="29150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etkinlik</a:t>
            </a:r>
            <a:endParaRPr lang="tr-TR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6996522" y="213285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+/-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7092280" y="33378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7727719" y="274530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+/-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6240059" y="274530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++</a:t>
            </a:r>
            <a:endParaRPr lang="tr-T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4067944" y="1628800"/>
            <a:ext cx="2880320" cy="369332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Ilık yağsız yoğurt (43 </a:t>
            </a:r>
            <a:r>
              <a:rPr lang="tr-TR" b="1" dirty="0" smtClean="0">
                <a:solidFill>
                  <a:srgbClr val="C00000"/>
                </a:solidFill>
                <a:sym typeface="Symbol"/>
              </a:rPr>
              <a:t></a:t>
            </a:r>
            <a:r>
              <a:rPr lang="tr-TR" b="1" dirty="0" smtClean="0">
                <a:solidFill>
                  <a:srgbClr val="C00000"/>
                </a:solidFill>
              </a:rPr>
              <a:t>C)</a:t>
            </a:r>
            <a:endParaRPr lang="tr-TR" b="1" dirty="0">
              <a:solidFill>
                <a:srgbClr val="C00000"/>
              </a:solidFill>
            </a:endParaRPr>
          </a:p>
        </p:txBody>
      </p:sp>
      <p:cxnSp>
        <p:nvCxnSpPr>
          <p:cNvPr id="30" name="29 Dirsek Bağlayıcısı"/>
          <p:cNvCxnSpPr/>
          <p:nvPr/>
        </p:nvCxnSpPr>
        <p:spPr>
          <a:xfrm rot="5400000">
            <a:off x="3383868" y="2168860"/>
            <a:ext cx="864096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Metin kutusu"/>
          <p:cNvSpPr txBox="1"/>
          <p:nvPr/>
        </p:nvSpPr>
        <p:spPr>
          <a:xfrm>
            <a:off x="3347864" y="4869160"/>
            <a:ext cx="1800200" cy="646331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</a:rPr>
              <a:t>Pastörize krema ilavesi</a:t>
            </a:r>
            <a:endParaRPr lang="tr-TR" b="1" dirty="0">
              <a:solidFill>
                <a:srgbClr val="C00000"/>
              </a:solidFill>
            </a:endParaRPr>
          </a:p>
        </p:txBody>
      </p:sp>
      <p:cxnSp>
        <p:nvCxnSpPr>
          <p:cNvPr id="32" name="31 Dirsek Bağlayıcısı"/>
          <p:cNvCxnSpPr/>
          <p:nvPr/>
        </p:nvCxnSpPr>
        <p:spPr>
          <a:xfrm rot="5400000" flipH="1" flipV="1">
            <a:off x="5076056" y="4365104"/>
            <a:ext cx="576064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Metin kutusu"/>
          <p:cNvSpPr txBox="1"/>
          <p:nvPr/>
        </p:nvSpPr>
        <p:spPr>
          <a:xfrm>
            <a:off x="5580112" y="4941168"/>
            <a:ext cx="1872208" cy="369332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C00000"/>
                </a:solidFill>
              </a:rPr>
              <a:t>Ekstrüziyon</a:t>
            </a:r>
            <a:endParaRPr lang="tr-TR" b="1" dirty="0">
              <a:solidFill>
                <a:srgbClr val="C00000"/>
              </a:solidFill>
            </a:endParaRPr>
          </a:p>
        </p:txBody>
      </p:sp>
      <p:cxnSp>
        <p:nvCxnSpPr>
          <p:cNvPr id="34" name="33 Dirsek Bağlayıcısı"/>
          <p:cNvCxnSpPr/>
          <p:nvPr/>
        </p:nvCxnSpPr>
        <p:spPr>
          <a:xfrm rot="5400000">
            <a:off x="6312446" y="4377358"/>
            <a:ext cx="623564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irsek Bağlayıcısı"/>
          <p:cNvCxnSpPr>
            <a:stCxn id="33" idx="2"/>
          </p:cNvCxnSpPr>
          <p:nvPr/>
        </p:nvCxnSpPr>
        <p:spPr>
          <a:xfrm rot="16200000" flipH="1">
            <a:off x="6317092" y="5509624"/>
            <a:ext cx="614272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Düz Bağlayıcı"/>
          <p:cNvCxnSpPr/>
          <p:nvPr/>
        </p:nvCxnSpPr>
        <p:spPr>
          <a:xfrm flipV="1">
            <a:off x="323528" y="4725144"/>
            <a:ext cx="0" cy="1296144"/>
          </a:xfrm>
          <a:prstGeom prst="line">
            <a:avLst/>
          </a:prstGeom>
          <a:ln w="349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Bağlayıcı"/>
          <p:cNvCxnSpPr/>
          <p:nvPr/>
        </p:nvCxnSpPr>
        <p:spPr>
          <a:xfrm>
            <a:off x="323528" y="4725144"/>
            <a:ext cx="1008112" cy="0"/>
          </a:xfrm>
          <a:prstGeom prst="line">
            <a:avLst/>
          </a:prstGeom>
          <a:ln w="349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Bağlayıcı"/>
          <p:cNvCxnSpPr/>
          <p:nvPr/>
        </p:nvCxnSpPr>
        <p:spPr>
          <a:xfrm flipH="1" flipV="1">
            <a:off x="1331640" y="4653136"/>
            <a:ext cx="8384" cy="368424"/>
          </a:xfrm>
          <a:prstGeom prst="line">
            <a:avLst/>
          </a:prstGeom>
          <a:ln w="34925">
            <a:prstDash val="lg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Metin kutusu"/>
          <p:cNvSpPr txBox="1"/>
          <p:nvPr/>
        </p:nvSpPr>
        <p:spPr>
          <a:xfrm>
            <a:off x="251520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Diafiltrasyon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28" y="692696"/>
            <a:ext cx="8798472" cy="571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98" y="910256"/>
            <a:ext cx="7563294" cy="539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554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48872" cy="680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370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1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339752" y="1196752"/>
            <a:ext cx="4136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Yoğurt starter gelişimi (%16 </a:t>
            </a:r>
            <a:r>
              <a:rPr lang="tr-TR" b="1" dirty="0" err="1" smtClean="0">
                <a:solidFill>
                  <a:srgbClr val="FF0000"/>
                </a:solidFill>
              </a:rPr>
              <a:t>kurumaddeli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278</Words>
  <Application>Microsoft Office PowerPoint</Application>
  <PresentationFormat>Ekran Gösterisi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Konsantre yoğurt, probiyotik yoğurt, meyveli yoğurt</vt:lpstr>
      <vt:lpstr>Slayt 2</vt:lpstr>
      <vt:lpstr>Quark separasyonu</vt:lpstr>
      <vt:lpstr>Membran separasyonu</vt:lpstr>
      <vt:lpstr>UF Yöntemi-1 (yoğurdun filtrasyonu)</vt:lpstr>
      <vt:lpstr>Slayt 6</vt:lpstr>
      <vt:lpstr>Slayt 7</vt:lpstr>
      <vt:lpstr>Slayt 8</vt:lpstr>
      <vt:lpstr>Slayt 9</vt:lpstr>
      <vt:lpstr>Slayt 10</vt:lpstr>
      <vt:lpstr>Probiyotik yoğurt-</vt:lpstr>
      <vt:lpstr>Slayt 12</vt:lpstr>
      <vt:lpstr>Probiyotiklerin canlılıklarını koruma stratejileri</vt:lpstr>
      <vt:lpstr>Slayt 14</vt:lpstr>
      <vt:lpstr>Slayt 15</vt:lpstr>
      <vt:lpstr>Slayt 16</vt:lpstr>
      <vt:lpstr>Slayt 17</vt:lpstr>
      <vt:lpstr>Meyveli yoğurt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Konsantre yoğurt, probiyotik yoğurt, meyveli yoğurt</dc:title>
  <dc:creator>pc</dc:creator>
  <cp:lastModifiedBy>Adabarbaros</cp:lastModifiedBy>
  <cp:revision>4</cp:revision>
  <dcterms:created xsi:type="dcterms:W3CDTF">2014-05-05T18:23:33Z</dcterms:created>
  <dcterms:modified xsi:type="dcterms:W3CDTF">2014-05-06T06:28:59Z</dcterms:modified>
</cp:coreProperties>
</file>