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3" r:id="rId1"/>
  </p:sldMasterIdLst>
  <p:notesMasterIdLst>
    <p:notesMasterId r:id="rId23"/>
  </p:notesMasterIdLst>
  <p:handoutMasterIdLst>
    <p:handoutMasterId r:id="rId24"/>
  </p:handoutMasterIdLst>
  <p:sldIdLst>
    <p:sldId id="256" r:id="rId2"/>
    <p:sldId id="257" r:id="rId3"/>
    <p:sldId id="258" r:id="rId4"/>
    <p:sldId id="292" r:id="rId5"/>
    <p:sldId id="259" r:id="rId6"/>
    <p:sldId id="295" r:id="rId7"/>
    <p:sldId id="260" r:id="rId8"/>
    <p:sldId id="297" r:id="rId9"/>
    <p:sldId id="298" r:id="rId10"/>
    <p:sldId id="261" r:id="rId11"/>
    <p:sldId id="284" r:id="rId12"/>
    <p:sldId id="285" r:id="rId13"/>
    <p:sldId id="263" r:id="rId14"/>
    <p:sldId id="267" r:id="rId15"/>
    <p:sldId id="268" r:id="rId16"/>
    <p:sldId id="272" r:id="rId17"/>
    <p:sldId id="277" r:id="rId18"/>
    <p:sldId id="278" r:id="rId19"/>
    <p:sldId id="279" r:id="rId20"/>
    <p:sldId id="286" r:id="rId21"/>
    <p:sldId id="288" r:id="rId22"/>
  </p:sldIdLst>
  <p:sldSz cx="9144000" cy="6858000" type="screen4x3"/>
  <p:notesSz cx="7099300" cy="10234613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500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5" d="100"/>
          <a:sy n="55" d="100"/>
        </p:scale>
        <p:origin x="-95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672" cy="511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>
              <a:defRPr sz="13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878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21088" y="0"/>
            <a:ext cx="3076672" cy="511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878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721868"/>
            <a:ext cx="3076672" cy="511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>
              <a:defRPr sz="13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878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21088" y="9721868"/>
            <a:ext cx="3076672" cy="511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/>
            </a:lvl1pPr>
          </a:lstStyle>
          <a:p>
            <a:pPr>
              <a:defRPr/>
            </a:pPr>
            <a:fld id="{464684F8-ACF1-43A4-A1CD-7918D8EF6DC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472521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672" cy="511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>
              <a:defRPr sz="13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93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1088" y="0"/>
            <a:ext cx="3076672" cy="511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89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0600" y="768350"/>
            <a:ext cx="5118100" cy="38385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10239" y="4861781"/>
            <a:ext cx="5678824" cy="46045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Asıl metin stillerini düzenlemek için tıklatın</a:t>
            </a:r>
          </a:p>
          <a:p>
            <a:pPr lvl="1"/>
            <a:r>
              <a:rPr lang="en-US" noProof="0" smtClean="0"/>
              <a:t>İkinci düzey</a:t>
            </a:r>
          </a:p>
          <a:p>
            <a:pPr lvl="2"/>
            <a:r>
              <a:rPr lang="en-US" noProof="0" smtClean="0"/>
              <a:t>Üçüncü düzey</a:t>
            </a:r>
          </a:p>
          <a:p>
            <a:pPr lvl="3"/>
            <a:r>
              <a:rPr lang="en-US" noProof="0" smtClean="0"/>
              <a:t>Dördüncü düzey</a:t>
            </a:r>
          </a:p>
          <a:p>
            <a:pPr lvl="4"/>
            <a:r>
              <a:rPr lang="en-US" noProof="0" smtClean="0"/>
              <a:t>Beşinci düzey</a:t>
            </a:r>
          </a:p>
        </p:txBody>
      </p:sp>
      <p:sp>
        <p:nvSpPr>
          <p:cNvPr id="593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21868"/>
            <a:ext cx="3076672" cy="511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>
              <a:defRPr sz="13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93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1088" y="9721868"/>
            <a:ext cx="3076672" cy="511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/>
            </a:lvl1pPr>
          </a:lstStyle>
          <a:p>
            <a:pPr>
              <a:defRPr/>
            </a:pPr>
            <a:fld id="{36BD6B49-F7D1-4892-95B6-C0674E8E1B7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09167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66788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66788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66788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66788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F6556D2E-9E09-4764-A4DB-F1BB04AE25C6}" type="slidenum">
              <a:rPr lang="en-US" altLang="en-US" smtClean="0"/>
              <a:pPr eaLnBrk="1" hangingPunct="1"/>
              <a:t>1</a:t>
            </a:fld>
            <a:endParaRPr lang="en-US" altLang="en-US" smtClean="0"/>
          </a:p>
        </p:txBody>
      </p:sp>
      <p:sp>
        <p:nvSpPr>
          <p:cNvPr id="399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0600" y="768350"/>
            <a:ext cx="5118100" cy="3838575"/>
          </a:xfrm>
          <a:ln/>
        </p:spPr>
      </p:sp>
      <p:sp>
        <p:nvSpPr>
          <p:cNvPr id="399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66788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66788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66788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66788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28FAF298-FF96-4043-ABE2-61F700D2780B}" type="slidenum">
              <a:rPr lang="en-US" altLang="en-US" smtClean="0"/>
              <a:pPr eaLnBrk="1" hangingPunct="1"/>
              <a:t>2</a:t>
            </a:fld>
            <a:endParaRPr lang="en-US" altLang="en-US" smtClean="0"/>
          </a:p>
        </p:txBody>
      </p:sp>
      <p:sp>
        <p:nvSpPr>
          <p:cNvPr id="409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0600" y="768350"/>
            <a:ext cx="5118100" cy="3838575"/>
          </a:xfrm>
          <a:ln/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7"/>
          <p:cNvSpPr>
            <a:spLocks noChangeArrowheads="1"/>
          </p:cNvSpPr>
          <p:nvPr/>
        </p:nvSpPr>
        <p:spPr bwMode="auto">
          <a:xfrm>
            <a:off x="609600" y="1219200"/>
            <a:ext cx="7924800" cy="914400"/>
          </a:xfrm>
          <a:custGeom>
            <a:avLst/>
            <a:gdLst/>
            <a:ahLst/>
            <a:cxnLst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>
                <a:moveTo>
                  <a:pt x="0" y="1000"/>
                </a:move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25400" cap="flat" cmpd="sng">
            <a:solidFill>
              <a:schemeClr val="accent1"/>
            </a:solidFill>
            <a:prstDash val="solid"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5" name="Line 8"/>
          <p:cNvSpPr>
            <a:spLocks noChangeShapeType="1"/>
          </p:cNvSpPr>
          <p:nvPr/>
        </p:nvSpPr>
        <p:spPr bwMode="auto">
          <a:xfrm>
            <a:off x="1981200" y="3962400"/>
            <a:ext cx="6511925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2048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14402" y="1524000"/>
            <a:ext cx="7623175" cy="1752600"/>
          </a:xfrm>
        </p:spPr>
        <p:txBody>
          <a:bodyPr/>
          <a:lstStyle>
            <a:lvl1pPr>
              <a:defRPr sz="5000"/>
            </a:lvl1pPr>
          </a:lstStyle>
          <a:p>
            <a:r>
              <a:rPr lang="en-US" altLang="en-US"/>
              <a:t>Click to edit Master title style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981200" y="3962400"/>
            <a:ext cx="65532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800"/>
            </a:lvl1pPr>
          </a:lstStyle>
          <a:p>
            <a:r>
              <a:rPr lang="en-US" altLang="en-US"/>
              <a:t>Click to edit Master subtitle style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D65E08-95F1-4917-905D-6D83B903CAA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414225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FFB7BE-A1EA-4701-A2C9-DD564BEA5FA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682761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7814"/>
            <a:ext cx="2057400" cy="5853112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7814"/>
            <a:ext cx="6019800" cy="5853112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99FE5C-AA9C-420F-A413-1B4772958BA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733831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406BEE-69C7-463B-B918-59717A1AAB7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325334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8499A9-26AF-40F2-BD61-88C9BB270D4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874262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A48E45-ED03-498B-9408-31E66C95E7D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649230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5E0E20-E909-4BA6-AAB9-4B5E9788DCE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017739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2320AD-15E5-4E79-85D0-0236C91B047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873431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3C0F94-D656-4F58-B1E1-6E65483FC25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630491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863918-AA4A-43AA-B5FD-7AF605BD6DA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268384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74B2C6-25FF-4F51-87AE-B956CA7B522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309178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4"/>
            <a:ext cx="8229600" cy="1139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1"/>
            <a:ext cx="8229600" cy="453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946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+mj-lt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946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latin typeface="+mj-lt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946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+mj-lt"/>
              </a:defRPr>
            </a:lvl1pPr>
          </a:lstStyle>
          <a:p>
            <a:pPr>
              <a:defRPr/>
            </a:pPr>
            <a:fld id="{7972D1DE-FE16-4C05-9E2E-C695858646F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9463" name="Freeform 7"/>
          <p:cNvSpPr>
            <a:spLocks noChangeArrowheads="1"/>
          </p:cNvSpPr>
          <p:nvPr/>
        </p:nvSpPr>
        <p:spPr bwMode="auto">
          <a:xfrm>
            <a:off x="381000" y="228600"/>
            <a:ext cx="8229600" cy="609600"/>
          </a:xfrm>
          <a:custGeom>
            <a:avLst/>
            <a:gdLst/>
            <a:ahLst/>
            <a:cxnLst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>
                <a:moveTo>
                  <a:pt x="0" y="1000"/>
                </a:move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19050" cap="flat" cmpd="sng">
            <a:solidFill>
              <a:schemeClr val="accent1"/>
            </a:solidFill>
            <a:prstDash val="solid"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19464" name="Line 8"/>
          <p:cNvSpPr>
            <a:spLocks noChangeShapeType="1"/>
          </p:cNvSpPr>
          <p:nvPr/>
        </p:nvSpPr>
        <p:spPr bwMode="auto">
          <a:xfrm>
            <a:off x="457200" y="6172200"/>
            <a:ext cx="8229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4" r:id="rId1"/>
    <p:sldLayoutId id="2147483724" r:id="rId2"/>
    <p:sldLayoutId id="2147483725" r:id="rId3"/>
    <p:sldLayoutId id="2147483726" r:id="rId4"/>
    <p:sldLayoutId id="2147483727" r:id="rId5"/>
    <p:sldLayoutId id="2147483728" r:id="rId6"/>
    <p:sldLayoutId id="2147483729" r:id="rId7"/>
    <p:sldLayoutId id="2147483730" r:id="rId8"/>
    <p:sldLayoutId id="2147483731" r:id="rId9"/>
    <p:sldLayoutId id="2147483732" r:id="rId10"/>
    <p:sldLayoutId id="2147483733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669925" indent="-32543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q"/>
        <a:defRPr sz="2600">
          <a:solidFill>
            <a:schemeClr val="tx1"/>
          </a:solidFill>
          <a:latin typeface="+mn-lt"/>
        </a:defRPr>
      </a:lvl2pPr>
      <a:lvl3pPr marL="1022350" indent="-35083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2200">
          <a:solidFill>
            <a:schemeClr val="tx1"/>
          </a:solidFill>
          <a:latin typeface="+mn-lt"/>
        </a:defRPr>
      </a:lvl3pPr>
      <a:lvl4pPr marL="1339850" indent="-31591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q"/>
        <a:defRPr sz="2000">
          <a:solidFill>
            <a:schemeClr val="tx1"/>
          </a:solidFill>
          <a:latin typeface="+mn-lt"/>
        </a:defRPr>
      </a:lvl4pPr>
      <a:lvl5pPr marL="1681163" indent="-339725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1383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5955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0527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5099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tr-TR" altLang="en-US" dirty="0" smtClean="0">
                <a:solidFill>
                  <a:srgbClr val="A50021"/>
                </a:solidFill>
              </a:rPr>
              <a:t>Sayısal</a:t>
            </a:r>
            <a:r>
              <a:rPr lang="en-GB" altLang="en-US" dirty="0" smtClean="0">
                <a:solidFill>
                  <a:srgbClr val="A50021"/>
                </a:solidFill>
              </a:rPr>
              <a:t> (</a:t>
            </a:r>
            <a:r>
              <a:rPr lang="en-GB" altLang="en-US" dirty="0" err="1" smtClean="0">
                <a:solidFill>
                  <a:srgbClr val="A50021"/>
                </a:solidFill>
              </a:rPr>
              <a:t>Dijital</a:t>
            </a:r>
            <a:r>
              <a:rPr lang="en-GB" altLang="en-US" dirty="0" smtClean="0">
                <a:solidFill>
                  <a:srgbClr val="A50021"/>
                </a:solidFill>
              </a:rPr>
              <a:t>)</a:t>
            </a:r>
            <a:r>
              <a:rPr lang="tr-TR" altLang="en-US" dirty="0" smtClean="0">
                <a:solidFill>
                  <a:srgbClr val="A50021"/>
                </a:solidFill>
              </a:rPr>
              <a:t> Sistemler </a:t>
            </a:r>
            <a:r>
              <a:rPr lang="en-GB" altLang="en-US" dirty="0" smtClean="0">
                <a:solidFill>
                  <a:srgbClr val="A50021"/>
                </a:solidFill>
              </a:rPr>
              <a:t/>
            </a:r>
            <a:br>
              <a:rPr lang="en-GB" altLang="en-US" dirty="0" smtClean="0">
                <a:solidFill>
                  <a:srgbClr val="A50021"/>
                </a:solidFill>
              </a:rPr>
            </a:br>
            <a:r>
              <a:rPr lang="tr-TR" altLang="en-US" dirty="0" smtClean="0">
                <a:solidFill>
                  <a:srgbClr val="A50021"/>
                </a:solidFill>
              </a:rPr>
              <a:t>ve </a:t>
            </a:r>
            <a:r>
              <a:rPr lang="tr-TR" altLang="en-US" dirty="0" smtClean="0">
                <a:solidFill>
                  <a:srgbClr val="A50021"/>
                </a:solidFill>
              </a:rPr>
              <a:t>İkili Sayılar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r>
              <a:rPr lang="tr-TR" altLang="en-US" dirty="0" smtClean="0"/>
              <a:t>Ünite </a:t>
            </a:r>
            <a:r>
              <a:rPr lang="tr-TR" altLang="en-US" dirty="0" smtClean="0"/>
              <a:t>1</a:t>
            </a:r>
            <a:endParaRPr lang="en-US" altLang="en-US" dirty="0" smtClean="0"/>
          </a:p>
          <a:p>
            <a:pPr eaLnBrk="1" hangingPunct="1"/>
            <a:endParaRPr lang="en-US" altLang="en-US" sz="1800" dirty="0" smtClean="0">
              <a:solidFill>
                <a:schemeClr val="accent2"/>
              </a:solidFill>
            </a:endParaRPr>
          </a:p>
          <a:p>
            <a:pPr eaLnBrk="1" hangingPunct="1"/>
            <a:r>
              <a:rPr lang="en-US" altLang="en-US" sz="1800" dirty="0" smtClean="0">
                <a:solidFill>
                  <a:schemeClr val="accent2"/>
                </a:solidFill>
              </a:rPr>
              <a:t>Mano </a:t>
            </a:r>
            <a:r>
              <a:rPr lang="en-US" altLang="en-US" sz="1800" dirty="0">
                <a:solidFill>
                  <a:schemeClr val="accent2"/>
                </a:solidFill>
              </a:rPr>
              <a:t>&amp; </a:t>
            </a:r>
            <a:r>
              <a:rPr lang="en-US" altLang="en-US" sz="1800" dirty="0" err="1" smtClean="0">
                <a:solidFill>
                  <a:schemeClr val="accent2"/>
                </a:solidFill>
              </a:rPr>
              <a:t>Ciletti</a:t>
            </a:r>
            <a:r>
              <a:rPr lang="en-US" altLang="en-US" sz="1800" dirty="0" smtClean="0">
                <a:solidFill>
                  <a:schemeClr val="accent2"/>
                </a:solidFill>
              </a:rPr>
              <a:t> </a:t>
            </a:r>
            <a:r>
              <a:rPr lang="en-US" altLang="en-US" sz="1800" dirty="0" err="1" smtClean="0">
                <a:solidFill>
                  <a:schemeClr val="accent2"/>
                </a:solidFill>
              </a:rPr>
              <a:t>kitabından</a:t>
            </a:r>
            <a:r>
              <a:rPr lang="en-US" altLang="en-US" sz="1800" dirty="0" smtClean="0">
                <a:solidFill>
                  <a:schemeClr val="accent2"/>
                </a:solidFill>
              </a:rPr>
              <a:t> </a:t>
            </a:r>
            <a:r>
              <a:rPr lang="en-US" altLang="en-US" sz="1800" dirty="0" err="1" smtClean="0">
                <a:solidFill>
                  <a:schemeClr val="accent2"/>
                </a:solidFill>
              </a:rPr>
              <a:t>ve</a:t>
            </a:r>
            <a:r>
              <a:rPr lang="en-US" altLang="en-US" sz="1800" dirty="0" smtClean="0">
                <a:solidFill>
                  <a:schemeClr val="accent2"/>
                </a:solidFill>
              </a:rPr>
              <a:t> </a:t>
            </a:r>
            <a:r>
              <a:rPr lang="tr-TR" altLang="en-US" sz="1800" dirty="0" smtClean="0">
                <a:solidFill>
                  <a:schemeClr val="accent2"/>
                </a:solidFill>
              </a:rPr>
              <a:t>Suleyman </a:t>
            </a:r>
            <a:r>
              <a:rPr lang="tr-TR" altLang="en-US" sz="1800" dirty="0" smtClean="0">
                <a:solidFill>
                  <a:schemeClr val="accent2"/>
                </a:solidFill>
              </a:rPr>
              <a:t>TOSUN’un slaytlarından </a:t>
            </a:r>
            <a:r>
              <a:rPr lang="en-GB" altLang="en-US" sz="1800" dirty="0" smtClean="0">
                <a:solidFill>
                  <a:schemeClr val="accent2"/>
                </a:solidFill>
              </a:rPr>
              <a:t>T</a:t>
            </a:r>
            <a:r>
              <a:rPr lang="tr-TR" altLang="en-US" sz="1800" dirty="0" smtClean="0">
                <a:solidFill>
                  <a:schemeClr val="accent2"/>
                </a:solidFill>
              </a:rPr>
              <a:t>ürkçeleştiren </a:t>
            </a:r>
            <a:r>
              <a:rPr lang="tr-TR" altLang="en-US" sz="1800" dirty="0" smtClean="0">
                <a:solidFill>
                  <a:schemeClr val="accent2"/>
                </a:solidFill>
              </a:rPr>
              <a:t>Kurtuluş KÜLLÜ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 err="1" smtClean="0"/>
              <a:t>Tümleyenler</a:t>
            </a:r>
            <a:r>
              <a:rPr lang="en-GB" altLang="en-US" dirty="0" smtClean="0"/>
              <a:t> (Complements)</a:t>
            </a:r>
            <a:endParaRPr lang="tr-TR" altLang="en-US" dirty="0" smtClean="0"/>
          </a:p>
        </p:txBody>
      </p:sp>
      <p:sp>
        <p:nvSpPr>
          <p:cNvPr id="8195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altLang="en-US" dirty="0" smtClean="0"/>
              <a:t>Çıkarma işlemini ve mantıksal işlemleri kolaylaştırır </a:t>
            </a:r>
          </a:p>
          <a:p>
            <a:r>
              <a:rPr lang="tr-TR" altLang="en-US" dirty="0" smtClean="0"/>
              <a:t>İki çeşidi vardır:</a:t>
            </a:r>
          </a:p>
          <a:p>
            <a:pPr lvl="1"/>
            <a:r>
              <a:rPr lang="tr-TR" altLang="en-US" dirty="0" smtClean="0"/>
              <a:t>Taban Tümleyen (r’ye tümleyen, İng. Radix </a:t>
            </a:r>
            <a:r>
              <a:rPr lang="en-GB" altLang="en-US" dirty="0" smtClean="0"/>
              <a:t>C</a:t>
            </a:r>
            <a:r>
              <a:rPr lang="tr-TR" altLang="en-US" dirty="0" smtClean="0"/>
              <a:t>omplement </a:t>
            </a:r>
            <a:r>
              <a:rPr lang="en-GB" altLang="en-US" dirty="0" smtClean="0"/>
              <a:t>v</a:t>
            </a:r>
            <a:r>
              <a:rPr lang="tr-TR" altLang="en-US" dirty="0" smtClean="0"/>
              <a:t>eya r’s complement)</a:t>
            </a:r>
          </a:p>
          <a:p>
            <a:pPr lvl="2"/>
            <a:r>
              <a:rPr lang="tr-TR" altLang="en-US" dirty="0" smtClean="0"/>
              <a:t>10’</a:t>
            </a:r>
            <a:r>
              <a:rPr lang="en-GB" altLang="en-US" dirty="0" smtClean="0"/>
              <a:t>a</a:t>
            </a:r>
            <a:r>
              <a:rPr lang="tr-TR" altLang="en-US" dirty="0" smtClean="0"/>
              <a:t> tümleyen, 2’</a:t>
            </a:r>
            <a:r>
              <a:rPr lang="en-GB" altLang="en-US" dirty="0" smtClean="0"/>
              <a:t>ye</a:t>
            </a:r>
            <a:r>
              <a:rPr lang="tr-TR" altLang="en-US" dirty="0" smtClean="0"/>
              <a:t> tümleyen</a:t>
            </a:r>
          </a:p>
          <a:p>
            <a:pPr lvl="1"/>
            <a:r>
              <a:rPr lang="en-GB" altLang="en-US" dirty="0" err="1" smtClean="0"/>
              <a:t>Azaltılmış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Taban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Tümleyen</a:t>
            </a:r>
            <a:r>
              <a:rPr lang="en-GB" altLang="en-US" dirty="0" smtClean="0"/>
              <a:t> ((r-1)’e </a:t>
            </a:r>
            <a:r>
              <a:rPr lang="en-GB" altLang="en-US" dirty="0" err="1" smtClean="0"/>
              <a:t>tümleyen</a:t>
            </a:r>
            <a:r>
              <a:rPr lang="en-GB" altLang="en-US" dirty="0" smtClean="0"/>
              <a:t>, </a:t>
            </a:r>
            <a:r>
              <a:rPr lang="en-GB" altLang="en-US" dirty="0" err="1" smtClean="0"/>
              <a:t>İng</a:t>
            </a:r>
            <a:r>
              <a:rPr lang="en-GB" altLang="en-US" dirty="0" smtClean="0"/>
              <a:t>. D</a:t>
            </a:r>
            <a:r>
              <a:rPr lang="tr-TR" altLang="en-US" dirty="0" smtClean="0"/>
              <a:t>iminished </a:t>
            </a:r>
            <a:r>
              <a:rPr lang="en-GB" altLang="en-US" dirty="0" smtClean="0"/>
              <a:t>R</a:t>
            </a:r>
            <a:r>
              <a:rPr lang="tr-TR" altLang="en-US" dirty="0" smtClean="0"/>
              <a:t>adix </a:t>
            </a:r>
            <a:r>
              <a:rPr lang="en-GB" altLang="en-US" dirty="0"/>
              <a:t>C</a:t>
            </a:r>
            <a:r>
              <a:rPr lang="tr-TR" altLang="en-US" dirty="0" smtClean="0"/>
              <a:t>omplement </a:t>
            </a:r>
            <a:r>
              <a:rPr lang="en-GB" altLang="en-US" dirty="0" err="1" smtClean="0"/>
              <a:t>veya</a:t>
            </a:r>
            <a:r>
              <a:rPr lang="en-GB" altLang="en-US" dirty="0" smtClean="0"/>
              <a:t> </a:t>
            </a:r>
            <a:r>
              <a:rPr lang="tr-TR" altLang="en-US" dirty="0" smtClean="0"/>
              <a:t>(r-1)’s complement)</a:t>
            </a:r>
          </a:p>
          <a:p>
            <a:pPr lvl="2"/>
            <a:r>
              <a:rPr lang="tr-TR" altLang="en-US" dirty="0" smtClean="0"/>
              <a:t>9’</a:t>
            </a:r>
            <a:r>
              <a:rPr lang="en-GB" altLang="en-US" dirty="0" smtClean="0"/>
              <a:t>a</a:t>
            </a:r>
            <a:r>
              <a:rPr lang="tr-TR" altLang="en-US" dirty="0" smtClean="0"/>
              <a:t> </a:t>
            </a:r>
            <a:r>
              <a:rPr lang="en-GB" altLang="en-US" dirty="0" err="1" smtClean="0"/>
              <a:t>tümleyen</a:t>
            </a:r>
            <a:r>
              <a:rPr lang="tr-TR" altLang="en-US" dirty="0" smtClean="0"/>
              <a:t>, 1’</a:t>
            </a:r>
            <a:r>
              <a:rPr lang="en-GB" altLang="en-US" dirty="0" smtClean="0"/>
              <a:t>e</a:t>
            </a:r>
            <a:r>
              <a:rPr lang="tr-TR" altLang="en-US" dirty="0" smtClean="0"/>
              <a:t> </a:t>
            </a:r>
            <a:r>
              <a:rPr lang="en-GB" altLang="en-US" dirty="0" err="1" smtClean="0"/>
              <a:t>tümleyen</a:t>
            </a:r>
            <a:endParaRPr lang="tr-TR" alt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en-US" dirty="0" smtClean="0"/>
              <a:t>1’</a:t>
            </a:r>
            <a:r>
              <a:rPr lang="en-GB" altLang="en-US" dirty="0" smtClean="0"/>
              <a:t>e</a:t>
            </a:r>
            <a:r>
              <a:rPr lang="tr-TR" altLang="en-US" dirty="0" smtClean="0"/>
              <a:t> </a:t>
            </a:r>
            <a:r>
              <a:rPr lang="en-GB" altLang="en-US" dirty="0" err="1" smtClean="0"/>
              <a:t>tümleyen</a:t>
            </a:r>
            <a:endParaRPr lang="tr-TR" altLang="en-US" dirty="0" smtClean="0"/>
          </a:p>
        </p:txBody>
      </p:sp>
      <p:sp>
        <p:nvSpPr>
          <p:cNvPr id="10243" name="2 İçerik Yer Tutucusu"/>
          <p:cNvSpPr>
            <a:spLocks noGrp="1"/>
          </p:cNvSpPr>
          <p:nvPr>
            <p:ph idx="1"/>
          </p:nvPr>
        </p:nvSpPr>
        <p:spPr>
          <a:xfrm>
            <a:off x="468313" y="1052514"/>
            <a:ext cx="8362951" cy="4530725"/>
          </a:xfrm>
        </p:spPr>
        <p:txBody>
          <a:bodyPr>
            <a:normAutofit fontScale="92500" lnSpcReduction="20000"/>
          </a:bodyPr>
          <a:lstStyle/>
          <a:p>
            <a:r>
              <a:rPr lang="en-GB" altLang="en-US" dirty="0" err="1" smtClean="0"/>
              <a:t>İkili</a:t>
            </a:r>
            <a:r>
              <a:rPr lang="en-GB" altLang="en-US" dirty="0" smtClean="0"/>
              <a:t> (binary) </a:t>
            </a:r>
            <a:r>
              <a:rPr lang="en-GB" altLang="en-US" dirty="0" err="1" smtClean="0"/>
              <a:t>sayılarda</a:t>
            </a:r>
            <a:r>
              <a:rPr lang="tr-TR" altLang="en-US" dirty="0" smtClean="0"/>
              <a:t> r=2 </a:t>
            </a:r>
            <a:r>
              <a:rPr lang="en-GB" altLang="en-US" dirty="0" err="1" smtClean="0"/>
              <a:t>ve</a:t>
            </a:r>
            <a:r>
              <a:rPr lang="tr-TR" altLang="en-US" dirty="0" smtClean="0"/>
              <a:t> r-1=1.</a:t>
            </a:r>
          </a:p>
          <a:p>
            <a:r>
              <a:rPr lang="en-GB" altLang="en-US" i="1" dirty="0" smtClean="0"/>
              <a:t>N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sayısının</a:t>
            </a:r>
            <a:r>
              <a:rPr lang="en-GB" altLang="en-US" dirty="0" smtClean="0"/>
              <a:t> </a:t>
            </a:r>
            <a:r>
              <a:rPr lang="tr-TR" altLang="en-US" i="1" dirty="0" smtClean="0"/>
              <a:t>1’</a:t>
            </a:r>
            <a:r>
              <a:rPr lang="en-GB" altLang="en-US" i="1" dirty="0" smtClean="0"/>
              <a:t>e</a:t>
            </a:r>
            <a:r>
              <a:rPr lang="tr-TR" altLang="en-US" i="1" dirty="0" smtClean="0"/>
              <a:t> </a:t>
            </a:r>
            <a:r>
              <a:rPr lang="en-GB" altLang="en-US" i="1" dirty="0" err="1" smtClean="0"/>
              <a:t>tümleyeni</a:t>
            </a:r>
            <a:r>
              <a:rPr lang="tr-TR" altLang="en-US" i="1" dirty="0" smtClean="0"/>
              <a:t> </a:t>
            </a:r>
            <a:r>
              <a:rPr lang="tr-TR" altLang="en-US" dirty="0" smtClean="0"/>
              <a:t>(</a:t>
            </a:r>
            <a:r>
              <a:rPr lang="tr-TR" altLang="en-US" i="1" dirty="0" smtClean="0"/>
              <a:t>2</a:t>
            </a:r>
            <a:r>
              <a:rPr lang="tr-TR" altLang="en-US" i="1" baseline="30000" dirty="0" smtClean="0"/>
              <a:t>n</a:t>
            </a:r>
            <a:r>
              <a:rPr lang="tr-TR" altLang="en-US" dirty="0" smtClean="0"/>
              <a:t>-1)-</a:t>
            </a:r>
            <a:r>
              <a:rPr lang="tr-TR" altLang="en-US" i="1" dirty="0" smtClean="0"/>
              <a:t>N</a:t>
            </a:r>
            <a:r>
              <a:rPr lang="en-GB" altLang="en-US" i="1" dirty="0" smtClean="0"/>
              <a:t> </a:t>
            </a:r>
            <a:r>
              <a:rPr lang="en-GB" altLang="en-US" dirty="0" err="1" smtClean="0"/>
              <a:t>olur</a:t>
            </a:r>
            <a:r>
              <a:rPr lang="en-GB" altLang="en-US" i="1" dirty="0" smtClean="0"/>
              <a:t>.</a:t>
            </a:r>
            <a:endParaRPr lang="tr-TR" altLang="en-US" i="1" dirty="0" smtClean="0"/>
          </a:p>
          <a:p>
            <a:r>
              <a:rPr lang="en-GB" altLang="en-US" dirty="0" err="1" smtClean="0"/>
              <a:t>Basamak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sayısı</a:t>
            </a:r>
            <a:r>
              <a:rPr lang="tr-TR" altLang="en-US" i="1" dirty="0" smtClean="0"/>
              <a:t> n=4</a:t>
            </a:r>
            <a:r>
              <a:rPr lang="en-GB" altLang="en-US" i="1" dirty="0" smtClean="0"/>
              <a:t> </a:t>
            </a:r>
            <a:r>
              <a:rPr lang="en-GB" altLang="en-US" dirty="0" err="1" smtClean="0"/>
              <a:t>ise</a:t>
            </a:r>
            <a:r>
              <a:rPr lang="tr-TR" altLang="en-US" i="1" dirty="0" smtClean="0"/>
              <a:t> 2</a:t>
            </a:r>
            <a:r>
              <a:rPr lang="tr-TR" altLang="en-US" i="1" baseline="30000" dirty="0" smtClean="0"/>
              <a:t>n</a:t>
            </a:r>
            <a:r>
              <a:rPr lang="tr-TR" altLang="en-US" dirty="0" smtClean="0"/>
              <a:t>=10000. </a:t>
            </a:r>
            <a:r>
              <a:rPr lang="en-GB" altLang="en-US" dirty="0" err="1" smtClean="0"/>
              <a:t>Ve</a:t>
            </a:r>
            <a:r>
              <a:rPr lang="tr-TR" altLang="en-US" dirty="0" smtClean="0"/>
              <a:t> </a:t>
            </a:r>
            <a:endParaRPr lang="en-GB" altLang="en-US" dirty="0" smtClean="0"/>
          </a:p>
          <a:p>
            <a:pPr marL="0" indent="0">
              <a:buNone/>
            </a:pPr>
            <a:r>
              <a:rPr lang="tr-TR" altLang="en-US" i="1" dirty="0" smtClean="0"/>
              <a:t>2</a:t>
            </a:r>
            <a:r>
              <a:rPr lang="tr-TR" altLang="en-US" i="1" baseline="30000" dirty="0" smtClean="0"/>
              <a:t>n</a:t>
            </a:r>
            <a:r>
              <a:rPr lang="tr-TR" altLang="en-US" dirty="0" smtClean="0"/>
              <a:t>-1=1111.</a:t>
            </a:r>
            <a:r>
              <a:rPr lang="en-GB" altLang="en-US" dirty="0" smtClean="0"/>
              <a:t> (4 </a:t>
            </a:r>
            <a:r>
              <a:rPr lang="en-GB" altLang="en-US" dirty="0" err="1" smtClean="0"/>
              <a:t>tane</a:t>
            </a:r>
            <a:r>
              <a:rPr lang="en-GB" altLang="en-US" dirty="0" smtClean="0"/>
              <a:t> 1 </a:t>
            </a:r>
            <a:r>
              <a:rPr lang="en-GB" altLang="en-US" dirty="0" err="1" smtClean="0"/>
              <a:t>rakamından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oluşur</a:t>
            </a:r>
            <a:r>
              <a:rPr lang="en-GB" altLang="en-US" dirty="0" smtClean="0"/>
              <a:t>). </a:t>
            </a:r>
            <a:endParaRPr lang="tr-TR" altLang="en-US" dirty="0" smtClean="0"/>
          </a:p>
          <a:p>
            <a:r>
              <a:rPr lang="en-GB" altLang="en-US" i="1" dirty="0" err="1" smtClean="0">
                <a:solidFill>
                  <a:srgbClr val="FF0000"/>
                </a:solidFill>
              </a:rPr>
              <a:t>Bir</a:t>
            </a:r>
            <a:r>
              <a:rPr lang="en-GB" altLang="en-US" i="1" dirty="0" smtClean="0">
                <a:solidFill>
                  <a:srgbClr val="FF0000"/>
                </a:solidFill>
              </a:rPr>
              <a:t> </a:t>
            </a:r>
            <a:r>
              <a:rPr lang="en-GB" altLang="en-US" i="1" dirty="0" err="1" smtClean="0">
                <a:solidFill>
                  <a:srgbClr val="FF0000"/>
                </a:solidFill>
              </a:rPr>
              <a:t>sayının</a:t>
            </a:r>
            <a:r>
              <a:rPr lang="en-GB" altLang="en-US" i="1" dirty="0" smtClean="0">
                <a:solidFill>
                  <a:srgbClr val="FF0000"/>
                </a:solidFill>
              </a:rPr>
              <a:t> 1’e </a:t>
            </a:r>
            <a:r>
              <a:rPr lang="en-GB" altLang="en-US" i="1" dirty="0" err="1" smtClean="0">
                <a:solidFill>
                  <a:srgbClr val="FF0000"/>
                </a:solidFill>
              </a:rPr>
              <a:t>tümleyenini</a:t>
            </a:r>
            <a:r>
              <a:rPr lang="en-GB" altLang="en-US" i="1" dirty="0" smtClean="0">
                <a:solidFill>
                  <a:srgbClr val="FF0000"/>
                </a:solidFill>
              </a:rPr>
              <a:t> </a:t>
            </a:r>
            <a:r>
              <a:rPr lang="en-GB" altLang="en-US" i="1" dirty="0" err="1" smtClean="0">
                <a:solidFill>
                  <a:srgbClr val="FF0000"/>
                </a:solidFill>
              </a:rPr>
              <a:t>bulmak</a:t>
            </a:r>
            <a:r>
              <a:rPr lang="en-GB" altLang="en-US" i="1" dirty="0" smtClean="0">
                <a:solidFill>
                  <a:srgbClr val="FF0000"/>
                </a:solidFill>
              </a:rPr>
              <a:t> </a:t>
            </a:r>
            <a:r>
              <a:rPr lang="en-GB" altLang="en-US" i="1" dirty="0" err="1" smtClean="0">
                <a:solidFill>
                  <a:srgbClr val="FF0000"/>
                </a:solidFill>
              </a:rPr>
              <a:t>için</a:t>
            </a:r>
            <a:r>
              <a:rPr lang="en-GB" altLang="en-US" i="1" dirty="0" smtClean="0">
                <a:solidFill>
                  <a:srgbClr val="FF0000"/>
                </a:solidFill>
              </a:rPr>
              <a:t> her </a:t>
            </a:r>
            <a:r>
              <a:rPr lang="en-GB" altLang="en-US" i="1" dirty="0" err="1" smtClean="0">
                <a:solidFill>
                  <a:srgbClr val="FF0000"/>
                </a:solidFill>
              </a:rPr>
              <a:t>basamağı</a:t>
            </a:r>
            <a:r>
              <a:rPr lang="en-GB" altLang="en-US" i="1" dirty="0" smtClean="0">
                <a:solidFill>
                  <a:srgbClr val="FF0000"/>
                </a:solidFill>
              </a:rPr>
              <a:t> 1’den </a:t>
            </a:r>
            <a:r>
              <a:rPr lang="en-GB" altLang="en-US" i="1" dirty="0" err="1" smtClean="0">
                <a:solidFill>
                  <a:srgbClr val="FF0000"/>
                </a:solidFill>
              </a:rPr>
              <a:t>çıkarırız</a:t>
            </a:r>
            <a:r>
              <a:rPr lang="en-GB" altLang="en-US" i="1" dirty="0" smtClean="0">
                <a:solidFill>
                  <a:srgbClr val="FF0000"/>
                </a:solidFill>
              </a:rPr>
              <a:t>. </a:t>
            </a:r>
            <a:endParaRPr lang="tr-TR" altLang="en-US" i="1" dirty="0" smtClean="0">
              <a:solidFill>
                <a:srgbClr val="FF0000"/>
              </a:solidFill>
            </a:endParaRPr>
          </a:p>
          <a:p>
            <a:r>
              <a:rPr lang="en-GB" altLang="en-US" i="1" dirty="0" err="1" smtClean="0">
                <a:solidFill>
                  <a:srgbClr val="FF0000"/>
                </a:solidFill>
              </a:rPr>
              <a:t>Veya</a:t>
            </a:r>
            <a:r>
              <a:rPr lang="tr-TR" altLang="en-US" i="1" dirty="0" smtClean="0">
                <a:solidFill>
                  <a:srgbClr val="FF0000"/>
                </a:solidFill>
              </a:rPr>
              <a:t>, bit</a:t>
            </a:r>
            <a:r>
              <a:rPr lang="en-GB" altLang="en-US" i="1" dirty="0" err="1" smtClean="0">
                <a:solidFill>
                  <a:srgbClr val="FF0000"/>
                </a:solidFill>
              </a:rPr>
              <a:t>leri</a:t>
            </a:r>
            <a:r>
              <a:rPr lang="en-GB" altLang="en-US" i="1" dirty="0" smtClean="0">
                <a:solidFill>
                  <a:srgbClr val="FF0000"/>
                </a:solidFill>
              </a:rPr>
              <a:t> </a:t>
            </a:r>
            <a:r>
              <a:rPr lang="en-GB" altLang="en-US" i="1" dirty="0" err="1" smtClean="0">
                <a:solidFill>
                  <a:srgbClr val="FF0000"/>
                </a:solidFill>
              </a:rPr>
              <a:t>çeviririz</a:t>
            </a:r>
            <a:r>
              <a:rPr lang="tr-TR" altLang="en-US" i="1" dirty="0" smtClean="0">
                <a:solidFill>
                  <a:srgbClr val="FF0000"/>
                </a:solidFill>
              </a:rPr>
              <a:t>!!! 0’</a:t>
            </a:r>
            <a:r>
              <a:rPr lang="en-GB" altLang="en-US" i="1" dirty="0" err="1" smtClean="0">
                <a:solidFill>
                  <a:srgbClr val="FF0000"/>
                </a:solidFill>
              </a:rPr>
              <a:t>ları</a:t>
            </a:r>
            <a:r>
              <a:rPr lang="tr-TR" altLang="en-US" i="1" dirty="0" smtClean="0">
                <a:solidFill>
                  <a:srgbClr val="FF0000"/>
                </a:solidFill>
              </a:rPr>
              <a:t> 1, 1’</a:t>
            </a:r>
            <a:r>
              <a:rPr lang="en-GB" altLang="en-US" i="1" dirty="0" err="1" smtClean="0">
                <a:solidFill>
                  <a:srgbClr val="FF0000"/>
                </a:solidFill>
              </a:rPr>
              <a:t>leri</a:t>
            </a:r>
            <a:r>
              <a:rPr lang="tr-TR" altLang="en-US" i="1" dirty="0" smtClean="0">
                <a:solidFill>
                  <a:srgbClr val="FF0000"/>
                </a:solidFill>
              </a:rPr>
              <a:t> 0</a:t>
            </a:r>
            <a:r>
              <a:rPr lang="en-GB" altLang="en-US" i="1" dirty="0" smtClean="0">
                <a:solidFill>
                  <a:srgbClr val="FF0000"/>
                </a:solidFill>
              </a:rPr>
              <a:t> </a:t>
            </a:r>
            <a:r>
              <a:rPr lang="en-GB" altLang="en-US" i="1" dirty="0" err="1" smtClean="0">
                <a:solidFill>
                  <a:srgbClr val="FF0000"/>
                </a:solidFill>
              </a:rPr>
              <a:t>yaparız</a:t>
            </a:r>
            <a:r>
              <a:rPr lang="tr-TR" altLang="en-US" i="1" dirty="0" smtClean="0">
                <a:solidFill>
                  <a:srgbClr val="FF0000"/>
                </a:solidFill>
              </a:rPr>
              <a:t>!!!</a:t>
            </a:r>
          </a:p>
          <a:p>
            <a:pPr lvl="1"/>
            <a:endParaRPr lang="tr-TR" altLang="en-US" i="1" dirty="0" smtClean="0"/>
          </a:p>
          <a:p>
            <a:r>
              <a:rPr lang="en-GB" altLang="en-US" i="1" dirty="0" err="1" smtClean="0"/>
              <a:t>Örnek</a:t>
            </a:r>
            <a:r>
              <a:rPr lang="tr-TR" altLang="en-US" i="1" dirty="0" smtClean="0"/>
              <a:t>: </a:t>
            </a:r>
          </a:p>
          <a:p>
            <a:pPr lvl="1"/>
            <a:r>
              <a:rPr lang="tr-TR" altLang="en-US" i="1" dirty="0" smtClean="0"/>
              <a:t>N= 1011000</a:t>
            </a:r>
            <a:r>
              <a:rPr lang="en-GB" altLang="en-US" i="1" dirty="0" smtClean="0"/>
              <a:t> </a:t>
            </a:r>
            <a:r>
              <a:rPr lang="en-GB" altLang="en-US" dirty="0" err="1" smtClean="0"/>
              <a:t>ise</a:t>
            </a:r>
            <a:r>
              <a:rPr lang="tr-TR" altLang="en-US" i="1" dirty="0" smtClean="0"/>
              <a:t> 1’</a:t>
            </a:r>
            <a:r>
              <a:rPr lang="en-GB" altLang="en-US" i="1" dirty="0" smtClean="0"/>
              <a:t>e</a:t>
            </a:r>
            <a:r>
              <a:rPr lang="tr-TR" altLang="en-US" i="1" dirty="0" smtClean="0"/>
              <a:t> </a:t>
            </a:r>
            <a:r>
              <a:rPr lang="en-GB" altLang="en-US" i="1" dirty="0" err="1" smtClean="0"/>
              <a:t>tümleyeni</a:t>
            </a:r>
            <a:r>
              <a:rPr lang="tr-TR" altLang="en-US" i="1" dirty="0" smtClean="0"/>
              <a:t> 0100111 </a:t>
            </a:r>
          </a:p>
          <a:p>
            <a:pPr lvl="1"/>
            <a:r>
              <a:rPr lang="tr-TR" altLang="en-US" i="1" dirty="0" smtClean="0"/>
              <a:t>N= 010110</a:t>
            </a:r>
            <a:r>
              <a:rPr lang="en-GB" altLang="en-US" i="1" dirty="0" smtClean="0"/>
              <a:t> </a:t>
            </a:r>
            <a:r>
              <a:rPr lang="en-GB" altLang="en-US" dirty="0" err="1" smtClean="0"/>
              <a:t>ise</a:t>
            </a:r>
            <a:r>
              <a:rPr lang="en-GB" altLang="en-US" dirty="0" smtClean="0"/>
              <a:t> 1</a:t>
            </a:r>
            <a:r>
              <a:rPr lang="tr-TR" altLang="en-US" i="1" dirty="0" smtClean="0"/>
              <a:t>’</a:t>
            </a:r>
            <a:r>
              <a:rPr lang="en-GB" altLang="en-US" i="1" dirty="0" smtClean="0"/>
              <a:t>e</a:t>
            </a:r>
            <a:r>
              <a:rPr lang="tr-TR" altLang="en-US" i="1" dirty="0" smtClean="0"/>
              <a:t> </a:t>
            </a:r>
            <a:r>
              <a:rPr lang="en-GB" altLang="en-US" i="1" dirty="0" err="1" smtClean="0"/>
              <a:t>tümleyeni</a:t>
            </a:r>
            <a:r>
              <a:rPr lang="tr-TR" altLang="en-US" i="1" dirty="0" smtClean="0"/>
              <a:t> 101001</a:t>
            </a:r>
          </a:p>
          <a:p>
            <a:endParaRPr lang="tr-TR" alt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en-US" dirty="0" smtClean="0"/>
              <a:t>2’</a:t>
            </a:r>
            <a:r>
              <a:rPr lang="en-GB" altLang="en-US" dirty="0" smtClean="0"/>
              <a:t>ye</a:t>
            </a:r>
            <a:r>
              <a:rPr lang="tr-TR" altLang="en-US" dirty="0" smtClean="0"/>
              <a:t> </a:t>
            </a:r>
            <a:r>
              <a:rPr lang="en-GB" altLang="en-US" dirty="0" err="1" smtClean="0"/>
              <a:t>tümleyen</a:t>
            </a:r>
            <a:endParaRPr lang="tr-TR" altLang="en-US" dirty="0" smtClean="0"/>
          </a:p>
        </p:txBody>
      </p:sp>
      <p:sp>
        <p:nvSpPr>
          <p:cNvPr id="12291" name="2 İçerik Yer Tutucusu"/>
          <p:cNvSpPr>
            <a:spLocks noGrp="1"/>
          </p:cNvSpPr>
          <p:nvPr>
            <p:ph idx="1"/>
          </p:nvPr>
        </p:nvSpPr>
        <p:spPr>
          <a:xfrm>
            <a:off x="468313" y="1052514"/>
            <a:ext cx="8362951" cy="4530725"/>
          </a:xfrm>
        </p:spPr>
        <p:txBody>
          <a:bodyPr/>
          <a:lstStyle/>
          <a:p>
            <a:r>
              <a:rPr lang="en-GB" altLang="en-US" dirty="0" err="1" smtClean="0"/>
              <a:t>İkili</a:t>
            </a:r>
            <a:r>
              <a:rPr lang="en-GB" altLang="en-US" dirty="0" smtClean="0"/>
              <a:t> (binary) </a:t>
            </a:r>
            <a:r>
              <a:rPr lang="en-GB" altLang="en-US" dirty="0" err="1" smtClean="0"/>
              <a:t>sayılarda</a:t>
            </a:r>
            <a:r>
              <a:rPr lang="en-GB" altLang="en-US" dirty="0" smtClean="0"/>
              <a:t> (</a:t>
            </a:r>
            <a:r>
              <a:rPr lang="tr-TR" altLang="en-US" dirty="0" smtClean="0"/>
              <a:t>r=2</a:t>
            </a:r>
            <a:r>
              <a:rPr lang="en-GB" altLang="en-US" dirty="0" smtClean="0"/>
              <a:t>)</a:t>
            </a:r>
            <a:r>
              <a:rPr lang="tr-TR" altLang="en-US" dirty="0" smtClean="0"/>
              <a:t> </a:t>
            </a:r>
            <a:r>
              <a:rPr lang="en-GB" altLang="en-US" i="1" dirty="0" err="1" smtClean="0"/>
              <a:t>N</a:t>
            </a:r>
            <a:r>
              <a:rPr lang="en-GB" altLang="en-US" dirty="0" err="1" smtClean="0"/>
              <a:t>’in</a:t>
            </a:r>
            <a:r>
              <a:rPr lang="en-GB" altLang="en-US" dirty="0" smtClean="0"/>
              <a:t> </a:t>
            </a:r>
            <a:r>
              <a:rPr lang="tr-TR" altLang="en-US" i="1" dirty="0" smtClean="0"/>
              <a:t>2’</a:t>
            </a:r>
            <a:r>
              <a:rPr lang="en-GB" altLang="en-US" i="1" dirty="0" smtClean="0"/>
              <a:t>ye </a:t>
            </a:r>
            <a:r>
              <a:rPr lang="en-GB" altLang="en-US" i="1" dirty="0" err="1" smtClean="0"/>
              <a:t>tümleyeni</a:t>
            </a:r>
            <a:r>
              <a:rPr lang="tr-TR" altLang="en-US" i="1" dirty="0" smtClean="0"/>
              <a:t> 2</a:t>
            </a:r>
            <a:r>
              <a:rPr lang="tr-TR" altLang="en-US" i="1" baseline="30000" dirty="0" smtClean="0"/>
              <a:t>n</a:t>
            </a:r>
            <a:r>
              <a:rPr lang="tr-TR" altLang="en-US" dirty="0" smtClean="0"/>
              <a:t>-</a:t>
            </a:r>
            <a:r>
              <a:rPr lang="tr-TR" altLang="en-US" i="1" dirty="0" smtClean="0"/>
              <a:t>N</a:t>
            </a:r>
            <a:r>
              <a:rPr lang="en-GB" altLang="en-US" i="1" dirty="0" smtClean="0"/>
              <a:t> </a:t>
            </a:r>
            <a:r>
              <a:rPr lang="en-GB" altLang="en-US" dirty="0" err="1" smtClean="0"/>
              <a:t>olur</a:t>
            </a:r>
            <a:r>
              <a:rPr lang="en-GB" altLang="en-US" dirty="0" smtClean="0"/>
              <a:t>.</a:t>
            </a:r>
            <a:endParaRPr lang="tr-TR" altLang="en-US" i="1" dirty="0" smtClean="0"/>
          </a:p>
          <a:p>
            <a:r>
              <a:rPr lang="en-GB" altLang="en-US" i="1" dirty="0" err="1" smtClean="0">
                <a:solidFill>
                  <a:srgbClr val="FF0000"/>
                </a:solidFill>
              </a:rPr>
              <a:t>Bir</a:t>
            </a:r>
            <a:r>
              <a:rPr lang="en-GB" altLang="en-US" i="1" dirty="0" smtClean="0">
                <a:solidFill>
                  <a:srgbClr val="FF0000"/>
                </a:solidFill>
              </a:rPr>
              <a:t> </a:t>
            </a:r>
            <a:r>
              <a:rPr lang="en-GB" altLang="en-US" i="1" dirty="0" err="1" smtClean="0">
                <a:solidFill>
                  <a:srgbClr val="FF0000"/>
                </a:solidFill>
              </a:rPr>
              <a:t>sayının</a:t>
            </a:r>
            <a:r>
              <a:rPr lang="en-GB" altLang="en-US" i="1" dirty="0" smtClean="0">
                <a:solidFill>
                  <a:srgbClr val="FF0000"/>
                </a:solidFill>
              </a:rPr>
              <a:t> 2’ye </a:t>
            </a:r>
            <a:r>
              <a:rPr lang="en-GB" altLang="en-US" i="1" dirty="0" err="1" smtClean="0">
                <a:solidFill>
                  <a:srgbClr val="FF0000"/>
                </a:solidFill>
              </a:rPr>
              <a:t>tümleyenini</a:t>
            </a:r>
            <a:r>
              <a:rPr lang="en-GB" altLang="en-US" i="1" dirty="0" smtClean="0">
                <a:solidFill>
                  <a:srgbClr val="FF0000"/>
                </a:solidFill>
              </a:rPr>
              <a:t> </a:t>
            </a:r>
            <a:r>
              <a:rPr lang="en-GB" altLang="en-US" i="1" dirty="0" err="1" smtClean="0">
                <a:solidFill>
                  <a:srgbClr val="FF0000"/>
                </a:solidFill>
              </a:rPr>
              <a:t>bulmak</a:t>
            </a:r>
            <a:r>
              <a:rPr lang="en-GB" altLang="en-US" i="1" dirty="0" smtClean="0">
                <a:solidFill>
                  <a:srgbClr val="FF0000"/>
                </a:solidFill>
              </a:rPr>
              <a:t> </a:t>
            </a:r>
            <a:r>
              <a:rPr lang="en-GB" altLang="en-US" i="1" dirty="0" err="1" smtClean="0">
                <a:solidFill>
                  <a:srgbClr val="FF0000"/>
                </a:solidFill>
              </a:rPr>
              <a:t>için</a:t>
            </a:r>
            <a:r>
              <a:rPr lang="en-GB" altLang="en-US" i="1" dirty="0" smtClean="0">
                <a:solidFill>
                  <a:srgbClr val="FF0000"/>
                </a:solidFill>
              </a:rPr>
              <a:t> 1’e </a:t>
            </a:r>
            <a:r>
              <a:rPr lang="en-GB" altLang="en-US" i="1" dirty="0" err="1" smtClean="0">
                <a:solidFill>
                  <a:srgbClr val="FF0000"/>
                </a:solidFill>
              </a:rPr>
              <a:t>tümleyenini</a:t>
            </a:r>
            <a:r>
              <a:rPr lang="en-GB" altLang="en-US" i="1" dirty="0" smtClean="0">
                <a:solidFill>
                  <a:srgbClr val="FF0000"/>
                </a:solidFill>
              </a:rPr>
              <a:t> </a:t>
            </a:r>
            <a:r>
              <a:rPr lang="en-GB" altLang="en-US" i="1" dirty="0" err="1" smtClean="0">
                <a:solidFill>
                  <a:srgbClr val="FF0000"/>
                </a:solidFill>
              </a:rPr>
              <a:t>bulup</a:t>
            </a:r>
            <a:r>
              <a:rPr lang="en-GB" altLang="en-US" i="1" dirty="0" smtClean="0">
                <a:solidFill>
                  <a:srgbClr val="FF0000"/>
                </a:solidFill>
              </a:rPr>
              <a:t> </a:t>
            </a:r>
            <a:r>
              <a:rPr lang="en-GB" altLang="en-US" i="1" dirty="0" err="1" smtClean="0">
                <a:solidFill>
                  <a:srgbClr val="FF0000"/>
                </a:solidFill>
              </a:rPr>
              <a:t>ona</a:t>
            </a:r>
            <a:r>
              <a:rPr lang="en-GB" altLang="en-US" i="1" dirty="0" smtClean="0">
                <a:solidFill>
                  <a:srgbClr val="FF0000"/>
                </a:solidFill>
              </a:rPr>
              <a:t> 1 </a:t>
            </a:r>
            <a:r>
              <a:rPr lang="en-GB" altLang="en-US" i="1" dirty="0" err="1" smtClean="0">
                <a:solidFill>
                  <a:srgbClr val="FF0000"/>
                </a:solidFill>
              </a:rPr>
              <a:t>ekleyebiliriz</a:t>
            </a:r>
            <a:endParaRPr lang="tr-TR" altLang="en-US" i="1" dirty="0" smtClean="0">
              <a:solidFill>
                <a:srgbClr val="FF0000"/>
              </a:solidFill>
            </a:endParaRPr>
          </a:p>
          <a:p>
            <a:r>
              <a:rPr lang="en-GB" altLang="en-US" i="1" dirty="0" err="1" smtClean="0"/>
              <a:t>Örnek</a:t>
            </a:r>
            <a:r>
              <a:rPr lang="tr-TR" altLang="en-US" i="1" dirty="0" smtClean="0"/>
              <a:t>: </a:t>
            </a:r>
          </a:p>
          <a:p>
            <a:pPr lvl="1"/>
            <a:r>
              <a:rPr lang="tr-TR" altLang="en-US" i="1" dirty="0" smtClean="0"/>
              <a:t>N= 1011001</a:t>
            </a:r>
            <a:r>
              <a:rPr lang="en-GB" altLang="en-US" i="1" dirty="0" smtClean="0"/>
              <a:t> </a:t>
            </a:r>
            <a:r>
              <a:rPr lang="en-GB" altLang="en-US" dirty="0" err="1" smtClean="0"/>
              <a:t>ise</a:t>
            </a:r>
            <a:r>
              <a:rPr lang="tr-TR" altLang="en-US" i="1" dirty="0" smtClean="0"/>
              <a:t> 1’</a:t>
            </a:r>
            <a:r>
              <a:rPr lang="en-GB" altLang="en-US" i="1" dirty="0" smtClean="0"/>
              <a:t>e</a:t>
            </a:r>
            <a:r>
              <a:rPr lang="tr-TR" altLang="en-US" i="1" dirty="0" smtClean="0"/>
              <a:t> </a:t>
            </a:r>
            <a:r>
              <a:rPr lang="en-GB" altLang="en-US" i="1" dirty="0" err="1" smtClean="0"/>
              <a:t>tümleyen</a:t>
            </a:r>
            <a:r>
              <a:rPr lang="en-GB" altLang="en-US" i="1" dirty="0" smtClean="0"/>
              <a:t> </a:t>
            </a:r>
            <a:r>
              <a:rPr lang="tr-TR" altLang="en-US" i="1" dirty="0" smtClean="0"/>
              <a:t>0100110, 2’</a:t>
            </a:r>
            <a:r>
              <a:rPr lang="en-GB" altLang="en-US" i="1" dirty="0" smtClean="0"/>
              <a:t>ye </a:t>
            </a:r>
            <a:r>
              <a:rPr lang="en-GB" altLang="en-US" i="1" dirty="0" err="1" smtClean="0"/>
              <a:t>tümleyen</a:t>
            </a:r>
            <a:r>
              <a:rPr lang="en-GB" altLang="en-US" i="1" dirty="0" smtClean="0"/>
              <a:t> de </a:t>
            </a:r>
            <a:r>
              <a:rPr lang="tr-TR" altLang="en-US" i="1" dirty="0" smtClean="0"/>
              <a:t>0100111 </a:t>
            </a:r>
            <a:r>
              <a:rPr lang="en-GB" altLang="en-US" dirty="0" err="1" smtClean="0"/>
              <a:t>olur</a:t>
            </a:r>
            <a:r>
              <a:rPr lang="en-GB" altLang="en-US" dirty="0" smtClean="0"/>
              <a:t>.</a:t>
            </a:r>
            <a:endParaRPr lang="tr-TR" altLang="en-US" dirty="0" smtClean="0"/>
          </a:p>
          <a:p>
            <a:pPr lvl="1"/>
            <a:r>
              <a:rPr lang="tr-TR" altLang="en-US" i="1" dirty="0" smtClean="0"/>
              <a:t>N= 1101100</a:t>
            </a:r>
            <a:r>
              <a:rPr lang="en-GB" altLang="en-US" i="1" dirty="0" smtClean="0"/>
              <a:t> </a:t>
            </a:r>
            <a:r>
              <a:rPr lang="en-GB" altLang="en-US" dirty="0" err="1" smtClean="0"/>
              <a:t>ise</a:t>
            </a:r>
            <a:r>
              <a:rPr lang="tr-TR" altLang="en-US" dirty="0" smtClean="0"/>
              <a:t> </a:t>
            </a:r>
            <a:r>
              <a:rPr lang="tr-TR" altLang="en-US" i="1" dirty="0" smtClean="0"/>
              <a:t>2’</a:t>
            </a:r>
            <a:r>
              <a:rPr lang="en-GB" altLang="en-US" i="1" dirty="0" smtClean="0"/>
              <a:t>ye</a:t>
            </a:r>
            <a:r>
              <a:rPr lang="tr-TR" altLang="en-US" i="1" dirty="0" smtClean="0"/>
              <a:t> </a:t>
            </a:r>
            <a:r>
              <a:rPr lang="en-GB" altLang="en-US" i="1" dirty="0" err="1" smtClean="0"/>
              <a:t>tümleyeni</a:t>
            </a:r>
            <a:r>
              <a:rPr lang="tr-TR" altLang="en-US" i="1" dirty="0" smtClean="0"/>
              <a:t> 0010100</a:t>
            </a:r>
            <a:r>
              <a:rPr lang="en-GB" altLang="en-US" i="1" dirty="0" smtClean="0"/>
              <a:t> </a:t>
            </a:r>
            <a:r>
              <a:rPr lang="en-GB" altLang="en-US" dirty="0" err="1" smtClean="0"/>
              <a:t>olur</a:t>
            </a:r>
            <a:endParaRPr lang="tr-TR" altLang="en-US" dirty="0" smtClean="0"/>
          </a:p>
          <a:p>
            <a:r>
              <a:rPr lang="en-GB" altLang="en-US" sz="1800" dirty="0" smtClean="0"/>
              <a:t>2’ye </a:t>
            </a:r>
            <a:r>
              <a:rPr lang="en-GB" altLang="en-US" sz="1800" dirty="0" err="1" smtClean="0"/>
              <a:t>tümleyeni</a:t>
            </a:r>
            <a:r>
              <a:rPr lang="en-GB" altLang="en-US" sz="1800" dirty="0" smtClean="0"/>
              <a:t> </a:t>
            </a:r>
            <a:r>
              <a:rPr lang="en-GB" altLang="en-US" sz="1800" dirty="0" err="1" smtClean="0"/>
              <a:t>bulmak</a:t>
            </a:r>
            <a:r>
              <a:rPr lang="en-GB" altLang="en-US" sz="1800" dirty="0" smtClean="0"/>
              <a:t> </a:t>
            </a:r>
            <a:r>
              <a:rPr lang="en-GB" altLang="en-US" sz="1800" dirty="0" err="1" smtClean="0"/>
              <a:t>için</a:t>
            </a:r>
            <a:r>
              <a:rPr lang="en-GB" altLang="en-US" sz="1800" dirty="0" smtClean="0"/>
              <a:t> </a:t>
            </a:r>
            <a:r>
              <a:rPr lang="en-GB" altLang="en-US" sz="1800" dirty="0" err="1" smtClean="0"/>
              <a:t>alternatif</a:t>
            </a:r>
            <a:r>
              <a:rPr lang="en-GB" altLang="en-US" sz="1800" dirty="0" smtClean="0"/>
              <a:t> </a:t>
            </a:r>
            <a:r>
              <a:rPr lang="en-GB" altLang="en-US" sz="1800" dirty="0" err="1" smtClean="0"/>
              <a:t>olarak</a:t>
            </a:r>
            <a:r>
              <a:rPr lang="en-GB" altLang="en-US" sz="1800" dirty="0" smtClean="0"/>
              <a:t>: </a:t>
            </a:r>
            <a:r>
              <a:rPr lang="en-GB" altLang="en-US" sz="1800" dirty="0" err="1" smtClean="0"/>
              <a:t>En</a:t>
            </a:r>
            <a:r>
              <a:rPr lang="en-GB" altLang="en-US" sz="1800" dirty="0" smtClean="0"/>
              <a:t> </a:t>
            </a:r>
            <a:r>
              <a:rPr lang="en-GB" altLang="en-US" sz="1800" dirty="0" err="1" smtClean="0"/>
              <a:t>sağdan</a:t>
            </a:r>
            <a:r>
              <a:rPr lang="en-GB" altLang="en-US" sz="1800" dirty="0" smtClean="0"/>
              <a:t> </a:t>
            </a:r>
            <a:r>
              <a:rPr lang="en-GB" altLang="en-US" sz="1800" dirty="0" err="1" smtClean="0"/>
              <a:t>başlayarak</a:t>
            </a:r>
            <a:r>
              <a:rPr lang="en-GB" altLang="en-US" sz="1800" dirty="0" smtClean="0"/>
              <a:t> 0’ları </a:t>
            </a:r>
            <a:r>
              <a:rPr lang="en-GB" altLang="en-US" sz="1800" dirty="0" err="1" smtClean="0"/>
              <a:t>ve</a:t>
            </a:r>
            <a:r>
              <a:rPr lang="en-GB" altLang="en-US" sz="1800" dirty="0" smtClean="0"/>
              <a:t> ilk 1’i </a:t>
            </a:r>
            <a:r>
              <a:rPr lang="en-GB" altLang="en-US" sz="1800" dirty="0" err="1" smtClean="0"/>
              <a:t>olduğu</a:t>
            </a:r>
            <a:r>
              <a:rPr lang="en-GB" altLang="en-US" sz="1800" dirty="0" smtClean="0"/>
              <a:t> </a:t>
            </a:r>
            <a:r>
              <a:rPr lang="en-GB" altLang="en-US" sz="1800" dirty="0" err="1" smtClean="0"/>
              <a:t>gibi</a:t>
            </a:r>
            <a:r>
              <a:rPr lang="en-GB" altLang="en-US" sz="1800" dirty="0" smtClean="0"/>
              <a:t> </a:t>
            </a:r>
            <a:r>
              <a:rPr lang="en-GB" altLang="en-US" sz="1800" dirty="0" err="1" smtClean="0"/>
              <a:t>bırak</a:t>
            </a:r>
            <a:r>
              <a:rPr lang="en-GB" altLang="en-US" sz="1800" dirty="0" smtClean="0"/>
              <a:t>, ilk 1’den </a:t>
            </a:r>
            <a:r>
              <a:rPr lang="en-GB" altLang="en-US" sz="1800" dirty="0" err="1" smtClean="0"/>
              <a:t>sonraki</a:t>
            </a:r>
            <a:r>
              <a:rPr lang="en-GB" altLang="en-US" sz="1800" dirty="0" smtClean="0"/>
              <a:t> </a:t>
            </a:r>
            <a:r>
              <a:rPr lang="en-GB" altLang="en-US" sz="1800" dirty="0" err="1" smtClean="0"/>
              <a:t>bitleri</a:t>
            </a:r>
            <a:r>
              <a:rPr lang="en-GB" altLang="en-US" sz="1800" dirty="0" smtClean="0"/>
              <a:t> </a:t>
            </a:r>
            <a:r>
              <a:rPr lang="en-GB" altLang="en-US" sz="1800" dirty="0" err="1" smtClean="0"/>
              <a:t>çevir</a:t>
            </a:r>
            <a:r>
              <a:rPr lang="en-GB" altLang="en-US" sz="1800" dirty="0" smtClean="0"/>
              <a:t>. </a:t>
            </a:r>
            <a:endParaRPr lang="tr-TR" altLang="en-US" sz="1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 err="1" smtClean="0"/>
              <a:t>Tümleyenler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Kullanarak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Çıkarma</a:t>
            </a:r>
            <a:endParaRPr lang="tr-TR" altLang="en-US" dirty="0" smtClean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  <a:defRPr/>
            </a:pPr>
            <a:r>
              <a:rPr lang="en-GB" sz="2000" dirty="0" err="1" smtClean="0"/>
              <a:t>Eksilen</a:t>
            </a:r>
            <a:r>
              <a:rPr lang="tr-TR" sz="2000" dirty="0" smtClean="0"/>
              <a:t>:</a:t>
            </a:r>
            <a:r>
              <a:rPr lang="en-GB" sz="2000" dirty="0" smtClean="0"/>
              <a:t> 	</a:t>
            </a:r>
            <a:r>
              <a:rPr lang="tr-TR" sz="2000" dirty="0" smtClean="0"/>
              <a:t>101101</a:t>
            </a:r>
          </a:p>
          <a:p>
            <a:pPr>
              <a:buFont typeface="Wingdings" pitchFamily="2" charset="2"/>
              <a:buNone/>
              <a:defRPr/>
            </a:pPr>
            <a:r>
              <a:rPr lang="en-GB" sz="2000" dirty="0" err="1" smtClean="0"/>
              <a:t>Çıkan</a:t>
            </a:r>
            <a:r>
              <a:rPr lang="en-GB" sz="2000" dirty="0" smtClean="0"/>
              <a:t>: 		</a:t>
            </a:r>
            <a:r>
              <a:rPr lang="tr-TR" sz="2000" dirty="0" smtClean="0"/>
              <a:t>100111</a:t>
            </a:r>
          </a:p>
          <a:p>
            <a:pPr>
              <a:buFont typeface="Wingdings" pitchFamily="2" charset="2"/>
              <a:buNone/>
              <a:defRPr/>
            </a:pPr>
            <a:r>
              <a:rPr lang="en-GB" sz="2000" dirty="0" err="1" smtClean="0"/>
              <a:t>Fark</a:t>
            </a:r>
            <a:r>
              <a:rPr lang="tr-TR" sz="2000" dirty="0" smtClean="0"/>
              <a:t>:</a:t>
            </a:r>
            <a:r>
              <a:rPr lang="en-GB" sz="2000" dirty="0" smtClean="0"/>
              <a:t> 		</a:t>
            </a:r>
            <a:r>
              <a:rPr lang="tr-TR" sz="2000" dirty="0" smtClean="0"/>
              <a:t>000110</a:t>
            </a:r>
          </a:p>
          <a:p>
            <a:pPr>
              <a:defRPr/>
            </a:pPr>
            <a:endParaRPr lang="tr-TR" sz="2000" dirty="0" smtClean="0"/>
          </a:p>
          <a:p>
            <a:pPr marL="514350" indent="-514350">
              <a:buFont typeface="+mj-lt"/>
              <a:buAutoNum type="arabicPeriod"/>
              <a:defRPr/>
            </a:pPr>
            <a:r>
              <a:rPr lang="en-GB" sz="2000" dirty="0" err="1" smtClean="0"/>
              <a:t>Çıkan</a:t>
            </a:r>
            <a:r>
              <a:rPr lang="en-GB" sz="2000" dirty="0" smtClean="0"/>
              <a:t> N </a:t>
            </a:r>
            <a:r>
              <a:rPr lang="en-GB" sz="2000" dirty="0" err="1" smtClean="0"/>
              <a:t>değerinin</a:t>
            </a:r>
            <a:r>
              <a:rPr lang="en-GB" sz="2000" dirty="0" smtClean="0"/>
              <a:t> </a:t>
            </a:r>
            <a:r>
              <a:rPr lang="en-GB" sz="2000" dirty="0" err="1" smtClean="0"/>
              <a:t>r’ye</a:t>
            </a:r>
            <a:r>
              <a:rPr lang="en-GB" sz="2000" dirty="0" smtClean="0"/>
              <a:t> </a:t>
            </a:r>
            <a:r>
              <a:rPr lang="en-GB" sz="2000" dirty="0" err="1" smtClean="0"/>
              <a:t>tümleyenini</a:t>
            </a:r>
            <a:r>
              <a:rPr lang="en-GB" sz="2000" dirty="0" smtClean="0"/>
              <a:t> </a:t>
            </a:r>
            <a:r>
              <a:rPr lang="en-GB" sz="2000" dirty="0" err="1" smtClean="0"/>
              <a:t>eksilen</a:t>
            </a:r>
            <a:r>
              <a:rPr lang="tr-TR" sz="2000" dirty="0" smtClean="0"/>
              <a:t> M</a:t>
            </a:r>
            <a:r>
              <a:rPr lang="en-GB" sz="2000" dirty="0" smtClean="0"/>
              <a:t> </a:t>
            </a:r>
            <a:r>
              <a:rPr lang="en-GB" sz="2000" dirty="0" err="1" smtClean="0"/>
              <a:t>sayısına</a:t>
            </a:r>
            <a:r>
              <a:rPr lang="en-GB" sz="2000" dirty="0" smtClean="0"/>
              <a:t> </a:t>
            </a:r>
            <a:r>
              <a:rPr lang="en-GB" sz="2000" dirty="0" err="1" smtClean="0"/>
              <a:t>ekle</a:t>
            </a:r>
            <a:r>
              <a:rPr lang="tr-TR" sz="2000" dirty="0" smtClean="0"/>
              <a:t>. </a:t>
            </a:r>
          </a:p>
          <a:p>
            <a:pPr marL="514350" indent="-514350">
              <a:buFont typeface="Wingdings" pitchFamily="2" charset="2"/>
              <a:buNone/>
              <a:defRPr/>
            </a:pPr>
            <a:r>
              <a:rPr lang="tr-TR" sz="2000" dirty="0" smtClean="0"/>
              <a:t>         M + (</a:t>
            </a:r>
            <a:r>
              <a:rPr lang="tr-TR" sz="2000" i="1" dirty="0" err="1" smtClean="0"/>
              <a:t>r</a:t>
            </a:r>
            <a:r>
              <a:rPr lang="tr-TR" sz="2000" i="1" baseline="30000" dirty="0" err="1" smtClean="0"/>
              <a:t>n</a:t>
            </a:r>
            <a:r>
              <a:rPr lang="tr-TR" sz="2000" dirty="0" smtClean="0"/>
              <a:t>-</a:t>
            </a:r>
            <a:r>
              <a:rPr lang="tr-TR" sz="2000" i="1" dirty="0" smtClean="0"/>
              <a:t>N) = M - N+</a:t>
            </a:r>
            <a:r>
              <a:rPr lang="tr-TR" sz="2000" i="1" dirty="0" err="1" smtClean="0"/>
              <a:t>r</a:t>
            </a:r>
            <a:r>
              <a:rPr lang="tr-TR" sz="2000" i="1" baseline="30000" dirty="0" err="1" smtClean="0"/>
              <a:t>n</a:t>
            </a:r>
            <a:endParaRPr lang="tr-TR" sz="2000" dirty="0" smtClean="0"/>
          </a:p>
          <a:p>
            <a:pPr marL="514350" indent="-514350">
              <a:buFont typeface="+mj-lt"/>
              <a:buAutoNum type="arabicPeriod" startAt="2"/>
              <a:defRPr/>
            </a:pPr>
            <a:r>
              <a:rPr lang="en-GB" sz="2000" dirty="0" err="1" smtClean="0"/>
              <a:t>Eğer</a:t>
            </a:r>
            <a:r>
              <a:rPr lang="tr-TR" sz="2000" dirty="0" smtClean="0"/>
              <a:t> M&gt;=N</a:t>
            </a:r>
            <a:r>
              <a:rPr lang="en-GB" sz="2000" dirty="0" smtClean="0"/>
              <a:t> </a:t>
            </a:r>
            <a:r>
              <a:rPr lang="en-GB" sz="2000" dirty="0" err="1" smtClean="0"/>
              <a:t>ise</a:t>
            </a:r>
            <a:r>
              <a:rPr lang="tr-TR" sz="2000" dirty="0" smtClean="0"/>
              <a:t> t</a:t>
            </a:r>
            <a:r>
              <a:rPr lang="en-GB" sz="2000" dirty="0" err="1" smtClean="0"/>
              <a:t>oplarken</a:t>
            </a:r>
            <a:r>
              <a:rPr lang="en-GB" sz="2000" dirty="0" smtClean="0"/>
              <a:t> </a:t>
            </a:r>
            <a:r>
              <a:rPr lang="en-GB" sz="2000" dirty="0" err="1" smtClean="0"/>
              <a:t>en</a:t>
            </a:r>
            <a:r>
              <a:rPr lang="en-GB" sz="2000" dirty="0" smtClean="0"/>
              <a:t> </a:t>
            </a:r>
            <a:r>
              <a:rPr lang="en-GB" sz="2000" dirty="0" err="1" smtClean="0"/>
              <a:t>solda</a:t>
            </a:r>
            <a:r>
              <a:rPr lang="en-GB" sz="2000" dirty="0" smtClean="0"/>
              <a:t> </a:t>
            </a:r>
            <a:r>
              <a:rPr lang="en-GB" sz="2000" dirty="0" err="1" smtClean="0"/>
              <a:t>elde</a:t>
            </a:r>
            <a:r>
              <a:rPr lang="en-GB" sz="2000" dirty="0" smtClean="0"/>
              <a:t> 1 </a:t>
            </a:r>
            <a:r>
              <a:rPr lang="en-GB" sz="2000" dirty="0" err="1" smtClean="0"/>
              <a:t>olacaktır</a:t>
            </a:r>
            <a:r>
              <a:rPr lang="tr-TR" sz="2000" dirty="0" smtClean="0"/>
              <a:t>. </a:t>
            </a:r>
            <a:r>
              <a:rPr lang="en-GB" sz="2000" dirty="0" err="1" smtClean="0"/>
              <a:t>Bunu</a:t>
            </a:r>
            <a:r>
              <a:rPr lang="en-GB" sz="2000" dirty="0" smtClean="0"/>
              <a:t> </a:t>
            </a:r>
            <a:r>
              <a:rPr lang="en-GB" sz="2000" dirty="0" err="1" smtClean="0"/>
              <a:t>atarsak</a:t>
            </a:r>
            <a:r>
              <a:rPr lang="en-GB" sz="2000" dirty="0" smtClean="0"/>
              <a:t> </a:t>
            </a:r>
            <a:r>
              <a:rPr lang="en-GB" sz="2000" dirty="0" err="1" smtClean="0"/>
              <a:t>kalan</a:t>
            </a:r>
            <a:r>
              <a:rPr lang="en-GB" sz="2000" dirty="0" smtClean="0"/>
              <a:t> </a:t>
            </a:r>
            <a:r>
              <a:rPr lang="en-GB" sz="2000" dirty="0" err="1" smtClean="0"/>
              <a:t>sonuç</a:t>
            </a:r>
            <a:r>
              <a:rPr lang="en-GB" sz="2000" dirty="0" smtClean="0"/>
              <a:t> </a:t>
            </a:r>
            <a:r>
              <a:rPr lang="en-GB" sz="2000" dirty="0" err="1" smtClean="0"/>
              <a:t>aslında</a:t>
            </a:r>
            <a:r>
              <a:rPr lang="tr-TR" sz="2000" dirty="0" smtClean="0"/>
              <a:t> M-N</a:t>
            </a:r>
            <a:r>
              <a:rPr lang="en-GB" sz="2000" dirty="0" smtClean="0"/>
              <a:t>’</a:t>
            </a:r>
            <a:r>
              <a:rPr lang="en-GB" sz="2000" dirty="0" err="1" smtClean="0"/>
              <a:t>dir</a:t>
            </a:r>
            <a:r>
              <a:rPr lang="tr-TR" sz="2000" dirty="0" smtClean="0"/>
              <a:t>.</a:t>
            </a:r>
          </a:p>
          <a:p>
            <a:pPr marL="514350" indent="-514350">
              <a:buFont typeface="+mj-lt"/>
              <a:buAutoNum type="arabicPeriod" startAt="2"/>
              <a:defRPr/>
            </a:pPr>
            <a:r>
              <a:rPr lang="en-GB" sz="2000" dirty="0" err="1" smtClean="0"/>
              <a:t>Eğer</a:t>
            </a:r>
            <a:r>
              <a:rPr lang="tr-TR" sz="2000" dirty="0" smtClean="0"/>
              <a:t> M&lt;N</a:t>
            </a:r>
            <a:r>
              <a:rPr lang="en-GB" sz="2000" dirty="0" smtClean="0"/>
              <a:t> </a:t>
            </a:r>
            <a:r>
              <a:rPr lang="en-GB" sz="2000" dirty="0" err="1" smtClean="0"/>
              <a:t>ise</a:t>
            </a:r>
            <a:r>
              <a:rPr lang="tr-TR" sz="2000" dirty="0" smtClean="0"/>
              <a:t> </a:t>
            </a:r>
            <a:r>
              <a:rPr lang="en-GB" sz="2000" dirty="0" err="1" smtClean="0"/>
              <a:t>toplarken</a:t>
            </a:r>
            <a:r>
              <a:rPr lang="en-GB" sz="2000" dirty="0" smtClean="0"/>
              <a:t> </a:t>
            </a:r>
            <a:r>
              <a:rPr lang="en-GB" sz="2000" dirty="0" err="1" smtClean="0"/>
              <a:t>en</a:t>
            </a:r>
            <a:r>
              <a:rPr lang="en-GB" sz="2000" dirty="0" smtClean="0"/>
              <a:t> </a:t>
            </a:r>
            <a:r>
              <a:rPr lang="en-GB" sz="2000" dirty="0" err="1" smtClean="0"/>
              <a:t>solda</a:t>
            </a:r>
            <a:r>
              <a:rPr lang="en-GB" sz="2000" dirty="0" smtClean="0"/>
              <a:t> </a:t>
            </a:r>
            <a:r>
              <a:rPr lang="en-GB" sz="2000" dirty="0" err="1" smtClean="0"/>
              <a:t>elde</a:t>
            </a:r>
            <a:r>
              <a:rPr lang="en-GB" sz="2000" dirty="0" smtClean="0"/>
              <a:t> 1 </a:t>
            </a:r>
            <a:r>
              <a:rPr lang="en-GB" sz="2000" dirty="0" err="1" smtClean="0"/>
              <a:t>olmaz</a:t>
            </a:r>
            <a:r>
              <a:rPr lang="en-GB" sz="2000" dirty="0" smtClean="0"/>
              <a:t> </a:t>
            </a:r>
            <a:r>
              <a:rPr lang="en-GB" sz="2000" dirty="0" err="1" smtClean="0"/>
              <a:t>ve</a:t>
            </a:r>
            <a:r>
              <a:rPr lang="en-GB" sz="2000" dirty="0" smtClean="0"/>
              <a:t> </a:t>
            </a:r>
            <a:r>
              <a:rPr lang="en-GB" sz="2000" dirty="0" err="1" smtClean="0"/>
              <a:t>değer</a:t>
            </a:r>
            <a:r>
              <a:rPr lang="tr-TR" sz="2000" dirty="0" smtClean="0"/>
              <a:t> </a:t>
            </a:r>
            <a:r>
              <a:rPr lang="tr-TR" sz="2000" i="1" dirty="0" smtClean="0"/>
              <a:t>r</a:t>
            </a:r>
            <a:r>
              <a:rPr lang="tr-TR" sz="2000" i="1" baseline="30000" dirty="0" smtClean="0"/>
              <a:t>n</a:t>
            </a:r>
            <a:r>
              <a:rPr lang="tr-TR" sz="2000" dirty="0" smtClean="0"/>
              <a:t>-(</a:t>
            </a:r>
            <a:r>
              <a:rPr lang="tr-TR" sz="2000" i="1" dirty="0" smtClean="0"/>
              <a:t>N-M)</a:t>
            </a:r>
            <a:r>
              <a:rPr lang="en-GB" sz="2000" i="1" dirty="0" smtClean="0"/>
              <a:t>’</a:t>
            </a:r>
            <a:r>
              <a:rPr lang="en-GB" sz="2000" dirty="0" smtClean="0"/>
              <a:t>e</a:t>
            </a:r>
            <a:r>
              <a:rPr lang="tr-TR" sz="2000" dirty="0" smtClean="0"/>
              <a:t> </a:t>
            </a:r>
            <a:r>
              <a:rPr lang="en-GB" sz="2000" dirty="0" err="1" smtClean="0"/>
              <a:t>eşit</a:t>
            </a:r>
            <a:r>
              <a:rPr lang="en-GB" sz="2000" dirty="0" smtClean="0"/>
              <a:t> </a:t>
            </a:r>
            <a:r>
              <a:rPr lang="en-GB" sz="2000" dirty="0" err="1" smtClean="0"/>
              <a:t>olur</a:t>
            </a:r>
            <a:r>
              <a:rPr lang="tr-TR" sz="2000" dirty="0" smtClean="0"/>
              <a:t>. </a:t>
            </a:r>
            <a:r>
              <a:rPr lang="en-GB" sz="2000" dirty="0" err="1" smtClean="0"/>
              <a:t>İstediğimiz</a:t>
            </a:r>
            <a:r>
              <a:rPr lang="en-GB" sz="2000" dirty="0" smtClean="0"/>
              <a:t> </a:t>
            </a:r>
            <a:r>
              <a:rPr lang="en-GB" sz="2000" dirty="0" err="1" smtClean="0"/>
              <a:t>sonuç</a:t>
            </a:r>
            <a:r>
              <a:rPr lang="en-GB" sz="2000" dirty="0" smtClean="0"/>
              <a:t> </a:t>
            </a:r>
            <a:r>
              <a:rPr lang="en-GB" sz="2000" dirty="0" err="1" smtClean="0"/>
              <a:t>için</a:t>
            </a:r>
            <a:r>
              <a:rPr lang="en-GB" sz="2000" dirty="0" smtClean="0"/>
              <a:t> </a:t>
            </a:r>
            <a:r>
              <a:rPr lang="en-GB" sz="2000" dirty="0" err="1" smtClean="0"/>
              <a:t>bu</a:t>
            </a:r>
            <a:r>
              <a:rPr lang="en-GB" sz="2000" dirty="0" smtClean="0"/>
              <a:t> </a:t>
            </a:r>
            <a:r>
              <a:rPr lang="en-GB" sz="2000" dirty="0" err="1" smtClean="0"/>
              <a:t>değerin</a:t>
            </a:r>
            <a:r>
              <a:rPr lang="en-GB" sz="2000" dirty="0" smtClean="0"/>
              <a:t> </a:t>
            </a:r>
            <a:r>
              <a:rPr lang="tr-TR" sz="2000" dirty="0" smtClean="0"/>
              <a:t>r’</a:t>
            </a:r>
            <a:r>
              <a:rPr lang="en-GB" sz="2000" dirty="0" smtClean="0"/>
              <a:t>ye</a:t>
            </a:r>
            <a:r>
              <a:rPr lang="tr-TR" sz="2000" dirty="0" smtClean="0"/>
              <a:t> </a:t>
            </a:r>
            <a:r>
              <a:rPr lang="en-GB" sz="2000" dirty="0" err="1" smtClean="0"/>
              <a:t>tümleyenini</a:t>
            </a:r>
            <a:r>
              <a:rPr lang="en-GB" sz="2000" dirty="0" smtClean="0"/>
              <a:t> </a:t>
            </a:r>
            <a:r>
              <a:rPr lang="en-GB" sz="2000" dirty="0" err="1" smtClean="0"/>
              <a:t>alıp</a:t>
            </a:r>
            <a:r>
              <a:rPr lang="en-GB" sz="2000" dirty="0" smtClean="0"/>
              <a:t> </a:t>
            </a:r>
            <a:r>
              <a:rPr lang="en-GB" sz="2000" dirty="0" err="1" smtClean="0"/>
              <a:t>başına</a:t>
            </a:r>
            <a:r>
              <a:rPr lang="en-GB" sz="2000" dirty="0" smtClean="0"/>
              <a:t> </a:t>
            </a:r>
            <a:r>
              <a:rPr lang="en-GB" sz="2000" dirty="0" err="1" smtClean="0"/>
              <a:t>eksi</a:t>
            </a:r>
            <a:r>
              <a:rPr lang="en-GB" sz="2000" dirty="0" smtClean="0"/>
              <a:t> </a:t>
            </a:r>
            <a:r>
              <a:rPr lang="en-GB" sz="2000" dirty="0" err="1" smtClean="0"/>
              <a:t>işareti</a:t>
            </a:r>
            <a:r>
              <a:rPr lang="en-GB" sz="2000" dirty="0" smtClean="0"/>
              <a:t> </a:t>
            </a:r>
            <a:r>
              <a:rPr lang="en-GB" sz="2000" dirty="0" err="1" smtClean="0"/>
              <a:t>koyabiliriz</a:t>
            </a:r>
            <a:r>
              <a:rPr lang="tr-TR" sz="2000" dirty="0" smtClean="0"/>
              <a:t>.</a:t>
            </a:r>
          </a:p>
          <a:p>
            <a:pPr marL="514350" indent="-514350">
              <a:buFont typeface="+mj-lt"/>
              <a:buAutoNum type="arabicPeriod" startAt="2"/>
              <a:defRPr/>
            </a:pPr>
            <a:endParaRPr lang="tr-TR" sz="2000" dirty="0" smtClean="0"/>
          </a:p>
          <a:p>
            <a:pPr marL="841375" lvl="1" indent="-514350">
              <a:buFont typeface="Wingdings" pitchFamily="2" charset="2"/>
              <a:buNone/>
              <a:defRPr/>
            </a:pPr>
            <a:r>
              <a:rPr lang="tr-TR" sz="2000" i="1" baseline="30000" dirty="0" smtClean="0"/>
              <a:t>			</a:t>
            </a:r>
            <a:endParaRPr lang="tr-TR" sz="2000" dirty="0" smtClean="0"/>
          </a:p>
        </p:txBody>
      </p:sp>
      <p:cxnSp>
        <p:nvCxnSpPr>
          <p:cNvPr id="5" name="4 Düz Bağlayıcı"/>
          <p:cNvCxnSpPr/>
          <p:nvPr/>
        </p:nvCxnSpPr>
        <p:spPr>
          <a:xfrm>
            <a:off x="1908177" y="2349500"/>
            <a:ext cx="1439863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6 Düz Bağlayıcı"/>
          <p:cNvCxnSpPr/>
          <p:nvPr/>
        </p:nvCxnSpPr>
        <p:spPr>
          <a:xfrm>
            <a:off x="1908175" y="2276475"/>
            <a:ext cx="2159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altLang="en-US" dirty="0" err="1" smtClean="0"/>
              <a:t>İşaretli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İkili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Sayılar</a:t>
            </a:r>
            <a:r>
              <a:rPr lang="en-GB" altLang="en-US" dirty="0" smtClean="0"/>
              <a:t> </a:t>
            </a:r>
            <a:br>
              <a:rPr lang="en-GB" altLang="en-US" dirty="0" smtClean="0"/>
            </a:br>
            <a:r>
              <a:rPr lang="en-GB" altLang="en-US" dirty="0" smtClean="0"/>
              <a:t>(Signed Binary Numbers)</a:t>
            </a:r>
            <a:endParaRPr lang="tr-TR" altLang="en-US" dirty="0" smtClean="0"/>
          </a:p>
        </p:txBody>
      </p:sp>
      <p:sp>
        <p:nvSpPr>
          <p:cNvPr id="17411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altLang="en-US" dirty="0" err="1" smtClean="0"/>
              <a:t>Matematikte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negatif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sayıları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eksi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işaretiyle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gösteririz</a:t>
            </a:r>
            <a:r>
              <a:rPr lang="tr-TR" altLang="en-US" dirty="0" smtClean="0"/>
              <a:t>.</a:t>
            </a:r>
          </a:p>
          <a:p>
            <a:r>
              <a:rPr lang="en-GB" altLang="en-US" dirty="0" err="1" smtClean="0"/>
              <a:t>Sayısal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sistemlerde</a:t>
            </a:r>
            <a:r>
              <a:rPr lang="tr-TR" altLang="en-US" dirty="0" smtClean="0"/>
              <a:t>, </a:t>
            </a:r>
            <a:r>
              <a:rPr lang="en-GB" altLang="en-US" dirty="0" smtClean="0"/>
              <a:t>ilk bit </a:t>
            </a:r>
            <a:r>
              <a:rPr lang="en-GB" altLang="en-US" dirty="0" err="1" smtClean="0"/>
              <a:t>sayının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işaretini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belirtebilir</a:t>
            </a:r>
            <a:r>
              <a:rPr lang="tr-TR" altLang="en-US" dirty="0" smtClean="0"/>
              <a:t>.</a:t>
            </a:r>
          </a:p>
          <a:p>
            <a:pPr lvl="1"/>
            <a:r>
              <a:rPr lang="en-GB" altLang="en-US" dirty="0" smtClean="0"/>
              <a:t>İlk bit</a:t>
            </a:r>
            <a:r>
              <a:rPr lang="tr-TR" altLang="en-US" dirty="0" smtClean="0"/>
              <a:t> 0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ise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sayı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pozitif</a:t>
            </a:r>
            <a:r>
              <a:rPr lang="tr-TR" altLang="en-US" dirty="0" smtClean="0"/>
              <a:t>.</a:t>
            </a:r>
          </a:p>
          <a:p>
            <a:pPr lvl="1"/>
            <a:r>
              <a:rPr lang="en-GB" altLang="en-US" dirty="0"/>
              <a:t>İlk bit</a:t>
            </a:r>
            <a:r>
              <a:rPr lang="tr-TR" altLang="en-US" dirty="0"/>
              <a:t> </a:t>
            </a:r>
            <a:r>
              <a:rPr lang="en-GB" altLang="en-US" dirty="0" smtClean="0"/>
              <a:t>1 </a:t>
            </a:r>
            <a:r>
              <a:rPr lang="en-GB" altLang="en-US" dirty="0" err="1"/>
              <a:t>ise</a:t>
            </a:r>
            <a:r>
              <a:rPr lang="en-GB" altLang="en-US" dirty="0"/>
              <a:t> </a:t>
            </a:r>
            <a:r>
              <a:rPr lang="en-GB" altLang="en-US" dirty="0" err="1"/>
              <a:t>sayı</a:t>
            </a:r>
            <a:r>
              <a:rPr lang="en-GB" altLang="en-US" dirty="0"/>
              <a:t> </a:t>
            </a:r>
            <a:r>
              <a:rPr lang="en-GB" altLang="en-US" dirty="0" err="1" smtClean="0"/>
              <a:t>negatif</a:t>
            </a:r>
            <a:r>
              <a:rPr lang="tr-TR" altLang="en-US" dirty="0"/>
              <a:t>.</a:t>
            </a:r>
            <a:endParaRPr lang="tr-TR" altLang="en-US" dirty="0" smtClean="0"/>
          </a:p>
          <a:p>
            <a:r>
              <a:rPr lang="en-GB" altLang="en-US" dirty="0" smtClean="0"/>
              <a:t>Buna</a:t>
            </a:r>
            <a:r>
              <a:rPr lang="tr-TR" altLang="en-US" dirty="0" smtClean="0"/>
              <a:t> </a:t>
            </a:r>
            <a:r>
              <a:rPr lang="en-GB" altLang="en-US" dirty="0" err="1" smtClean="0"/>
              <a:t>işaret-genlik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gösterimi</a:t>
            </a:r>
            <a:r>
              <a:rPr lang="en-GB" altLang="en-US" dirty="0" smtClean="0"/>
              <a:t> (</a:t>
            </a:r>
            <a:r>
              <a:rPr lang="tr-TR" altLang="en-US" dirty="0" smtClean="0"/>
              <a:t>sign</a:t>
            </a:r>
            <a:r>
              <a:rPr lang="en-GB" altLang="en-US" dirty="0" smtClean="0"/>
              <a:t>-</a:t>
            </a:r>
            <a:r>
              <a:rPr lang="tr-TR" altLang="en-US" dirty="0" smtClean="0"/>
              <a:t>magnitude </a:t>
            </a:r>
            <a:r>
              <a:rPr lang="en-GB" altLang="en-US" dirty="0" smtClean="0"/>
              <a:t>notation) </a:t>
            </a:r>
            <a:r>
              <a:rPr lang="en-GB" altLang="en-US" dirty="0" err="1" smtClean="0"/>
              <a:t>denir</a:t>
            </a:r>
            <a:r>
              <a:rPr lang="tr-TR" altLang="en-US" dirty="0" smtClean="0"/>
              <a:t>.</a:t>
            </a:r>
          </a:p>
          <a:p>
            <a:pPr lvl="1"/>
            <a:endParaRPr lang="tr-TR" alt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 err="1" smtClean="0"/>
              <a:t>İşaretli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Tümleyen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Gösterimi</a:t>
            </a:r>
            <a:endParaRPr lang="tr-TR" altLang="en-US" dirty="0" smtClean="0"/>
          </a:p>
        </p:txBody>
      </p:sp>
      <p:sp>
        <p:nvSpPr>
          <p:cNvPr id="18435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altLang="en-US" dirty="0" err="1" smtClean="0"/>
              <a:t>Bir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negatif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sayıyı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temsil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etmesi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için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sayının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mutlak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değerinin</a:t>
            </a:r>
            <a:r>
              <a:rPr lang="en-GB" altLang="en-US" dirty="0" smtClean="0"/>
              <a:t> </a:t>
            </a:r>
            <a:r>
              <a:rPr lang="tr-TR" altLang="en-US" dirty="0" smtClean="0"/>
              <a:t>1’</a:t>
            </a:r>
            <a:r>
              <a:rPr lang="en-GB" altLang="en-US" dirty="0" smtClean="0"/>
              <a:t>e</a:t>
            </a:r>
            <a:r>
              <a:rPr lang="tr-TR" altLang="en-US" dirty="0" smtClean="0"/>
              <a:t> </a:t>
            </a:r>
            <a:r>
              <a:rPr lang="en-GB" altLang="en-US" dirty="0" err="1" smtClean="0"/>
              <a:t>tümleyeni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ve</a:t>
            </a:r>
            <a:r>
              <a:rPr lang="tr-TR" altLang="en-US" dirty="0" smtClean="0"/>
              <a:t> 2’</a:t>
            </a:r>
            <a:r>
              <a:rPr lang="en-GB" altLang="en-US" dirty="0" smtClean="0"/>
              <a:t>ye</a:t>
            </a:r>
            <a:r>
              <a:rPr lang="tr-TR" altLang="en-US" dirty="0" smtClean="0"/>
              <a:t> </a:t>
            </a:r>
            <a:r>
              <a:rPr lang="en-GB" altLang="en-US" dirty="0" err="1" smtClean="0"/>
              <a:t>tümleyeni</a:t>
            </a:r>
            <a:r>
              <a:rPr lang="en-GB" altLang="en-US" dirty="0" smtClean="0"/>
              <a:t> de </a:t>
            </a:r>
            <a:r>
              <a:rPr lang="en-GB" altLang="en-US" dirty="0" err="1" smtClean="0"/>
              <a:t>kullanılabilir</a:t>
            </a:r>
            <a:r>
              <a:rPr lang="tr-TR" altLang="en-US" dirty="0" smtClean="0"/>
              <a:t>.</a:t>
            </a:r>
          </a:p>
          <a:p>
            <a:r>
              <a:rPr lang="en-GB" altLang="en-US" dirty="0"/>
              <a:t>8 </a:t>
            </a:r>
            <a:r>
              <a:rPr lang="en-GB" altLang="en-US" dirty="0" err="1"/>
              <a:t>bitlik</a:t>
            </a:r>
            <a:r>
              <a:rPr lang="en-GB" altLang="en-US" dirty="0"/>
              <a:t> </a:t>
            </a:r>
            <a:r>
              <a:rPr lang="en-GB" altLang="en-US" dirty="0" err="1"/>
              <a:t>bir</a:t>
            </a:r>
            <a:r>
              <a:rPr lang="en-GB" altLang="en-US" dirty="0"/>
              <a:t> </a:t>
            </a:r>
            <a:r>
              <a:rPr lang="en-GB" altLang="en-US" dirty="0" err="1"/>
              <a:t>sistemde</a:t>
            </a:r>
            <a:r>
              <a:rPr lang="en-GB" altLang="en-US" dirty="0"/>
              <a:t> </a:t>
            </a:r>
            <a:r>
              <a:rPr lang="tr-TR" altLang="en-US" dirty="0"/>
              <a:t>+9 </a:t>
            </a:r>
            <a:r>
              <a:rPr lang="en-GB" altLang="en-US" dirty="0" err="1"/>
              <a:t>ve</a:t>
            </a:r>
            <a:r>
              <a:rPr lang="tr-TR" altLang="en-US" dirty="0"/>
              <a:t> -9 </a:t>
            </a:r>
            <a:r>
              <a:rPr lang="en-GB" altLang="en-US" dirty="0" err="1"/>
              <a:t>gösterimleri</a:t>
            </a:r>
            <a:endParaRPr lang="tr-TR" altLang="en-US" dirty="0"/>
          </a:p>
          <a:p>
            <a:pPr lvl="1"/>
            <a:r>
              <a:rPr lang="tr-TR" altLang="en-US" dirty="0"/>
              <a:t>+9 </a:t>
            </a:r>
            <a:r>
              <a:rPr lang="en-GB" altLang="en-US" dirty="0" err="1"/>
              <a:t>hepsinde</a:t>
            </a:r>
            <a:r>
              <a:rPr lang="en-GB" altLang="en-US" dirty="0"/>
              <a:t> </a:t>
            </a:r>
            <a:r>
              <a:rPr lang="en-GB" altLang="en-US" dirty="0" err="1"/>
              <a:t>aynı</a:t>
            </a:r>
            <a:r>
              <a:rPr lang="tr-TR" altLang="en-US" dirty="0"/>
              <a:t>: 00001001</a:t>
            </a:r>
          </a:p>
          <a:p>
            <a:pPr lvl="1"/>
            <a:r>
              <a:rPr lang="tr-TR" altLang="en-US" dirty="0"/>
              <a:t>-9</a:t>
            </a:r>
          </a:p>
          <a:p>
            <a:pPr lvl="2"/>
            <a:endParaRPr lang="tr-TR" altLang="en-US" dirty="0"/>
          </a:p>
          <a:p>
            <a:endParaRPr lang="tr-TR" altLang="en-US" dirty="0" smtClean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4653136"/>
            <a:ext cx="6637337" cy="1296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err="1" smtClean="0"/>
              <a:t>Aritmetik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Toplama</a:t>
            </a:r>
            <a:endParaRPr lang="en-US" altLang="en-US" dirty="0" smtClean="0"/>
          </a:p>
        </p:txBody>
      </p:sp>
      <p:sp>
        <p:nvSpPr>
          <p:cNvPr id="22531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altLang="en-US" smtClean="0"/>
          </a:p>
        </p:txBody>
      </p:sp>
      <p:pic>
        <p:nvPicPr>
          <p:cNvPr id="2253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96976"/>
            <a:ext cx="9117013" cy="4464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 err="1" smtClean="0"/>
              <a:t>Diğer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Rakam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Kodları</a:t>
            </a:r>
            <a:endParaRPr lang="tr-TR" altLang="en-US" dirty="0" smtClean="0"/>
          </a:p>
        </p:txBody>
      </p:sp>
      <p:sp>
        <p:nvSpPr>
          <p:cNvPr id="27651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altLang="en-US" smtClean="0"/>
          </a:p>
        </p:txBody>
      </p:sp>
      <p:pic>
        <p:nvPicPr>
          <p:cNvPr id="2765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014" y="1057276"/>
            <a:ext cx="7235825" cy="580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en-US" dirty="0" smtClean="0"/>
              <a:t>Gr</a:t>
            </a:r>
            <a:r>
              <a:rPr lang="en-GB" altLang="en-US" dirty="0" err="1" smtClean="0"/>
              <a:t>i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Kodlar</a:t>
            </a:r>
            <a:r>
              <a:rPr lang="en-GB" altLang="en-US" dirty="0" smtClean="0"/>
              <a:t> (Gr</a:t>
            </a:r>
            <a:r>
              <a:rPr lang="tr-TR" altLang="en-US" dirty="0" smtClean="0"/>
              <a:t>ay Codes</a:t>
            </a:r>
            <a:r>
              <a:rPr lang="en-GB" altLang="en-US" dirty="0" smtClean="0"/>
              <a:t>)</a:t>
            </a:r>
            <a:endParaRPr lang="tr-TR" altLang="en-US" dirty="0" smtClean="0"/>
          </a:p>
        </p:txBody>
      </p:sp>
      <p:sp>
        <p:nvSpPr>
          <p:cNvPr id="28675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altLang="en-US" dirty="0" err="1" smtClean="0"/>
              <a:t>Bir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sayıdan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bir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sonrakine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geçerken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yalnızca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bir</a:t>
            </a:r>
            <a:r>
              <a:rPr lang="en-GB" altLang="en-US" dirty="0" smtClean="0"/>
              <a:t> bit </a:t>
            </a:r>
            <a:r>
              <a:rPr lang="en-GB" altLang="en-US" dirty="0" err="1" smtClean="0"/>
              <a:t>değişir</a:t>
            </a:r>
            <a:r>
              <a:rPr lang="tr-TR" altLang="en-US" dirty="0" smtClean="0"/>
              <a:t>.</a:t>
            </a:r>
          </a:p>
          <a:p>
            <a:r>
              <a:rPr lang="en-GB" altLang="en-US" dirty="0" err="1" smtClean="0"/>
              <a:t>Bir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sayıya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karşılık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gelen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gri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kod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nasıl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bulunur</a:t>
            </a:r>
            <a:r>
              <a:rPr lang="tr-TR" altLang="en-US" dirty="0" smtClean="0"/>
              <a:t>:</a:t>
            </a:r>
          </a:p>
          <a:p>
            <a:pPr lvl="1"/>
            <a:r>
              <a:rPr lang="en-GB" altLang="en-US" dirty="0" err="1" smtClean="0"/>
              <a:t>Sayının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soluna</a:t>
            </a:r>
            <a:r>
              <a:rPr lang="en-GB" altLang="en-US" dirty="0" smtClean="0"/>
              <a:t> </a:t>
            </a:r>
            <a:r>
              <a:rPr lang="tr-TR" altLang="en-US" dirty="0" smtClean="0"/>
              <a:t>0 </a:t>
            </a:r>
            <a:r>
              <a:rPr lang="en-GB" altLang="en-US" dirty="0" err="1" smtClean="0"/>
              <a:t>ekle</a:t>
            </a:r>
            <a:r>
              <a:rPr lang="tr-TR" altLang="en-US" dirty="0" smtClean="0"/>
              <a:t>.</a:t>
            </a:r>
          </a:p>
          <a:p>
            <a:pPr lvl="1"/>
            <a:r>
              <a:rPr lang="en-GB" altLang="en-US" dirty="0" err="1" smtClean="0"/>
              <a:t>Sırayla</a:t>
            </a:r>
            <a:r>
              <a:rPr lang="en-GB" altLang="en-US" dirty="0" smtClean="0"/>
              <a:t> her </a:t>
            </a:r>
            <a:r>
              <a:rPr lang="en-GB" altLang="en-US" dirty="0" err="1" smtClean="0"/>
              <a:t>iki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komşu</a:t>
            </a:r>
            <a:r>
              <a:rPr lang="en-GB" altLang="en-US" dirty="0" smtClean="0"/>
              <a:t> bite </a:t>
            </a:r>
            <a:r>
              <a:rPr lang="tr-TR" altLang="en-US" dirty="0" smtClean="0"/>
              <a:t>XOR </a:t>
            </a:r>
            <a:r>
              <a:rPr lang="en-GB" altLang="en-US" dirty="0" err="1" smtClean="0"/>
              <a:t>işlemi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uygula</a:t>
            </a:r>
            <a:r>
              <a:rPr lang="tr-TR" altLang="en-US" dirty="0" smtClean="0"/>
              <a:t>.</a:t>
            </a:r>
          </a:p>
          <a:p>
            <a:pPr lvl="1"/>
            <a:r>
              <a:rPr lang="en-GB" altLang="en-US" dirty="0" err="1" smtClean="0"/>
              <a:t>Sonuç</a:t>
            </a:r>
            <a:r>
              <a:rPr lang="en-GB" altLang="en-US" dirty="0" smtClean="0"/>
              <a:t>, </a:t>
            </a:r>
            <a:r>
              <a:rPr lang="en-GB" altLang="en-US" dirty="0" err="1" smtClean="0"/>
              <a:t>gri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kod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olur</a:t>
            </a:r>
            <a:r>
              <a:rPr lang="tr-TR" altLang="en-US" dirty="0" smtClean="0"/>
              <a:t>.</a:t>
            </a:r>
          </a:p>
          <a:p>
            <a:r>
              <a:rPr lang="en-GB" altLang="en-US" dirty="0" err="1" smtClean="0"/>
              <a:t>Örnek</a:t>
            </a:r>
            <a:r>
              <a:rPr lang="tr-TR" altLang="en-US" dirty="0" smtClean="0"/>
              <a:t>: 1 1 0 0 0 0 -&gt; </a:t>
            </a:r>
            <a:r>
              <a:rPr lang="tr-TR" altLang="en-US" dirty="0" smtClean="0">
                <a:solidFill>
                  <a:srgbClr val="FF0000"/>
                </a:solidFill>
              </a:rPr>
              <a:t>0</a:t>
            </a:r>
            <a:r>
              <a:rPr lang="tr-TR" altLang="en-US" dirty="0" smtClean="0"/>
              <a:t> 1 1 0 0 0 0</a:t>
            </a:r>
          </a:p>
          <a:p>
            <a:r>
              <a:rPr lang="tr-TR" altLang="en-US" dirty="0" smtClean="0"/>
              <a:t>                                    1 0 1 0 0 0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altLang="en-US" smtClean="0"/>
          </a:p>
        </p:txBody>
      </p:sp>
      <p:sp>
        <p:nvSpPr>
          <p:cNvPr id="29699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altLang="en-US" smtClean="0"/>
          </a:p>
        </p:txBody>
      </p:sp>
      <p:pic>
        <p:nvPicPr>
          <p:cNvPr id="2970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251" y="1"/>
            <a:ext cx="4824413" cy="6700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en-US" dirty="0" smtClean="0"/>
              <a:t>Alt Başlıklar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pPr eaLnBrk="1" hangingPunct="1"/>
            <a:r>
              <a:rPr lang="tr-TR" altLang="en-US" dirty="0" smtClean="0"/>
              <a:t>Sayısal Sistemler</a:t>
            </a:r>
          </a:p>
          <a:p>
            <a:pPr eaLnBrk="1" hangingPunct="1"/>
            <a:r>
              <a:rPr lang="tr-TR" altLang="en-US" dirty="0" smtClean="0"/>
              <a:t>İkili </a:t>
            </a:r>
            <a:r>
              <a:rPr lang="en-GB" altLang="en-US" dirty="0" smtClean="0"/>
              <a:t>(Binary) </a:t>
            </a:r>
            <a:r>
              <a:rPr lang="tr-TR" altLang="en-US" dirty="0" smtClean="0"/>
              <a:t>Sayılar</a:t>
            </a:r>
          </a:p>
          <a:p>
            <a:pPr eaLnBrk="1" hangingPunct="1"/>
            <a:r>
              <a:rPr lang="tr-TR" altLang="en-US" dirty="0" smtClean="0"/>
              <a:t>Sayı Taban Dönüşümleri</a:t>
            </a:r>
          </a:p>
          <a:p>
            <a:pPr eaLnBrk="1" hangingPunct="1"/>
            <a:r>
              <a:rPr lang="tr-TR" altLang="en-US" dirty="0" smtClean="0"/>
              <a:t>8li (Octal) ve 16lı (Hexadecimal) Sayılar</a:t>
            </a:r>
          </a:p>
          <a:p>
            <a:pPr eaLnBrk="1" hangingPunct="1"/>
            <a:r>
              <a:rPr lang="tr-TR" altLang="en-US" dirty="0" smtClean="0"/>
              <a:t>Tümleyenler (Complements)</a:t>
            </a:r>
          </a:p>
          <a:p>
            <a:pPr eaLnBrk="1" hangingPunct="1"/>
            <a:r>
              <a:rPr lang="tr-TR" altLang="en-US" dirty="0" smtClean="0"/>
              <a:t>İşaretli (Signed) İkili Sayılar</a:t>
            </a:r>
          </a:p>
          <a:p>
            <a:pPr eaLnBrk="1" hangingPunct="1"/>
            <a:r>
              <a:rPr lang="tr-TR" altLang="en-US" dirty="0" smtClean="0"/>
              <a:t>İkili Kodlar</a:t>
            </a:r>
          </a:p>
          <a:p>
            <a:pPr eaLnBrk="1" hangingPunct="1"/>
            <a:r>
              <a:rPr lang="tr-TR" altLang="en-US" dirty="0" smtClean="0"/>
              <a:t>İkili Depolama ve Yazmaçlar</a:t>
            </a:r>
          </a:p>
          <a:p>
            <a:pPr eaLnBrk="1" hangingPunct="1"/>
            <a:r>
              <a:rPr lang="tr-TR" altLang="en-US" dirty="0" smtClean="0"/>
              <a:t>İkili Mantık</a:t>
            </a:r>
          </a:p>
          <a:p>
            <a:pPr eaLnBrk="1" hangingPunct="1"/>
            <a:endParaRPr lang="tr-TR" alt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 err="1" smtClean="0"/>
              <a:t>Doğruluk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Tabloları</a:t>
            </a:r>
            <a:endParaRPr lang="tr-TR" altLang="en-US" dirty="0" smtClean="0"/>
          </a:p>
        </p:txBody>
      </p:sp>
      <p:sp>
        <p:nvSpPr>
          <p:cNvPr id="33795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altLang="en-US" smtClean="0"/>
          </a:p>
        </p:txBody>
      </p:sp>
      <p:pic>
        <p:nvPicPr>
          <p:cNvPr id="33796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1557339"/>
            <a:ext cx="8515351" cy="3455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 err="1" smtClean="0"/>
              <a:t>Kapı</a:t>
            </a:r>
            <a:r>
              <a:rPr lang="en-GB" altLang="en-US" dirty="0" smtClean="0"/>
              <a:t>/</a:t>
            </a:r>
            <a:r>
              <a:rPr lang="en-GB" altLang="en-US" dirty="0" err="1" smtClean="0"/>
              <a:t>Geçit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Sembolleri</a:t>
            </a:r>
            <a:endParaRPr lang="tr-TR" altLang="en-US" dirty="0" smtClean="0"/>
          </a:p>
        </p:txBody>
      </p:sp>
      <p:sp>
        <p:nvSpPr>
          <p:cNvPr id="3584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altLang="en-US" smtClean="0"/>
          </a:p>
        </p:txBody>
      </p:sp>
      <p:pic>
        <p:nvPicPr>
          <p:cNvPr id="3584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8039" y="1052514"/>
            <a:ext cx="2767012" cy="1655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5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8040" y="2852739"/>
            <a:ext cx="2714625" cy="1512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6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25" y="4508501"/>
            <a:ext cx="2454275" cy="158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en-US" dirty="0" smtClean="0"/>
              <a:t>Sayısal Sistemler</a:t>
            </a:r>
          </a:p>
        </p:txBody>
      </p:sp>
      <p:sp>
        <p:nvSpPr>
          <p:cNvPr id="512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altLang="en-US" dirty="0" smtClean="0"/>
              <a:t>Bilgisayar, mobil cihazlar sayısal sistemlerin en bilinen örnekleri</a:t>
            </a:r>
          </a:p>
          <a:p>
            <a:r>
              <a:rPr lang="tr-TR" altLang="en-US" dirty="0" smtClean="0"/>
              <a:t>Başka örnekler: ATM’ler, telefon santral cihazları, tüm dijital cihazlar (televizyonlar, hesap makinesi, vs.)</a:t>
            </a:r>
          </a:p>
          <a:p>
            <a:r>
              <a:rPr lang="tr-TR" altLang="en-US" dirty="0" smtClean="0"/>
              <a:t>Bir sayısal sistem bilgiyi temsil eden </a:t>
            </a:r>
            <a:r>
              <a:rPr lang="tr-TR" altLang="en-US" i="1" dirty="0" smtClean="0"/>
              <a:t>ayrık öğeleri</a:t>
            </a:r>
            <a:r>
              <a:rPr lang="tr-TR" altLang="en-US" dirty="0" smtClean="0"/>
              <a:t> işleyerek çalışır </a:t>
            </a:r>
          </a:p>
          <a:p>
            <a:r>
              <a:rPr lang="tr-TR" altLang="en-US" dirty="0" smtClean="0"/>
              <a:t>Ayrık öğeler: elektrik darbeleri (impulses), rakamlar, alfabenin harfleri, herhangi bir anlamlı semboller kümesi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en-US" dirty="0" smtClean="0"/>
              <a:t>Sayısal Sistemler</a:t>
            </a:r>
          </a:p>
        </p:txBody>
      </p:sp>
      <p:sp>
        <p:nvSpPr>
          <p:cNvPr id="5123" name="2 İçerik Yer Tutucusu"/>
          <p:cNvSpPr>
            <a:spLocks noGrp="1"/>
          </p:cNvSpPr>
          <p:nvPr>
            <p:ph idx="1"/>
          </p:nvPr>
        </p:nvSpPr>
        <p:spPr>
          <a:xfrm>
            <a:off x="457200" y="1484785"/>
            <a:ext cx="8229600" cy="4530725"/>
          </a:xfrm>
        </p:spPr>
        <p:txBody>
          <a:bodyPr>
            <a:normAutofit lnSpcReduction="10000"/>
          </a:bodyPr>
          <a:lstStyle/>
          <a:p>
            <a:r>
              <a:rPr lang="tr-TR" altLang="en-US" sz="2800" dirty="0" smtClean="0"/>
              <a:t>Sayısal bir sistemde, bu ayrık öğeler </a:t>
            </a:r>
            <a:r>
              <a:rPr lang="tr-TR" altLang="en-US" sz="2800" i="1" dirty="0" smtClean="0"/>
              <a:t>sinyaller</a:t>
            </a:r>
            <a:r>
              <a:rPr lang="tr-TR" altLang="en-US" sz="2800" dirty="0" smtClean="0"/>
              <a:t> ile temsil edilir</a:t>
            </a:r>
          </a:p>
          <a:p>
            <a:r>
              <a:rPr lang="tr-TR" altLang="en-US" sz="2800" dirty="0" smtClean="0"/>
              <a:t>Elektrik sinyalleri (gerilimler ve akımlar) en yaygın olanlarıdır</a:t>
            </a:r>
          </a:p>
          <a:p>
            <a:r>
              <a:rPr lang="tr-TR" altLang="en-US" sz="2800" dirty="0" smtClean="0"/>
              <a:t>Günümüz sistemleri yalnızca iki ayrık değer kullanır (ikili, İng. binary) </a:t>
            </a:r>
          </a:p>
          <a:p>
            <a:r>
              <a:rPr lang="tr-TR" altLang="en-US" sz="2800" dirty="0" smtClean="0"/>
              <a:t>Alternatif olabilecek, çok değerli devreler daha az güvenilirdir (less reliable)</a:t>
            </a:r>
          </a:p>
          <a:p>
            <a:r>
              <a:rPr lang="tr-TR" altLang="en-US" sz="2800" dirty="0" smtClean="0"/>
              <a:t>Çoğu bilgi zaten ayrıktır ve sürekli olanlar da nicelendirilebilir (örneklenebilir)</a:t>
            </a:r>
          </a:p>
        </p:txBody>
      </p:sp>
    </p:spTree>
    <p:extLst>
      <p:ext uri="{BB962C8B-B14F-4D97-AF65-F5344CB8AC3E}">
        <p14:creationId xmlns:p14="http://schemas.microsoft.com/office/powerpoint/2010/main" val="2114769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en-US" dirty="0" smtClean="0"/>
              <a:t>İkili (Binary) Sayılar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147" name="2 İçerik Yer Tutucusu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92500" lnSpcReduction="10000"/>
              </a:bodyPr>
              <a:lstStyle/>
              <a:p>
                <a:r>
                  <a:rPr lang="tr-TR" altLang="en-US" dirty="0" smtClean="0"/>
                  <a:t>7392 olarak yazılan sayı, aşağıdaki toplama eşit olan değeri temsil eder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altLang="en-US" b="0" i="1" smtClean="0">
                          <a:latin typeface="Cambria Math"/>
                        </a:rPr>
                        <m:t>7×</m:t>
                      </m:r>
                      <m:sSup>
                        <m:sSupPr>
                          <m:ctrlPr>
                            <a:rPr lang="tr-TR" altLang="en-US" b="0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tr-TR" altLang="en-US" b="0" i="1" smtClean="0">
                              <a:latin typeface="Cambria Math"/>
                            </a:rPr>
                            <m:t>10</m:t>
                          </m:r>
                        </m:e>
                        <m:sup>
                          <m:r>
                            <a:rPr lang="tr-TR" altLang="en-US" b="0" i="1" smtClean="0">
                              <a:latin typeface="Cambria Math"/>
                            </a:rPr>
                            <m:t>3</m:t>
                          </m:r>
                        </m:sup>
                      </m:sSup>
                      <m:r>
                        <a:rPr lang="tr-TR" altLang="en-US" b="0" i="1" smtClean="0">
                          <a:latin typeface="Cambria Math"/>
                        </a:rPr>
                        <m:t>+3×</m:t>
                      </m:r>
                      <m:sSup>
                        <m:sSupPr>
                          <m:ctrlPr>
                            <a:rPr lang="tr-TR" altLang="en-US" b="0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tr-TR" altLang="en-US" b="0" i="1" smtClean="0">
                              <a:latin typeface="Cambria Math"/>
                            </a:rPr>
                            <m:t>10</m:t>
                          </m:r>
                        </m:e>
                        <m:sup>
                          <m:r>
                            <a:rPr lang="tr-TR" altLang="en-US" b="0" i="1" smtClean="0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tr-TR" altLang="en-US" b="0" i="1" smtClean="0">
                          <a:latin typeface="Cambria Math"/>
                        </a:rPr>
                        <m:t>+9×</m:t>
                      </m:r>
                      <m:sSup>
                        <m:sSupPr>
                          <m:ctrlPr>
                            <a:rPr lang="tr-TR" altLang="en-US" b="0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tr-TR" altLang="en-US" b="0" i="1" smtClean="0">
                              <a:latin typeface="Cambria Math"/>
                            </a:rPr>
                            <m:t>10</m:t>
                          </m:r>
                        </m:e>
                        <m:sup>
                          <m:r>
                            <a:rPr lang="tr-TR" altLang="en-US" b="0" i="1" smtClean="0">
                              <a:latin typeface="Cambria Math"/>
                            </a:rPr>
                            <m:t>1</m:t>
                          </m:r>
                        </m:sup>
                      </m:sSup>
                      <m:r>
                        <a:rPr lang="tr-TR" altLang="en-US" b="0" i="1" smtClean="0">
                          <a:latin typeface="Cambria Math"/>
                        </a:rPr>
                        <m:t>+2×</m:t>
                      </m:r>
                      <m:sSup>
                        <m:sSupPr>
                          <m:ctrlPr>
                            <a:rPr lang="tr-TR" altLang="en-US" b="0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tr-TR" altLang="en-US" b="0" i="1" smtClean="0">
                              <a:latin typeface="Cambria Math"/>
                            </a:rPr>
                            <m:t>10</m:t>
                          </m:r>
                        </m:e>
                        <m:sup>
                          <m:r>
                            <a:rPr lang="tr-TR" altLang="en-US" b="0" i="1" smtClean="0">
                              <a:latin typeface="Cambria Math"/>
                            </a:rPr>
                            <m:t>0</m:t>
                          </m:r>
                        </m:sup>
                      </m:sSup>
                    </m:oMath>
                  </m:oMathPara>
                </a14:m>
                <a:endParaRPr lang="tr-TR" altLang="en-US" dirty="0" smtClean="0"/>
              </a:p>
              <a:p>
                <a:r>
                  <a:rPr lang="tr-TR" altLang="en-US" dirty="0" smtClean="0"/>
                  <a:t>Onluk sayı sisteminin tabanı (</a:t>
                </a:r>
                <a:r>
                  <a:rPr lang="tr-TR" altLang="en-US" i="1" dirty="0" smtClean="0"/>
                  <a:t>radix</a:t>
                </a:r>
                <a:r>
                  <a:rPr lang="tr-TR" altLang="en-US" dirty="0" smtClean="0"/>
                  <a:t>) 10’dur.</a:t>
                </a:r>
              </a:p>
              <a:p>
                <a:r>
                  <a:rPr lang="tr-TR" altLang="en-US" dirty="0" smtClean="0"/>
                  <a:t>İkili sistemde ise, olası rakamlar 0 ve 1 olur ve her basamak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tr-TR" altLang="en-US" b="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tr-TR" altLang="en-US" b="0" i="1" smtClean="0">
                            <a:latin typeface="Cambria Math"/>
                          </a:rPr>
                          <m:t>2</m:t>
                        </m:r>
                      </m:e>
                      <m:sup>
                        <m:r>
                          <a:rPr lang="tr-TR" altLang="en-US" b="0" i="1" smtClean="0">
                            <a:latin typeface="Cambria Math"/>
                          </a:rPr>
                          <m:t>𝑖</m:t>
                        </m:r>
                      </m:sup>
                    </m:sSup>
                  </m:oMath>
                </a14:m>
                <a:r>
                  <a:rPr lang="tr-TR" altLang="en-US" dirty="0" smtClean="0"/>
                  <a:t> ile çarpılır</a:t>
                </a:r>
              </a:p>
              <a:p>
                <a:r>
                  <a:rPr lang="tr-TR" altLang="en-US" dirty="0" smtClean="0"/>
                  <a:t>Örn. 11010.11 ikili sayısı aşağıdaki değere karşılık gelir 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altLang="en-US" b="0" i="1" smtClean="0">
                          <a:latin typeface="Cambria Math"/>
                        </a:rPr>
                        <m:t>1×</m:t>
                      </m:r>
                      <m:sSup>
                        <m:sSupPr>
                          <m:ctrlPr>
                            <a:rPr lang="tr-TR" altLang="en-US" b="0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tr-TR" altLang="en-US" b="0" i="1" smtClean="0">
                              <a:latin typeface="Cambria Math"/>
                            </a:rPr>
                            <m:t>2</m:t>
                          </m:r>
                        </m:e>
                        <m:sup>
                          <m:r>
                            <a:rPr lang="tr-TR" altLang="en-US" b="0" i="1" smtClean="0">
                              <a:latin typeface="Cambria Math"/>
                            </a:rPr>
                            <m:t>4</m:t>
                          </m:r>
                        </m:sup>
                      </m:sSup>
                      <m:r>
                        <a:rPr lang="tr-TR" altLang="en-US" b="0" i="1" smtClean="0">
                          <a:latin typeface="Cambria Math"/>
                        </a:rPr>
                        <m:t>+1×</m:t>
                      </m:r>
                      <m:sSup>
                        <m:sSupPr>
                          <m:ctrlPr>
                            <a:rPr lang="tr-TR" altLang="en-US" b="0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tr-TR" altLang="en-US" b="0" i="1" smtClean="0">
                              <a:latin typeface="Cambria Math"/>
                            </a:rPr>
                            <m:t>2</m:t>
                          </m:r>
                        </m:e>
                        <m:sup>
                          <m:r>
                            <a:rPr lang="tr-TR" altLang="en-US" b="0" i="1" smtClean="0">
                              <a:latin typeface="Cambria Math"/>
                            </a:rPr>
                            <m:t>3</m:t>
                          </m:r>
                        </m:sup>
                      </m:sSup>
                      <m:r>
                        <a:rPr lang="tr-TR" altLang="en-US" b="0" i="1" smtClean="0">
                          <a:latin typeface="Cambria Math"/>
                        </a:rPr>
                        <m:t>+0×</m:t>
                      </m:r>
                      <m:sSup>
                        <m:sSupPr>
                          <m:ctrlPr>
                            <a:rPr lang="tr-TR" altLang="en-US" b="0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tr-TR" altLang="en-US" b="0" i="1" smtClean="0">
                              <a:latin typeface="Cambria Math"/>
                            </a:rPr>
                            <m:t>2</m:t>
                          </m:r>
                        </m:e>
                        <m:sup>
                          <m:r>
                            <a:rPr lang="tr-TR" altLang="en-US" b="0" i="1" smtClean="0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tr-TR" altLang="en-US" b="0" i="1" smtClean="0">
                          <a:latin typeface="Cambria Math"/>
                        </a:rPr>
                        <m:t>+1×</m:t>
                      </m:r>
                      <m:sSup>
                        <m:sSupPr>
                          <m:ctrlPr>
                            <a:rPr lang="tr-TR" altLang="en-US" b="0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tr-TR" altLang="en-US" b="0" i="1" smtClean="0">
                              <a:latin typeface="Cambria Math"/>
                            </a:rPr>
                            <m:t>2</m:t>
                          </m:r>
                        </m:e>
                        <m:sup>
                          <m:r>
                            <a:rPr lang="tr-TR" altLang="en-US" b="0" i="1" smtClean="0">
                              <a:latin typeface="Cambria Math"/>
                            </a:rPr>
                            <m:t>1</m:t>
                          </m:r>
                        </m:sup>
                      </m:sSup>
                      <m:r>
                        <a:rPr lang="tr-TR" altLang="en-US" b="0" i="1" smtClean="0">
                          <a:latin typeface="Cambria Math"/>
                        </a:rPr>
                        <m:t>+0×</m:t>
                      </m:r>
                      <m:sSup>
                        <m:sSupPr>
                          <m:ctrlPr>
                            <a:rPr lang="tr-TR" altLang="en-US" b="0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tr-TR" altLang="en-US" b="0" i="1" smtClean="0">
                              <a:latin typeface="Cambria Math"/>
                            </a:rPr>
                            <m:t>2</m:t>
                          </m:r>
                        </m:e>
                        <m:sup>
                          <m:r>
                            <a:rPr lang="tr-TR" altLang="en-US" b="0" i="1" smtClean="0">
                              <a:latin typeface="Cambria Math"/>
                            </a:rPr>
                            <m:t>0</m:t>
                          </m:r>
                        </m:sup>
                      </m:sSup>
                      <m:r>
                        <a:rPr lang="tr-TR" altLang="en-US" b="0" i="1" smtClean="0">
                          <a:latin typeface="Cambria Math"/>
                        </a:rPr>
                        <m:t>+1×</m:t>
                      </m:r>
                      <m:sSup>
                        <m:sSupPr>
                          <m:ctrlPr>
                            <a:rPr lang="tr-TR" altLang="en-US" b="0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tr-TR" altLang="en-US" b="0" i="1" smtClean="0">
                              <a:latin typeface="Cambria Math"/>
                            </a:rPr>
                            <m:t>2</m:t>
                          </m:r>
                        </m:e>
                        <m:sup>
                          <m:r>
                            <a:rPr lang="tr-TR" altLang="en-US" b="0" i="1" smtClean="0">
                              <a:latin typeface="Cambria Math"/>
                            </a:rPr>
                            <m:t>−1</m:t>
                          </m:r>
                        </m:sup>
                      </m:sSup>
                      <m:r>
                        <a:rPr lang="tr-TR" altLang="en-US" b="0" i="1" smtClean="0">
                          <a:latin typeface="Cambria Math"/>
                        </a:rPr>
                        <m:t>+1×</m:t>
                      </m:r>
                      <m:sSup>
                        <m:sSupPr>
                          <m:ctrlPr>
                            <a:rPr lang="tr-TR" altLang="en-US" b="0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tr-TR" altLang="en-US" b="0" i="1" smtClean="0">
                              <a:latin typeface="Cambria Math"/>
                            </a:rPr>
                            <m:t>2</m:t>
                          </m:r>
                        </m:e>
                        <m:sup>
                          <m:r>
                            <a:rPr lang="tr-TR" altLang="en-US" b="0" i="1" smtClean="0">
                              <a:latin typeface="Cambria Math"/>
                            </a:rPr>
                            <m:t>−2</m:t>
                          </m:r>
                        </m:sup>
                      </m:sSup>
                      <m:r>
                        <a:rPr lang="tr-TR" altLang="en-US" b="0" i="1" smtClean="0">
                          <a:latin typeface="Cambria Math"/>
                        </a:rPr>
                        <m:t>=26.75</m:t>
                      </m:r>
                    </m:oMath>
                  </m:oMathPara>
                </a14:m>
                <a:endParaRPr lang="tr-TR" altLang="en-US" dirty="0" smtClean="0"/>
              </a:p>
            </p:txBody>
          </p:sp>
        </mc:Choice>
        <mc:Fallback xmlns="">
          <p:sp>
            <p:nvSpPr>
              <p:cNvPr id="6147" name="2 İçerik Yer Tutucusu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444" t="-2288" r="-118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en-US" dirty="0" smtClean="0"/>
              <a:t>Farklı Sayı Sistemleri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147" name="2 İçerik Yer Tutucusu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tr-TR" altLang="en-US" dirty="0" smtClean="0"/>
                  <a:t>16lı (Hexadecimal) sayılar 0-9 rakamlarını ve A, B, C, D, E, F harflerini kullanır (A-F, 10-15 değerlerini temsil eder)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altLang="en-US" b="0" i="1" smtClean="0">
                              <a:latin typeface="Cambria Math"/>
                            </a:rPr>
                          </m:ctrlPr>
                        </m:sSubPr>
                        <m:e>
                          <m:d>
                            <m:dPr>
                              <m:ctrlPr>
                                <a:rPr lang="tr-TR" altLang="en-US" b="0" i="1" smtClean="0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tr-TR" altLang="en-US" b="0" i="1" smtClean="0">
                                  <a:latin typeface="Cambria Math"/>
                                </a:rPr>
                                <m:t>𝐵</m:t>
                              </m:r>
                              <m:r>
                                <a:rPr lang="tr-TR" altLang="en-US" b="0" i="1" smtClean="0">
                                  <a:latin typeface="Cambria Math"/>
                                </a:rPr>
                                <m:t>65</m:t>
                              </m:r>
                              <m:r>
                                <a:rPr lang="tr-TR" altLang="en-US" b="0" i="1" smtClean="0">
                                  <a:latin typeface="Cambria Math"/>
                                </a:rPr>
                                <m:t>𝐹</m:t>
                              </m:r>
                            </m:e>
                          </m:d>
                        </m:e>
                        <m:sub>
                          <m:r>
                            <a:rPr lang="tr-TR" altLang="en-US" b="0" i="1" smtClean="0">
                              <a:latin typeface="Cambria Math"/>
                            </a:rPr>
                            <m:t>16</m:t>
                          </m:r>
                        </m:sub>
                      </m:sSub>
                      <m:r>
                        <a:rPr lang="tr-TR" altLang="en-US" b="0" i="1" smtClean="0">
                          <a:latin typeface="Cambria Math"/>
                        </a:rPr>
                        <m:t>=11×</m:t>
                      </m:r>
                      <m:sSup>
                        <m:sSupPr>
                          <m:ctrlPr>
                            <a:rPr lang="tr-TR" altLang="en-US" b="0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tr-TR" altLang="en-US" b="0" i="1" smtClean="0">
                              <a:latin typeface="Cambria Math"/>
                            </a:rPr>
                            <m:t>16</m:t>
                          </m:r>
                        </m:e>
                        <m:sup>
                          <m:r>
                            <a:rPr lang="tr-TR" altLang="en-US" b="0" i="1" smtClean="0">
                              <a:latin typeface="Cambria Math"/>
                            </a:rPr>
                            <m:t>3</m:t>
                          </m:r>
                        </m:sup>
                      </m:sSup>
                      <m:r>
                        <a:rPr lang="tr-TR" altLang="en-US" b="0" i="1" smtClean="0">
                          <a:latin typeface="Cambria Math"/>
                        </a:rPr>
                        <m:t>+6×</m:t>
                      </m:r>
                      <m:sSup>
                        <m:sSupPr>
                          <m:ctrlPr>
                            <a:rPr lang="tr-TR" altLang="en-US" b="0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tr-TR" altLang="en-US" b="0" i="1" smtClean="0">
                              <a:latin typeface="Cambria Math"/>
                            </a:rPr>
                            <m:t>16</m:t>
                          </m:r>
                        </m:e>
                        <m:sup>
                          <m:r>
                            <a:rPr lang="tr-TR" altLang="en-US" b="0" i="1" smtClean="0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tr-TR" altLang="en-US" b="0" i="1" smtClean="0">
                          <a:latin typeface="Cambria Math"/>
                        </a:rPr>
                        <m:t>+5×16+15=</m:t>
                      </m:r>
                      <m:sSub>
                        <m:sSubPr>
                          <m:ctrlPr>
                            <a:rPr lang="tr-TR" altLang="en-US" b="0" i="1" smtClean="0">
                              <a:latin typeface="Cambria Math"/>
                            </a:rPr>
                          </m:ctrlPr>
                        </m:sSubPr>
                        <m:e>
                          <m:d>
                            <m:dPr>
                              <m:ctrlPr>
                                <a:rPr lang="tr-TR" altLang="en-US" b="0" i="1" smtClean="0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tr-TR" altLang="en-US" b="0" i="1" smtClean="0">
                                  <a:latin typeface="Cambria Math"/>
                                </a:rPr>
                                <m:t>46687</m:t>
                              </m:r>
                            </m:e>
                          </m:d>
                        </m:e>
                        <m:sub>
                          <m:r>
                            <a:rPr lang="tr-TR" altLang="en-US" b="0" i="1" smtClean="0">
                              <a:latin typeface="Cambria Math"/>
                            </a:rPr>
                            <m:t>10</m:t>
                          </m:r>
                        </m:sub>
                      </m:sSub>
                    </m:oMath>
                  </m:oMathPara>
                </a14:m>
                <a:endParaRPr lang="tr-TR" altLang="en-US" dirty="0" smtClean="0"/>
              </a:p>
              <a:p>
                <a:r>
                  <a:rPr lang="tr-TR" altLang="en-US" dirty="0" smtClean="0"/>
                  <a:t>İşlemler tüm tabanlarda aynı çalışır</a:t>
                </a:r>
              </a:p>
            </p:txBody>
          </p:sp>
        </mc:Choice>
        <mc:Fallback xmlns="">
          <p:sp>
            <p:nvSpPr>
              <p:cNvPr id="6147" name="2 İçerik Yer Tutucusu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593" t="-1750" r="-133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52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4563194"/>
            <a:ext cx="7258051" cy="1962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09007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en-US" dirty="0" smtClean="0"/>
              <a:t>Sayı Tabanı Dönüşümleri</a:t>
            </a:r>
          </a:p>
        </p:txBody>
      </p:sp>
      <p:sp>
        <p:nvSpPr>
          <p:cNvPr id="7171" name="2 İçerik Yer Tutucusu"/>
          <p:cNvSpPr>
            <a:spLocks noGrp="1"/>
          </p:cNvSpPr>
          <p:nvPr>
            <p:ph sz="half" idx="1"/>
          </p:nvPr>
        </p:nvSpPr>
        <p:spPr>
          <a:xfrm>
            <a:off x="179512" y="980728"/>
            <a:ext cx="4752528" cy="5150199"/>
          </a:xfrm>
        </p:spPr>
        <p:txBody>
          <a:bodyPr>
            <a:normAutofit fontScale="92500" lnSpcReduction="20000"/>
          </a:bodyPr>
          <a:lstStyle/>
          <a:p>
            <a:r>
              <a:rPr lang="tr-TR" altLang="en-US" dirty="0" smtClean="0"/>
              <a:t>x tabanındaki bir sayıyı onluk tabana dönüştürmek basittir (önceki slaytlarda yaptık) </a:t>
            </a:r>
          </a:p>
          <a:p>
            <a:r>
              <a:rPr lang="tr-TR" altLang="en-US" dirty="0" smtClean="0"/>
              <a:t>Onluk sayının x tabanındaki karşılığını bulmak ise </a:t>
            </a:r>
            <a:r>
              <a:rPr lang="tr-TR" altLang="en-US" i="1" dirty="0" smtClean="0"/>
              <a:t>tamsayı (integer)</a:t>
            </a:r>
            <a:r>
              <a:rPr lang="tr-TR" altLang="en-US" dirty="0" smtClean="0"/>
              <a:t> ve </a:t>
            </a:r>
            <a:r>
              <a:rPr lang="tr-TR" altLang="en-US" i="1" dirty="0" smtClean="0"/>
              <a:t>kesir (fraction)</a:t>
            </a:r>
            <a:r>
              <a:rPr lang="tr-TR" altLang="en-US" dirty="0" smtClean="0"/>
              <a:t> kısımlarını ayırarak daha kolaydır</a:t>
            </a:r>
          </a:p>
          <a:p>
            <a:r>
              <a:rPr lang="tr-TR" altLang="en-US" dirty="0" smtClean="0"/>
              <a:t>41’i ikili (binary) yapalım</a:t>
            </a:r>
          </a:p>
          <a:p>
            <a:pPr lvl="1"/>
            <a:r>
              <a:rPr lang="tr-TR" altLang="en-US" dirty="0" smtClean="0"/>
              <a:t>41’i 2’ye böl. Bölüm 20 ve kalan 1. Bölüm sıfır olana kadar bölmeye devam et. Kalanlar bize ikili sayıyı verir. Şöyle: </a:t>
            </a:r>
          </a:p>
        </p:txBody>
      </p:sp>
      <p:pic>
        <p:nvPicPr>
          <p:cNvPr id="5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2348880"/>
            <a:ext cx="4038600" cy="26161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en-US" dirty="0"/>
              <a:t>Sayı Tabanı Dönüşümleri</a:t>
            </a:r>
            <a:endParaRPr lang="tr-TR" altLang="en-US" dirty="0" smtClean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Kesir kısmın dönüşümü de benzerdir ancak sayı 2’ye bölmektense 2’yle çarpılır</a:t>
            </a:r>
          </a:p>
        </p:txBody>
      </p:sp>
      <p:pic>
        <p:nvPicPr>
          <p:cNvPr id="573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139" y="2636912"/>
            <a:ext cx="8467725" cy="3514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24390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altLang="en-US" dirty="0" smtClean="0"/>
              <a:t>8li (Octal) ve 16lı (Hexadecimal) Sayılar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İkili sayılarla 8li ve 16lı sayılar arasındaki dönüşümler daha kolay yapılabilir </a:t>
            </a:r>
          </a:p>
          <a:p>
            <a:r>
              <a:rPr lang="tr-TR" dirty="0" smtClean="0"/>
              <a:t>Bir 8li sayıdaki her basamak ikili sayıdaki 3 basamağa, 16lı sayıdaki her basamak ise ikili sayıdaki 4 basamağa karşılık gelir</a:t>
            </a:r>
          </a:p>
          <a:p>
            <a:endParaRPr lang="tr-TR" dirty="0" smtClean="0"/>
          </a:p>
          <a:p>
            <a:endParaRPr lang="tr-TR" dirty="0"/>
          </a:p>
        </p:txBody>
      </p:sp>
      <p:pic>
        <p:nvPicPr>
          <p:cNvPr id="583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339" y="4320506"/>
            <a:ext cx="7553325" cy="162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89182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Edge">
  <a:themeElements>
    <a:clrScheme name="Edge 7">
      <a:dk1>
        <a:srgbClr val="000000"/>
      </a:dk1>
      <a:lt1>
        <a:srgbClr val="FFFFFF"/>
      </a:lt1>
      <a:dk2>
        <a:srgbClr val="006633"/>
      </a:dk2>
      <a:lt2>
        <a:srgbClr val="5F5F5F"/>
      </a:lt2>
      <a:accent1>
        <a:srgbClr val="CC9900"/>
      </a:accent1>
      <a:accent2>
        <a:srgbClr val="3B812F"/>
      </a:accent2>
      <a:accent3>
        <a:srgbClr val="FFFFFF"/>
      </a:accent3>
      <a:accent4>
        <a:srgbClr val="000000"/>
      </a:accent4>
      <a:accent5>
        <a:srgbClr val="E2CAAA"/>
      </a:accent5>
      <a:accent6>
        <a:srgbClr val="35742A"/>
      </a:accent6>
      <a:hlink>
        <a:srgbClr val="996600"/>
      </a:hlink>
      <a:folHlink>
        <a:srgbClr val="AFBF39"/>
      </a:folHlink>
    </a:clrScheme>
    <a:fontScheme name="Edge">
      <a:majorFont>
        <a:latin typeface="Garamond"/>
        <a:ea typeface=""/>
        <a:cs typeface=""/>
      </a:majorFont>
      <a:minorFont>
        <a:latin typeface="Arial"/>
        <a:ea typeface=""/>
        <a:cs typeface="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Edge 1">
        <a:dk1>
          <a:srgbClr val="333333"/>
        </a:dk1>
        <a:lt1>
          <a:srgbClr val="FFFFFF"/>
        </a:lt1>
        <a:dk2>
          <a:srgbClr val="820000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C1AAAA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2">
        <a:dk1>
          <a:srgbClr val="333333"/>
        </a:dk1>
        <a:lt1>
          <a:srgbClr val="CCCCFF"/>
        </a:lt1>
        <a:dk2>
          <a:srgbClr val="0B0506"/>
        </a:dk2>
        <a:lt2>
          <a:srgbClr val="FFFFFF"/>
        </a:lt2>
        <a:accent1>
          <a:srgbClr val="3366CC"/>
        </a:accent1>
        <a:accent2>
          <a:srgbClr val="3333CC"/>
        </a:accent2>
        <a:accent3>
          <a:srgbClr val="AAAAAA"/>
        </a:accent3>
        <a:accent4>
          <a:srgbClr val="AEAEDA"/>
        </a:accent4>
        <a:accent5>
          <a:srgbClr val="ADB8E2"/>
        </a:accent5>
        <a:accent6>
          <a:srgbClr val="2D2DB9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3">
        <a:dk1>
          <a:srgbClr val="333333"/>
        </a:dk1>
        <a:lt1>
          <a:srgbClr val="FFFFFF"/>
        </a:lt1>
        <a:dk2>
          <a:srgbClr val="221013"/>
        </a:dk2>
        <a:lt2>
          <a:srgbClr val="FFFFFF"/>
        </a:lt2>
        <a:accent1>
          <a:srgbClr val="CC3300"/>
        </a:accent1>
        <a:accent2>
          <a:srgbClr val="CC9900"/>
        </a:accent2>
        <a:accent3>
          <a:srgbClr val="ABAAAA"/>
        </a:accent3>
        <a:accent4>
          <a:srgbClr val="DADADA"/>
        </a:accent4>
        <a:accent5>
          <a:srgbClr val="E2ADAA"/>
        </a:accent5>
        <a:accent6>
          <a:srgbClr val="B98A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4">
        <a:dk1>
          <a:srgbClr val="11054B"/>
        </a:dk1>
        <a:lt1>
          <a:srgbClr val="FFFFFF"/>
        </a:lt1>
        <a:dk2>
          <a:srgbClr val="0000CC"/>
        </a:dk2>
        <a:lt2>
          <a:srgbClr val="FFFFFF"/>
        </a:lt2>
        <a:accent1>
          <a:srgbClr val="FF6600"/>
        </a:accent1>
        <a:accent2>
          <a:srgbClr val="FF3300"/>
        </a:accent2>
        <a:accent3>
          <a:srgbClr val="AAAAE2"/>
        </a:accent3>
        <a:accent4>
          <a:srgbClr val="DADADA"/>
        </a:accent4>
        <a:accent5>
          <a:srgbClr val="FFB8AA"/>
        </a:accent5>
        <a:accent6>
          <a:srgbClr val="E72D00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5">
        <a:dk1>
          <a:srgbClr val="9B8D65"/>
        </a:dk1>
        <a:lt1>
          <a:srgbClr val="F8F8F8"/>
        </a:lt1>
        <a:dk2>
          <a:srgbClr val="002600"/>
        </a:dk2>
        <a:lt2>
          <a:srgbClr val="FAFACC"/>
        </a:lt2>
        <a:accent1>
          <a:srgbClr val="CC9933"/>
        </a:accent1>
        <a:accent2>
          <a:srgbClr val="8F9967"/>
        </a:accent2>
        <a:accent3>
          <a:srgbClr val="AAACAA"/>
        </a:accent3>
        <a:accent4>
          <a:srgbClr val="D4D4D4"/>
        </a:accent4>
        <a:accent5>
          <a:srgbClr val="E2CAAD"/>
        </a:accent5>
        <a:accent6>
          <a:srgbClr val="818A5D"/>
        </a:accent6>
        <a:hlink>
          <a:srgbClr val="336600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6">
        <a:dk1>
          <a:srgbClr val="333333"/>
        </a:dk1>
        <a:lt1>
          <a:srgbClr val="FFFFFF"/>
        </a:lt1>
        <a:dk2>
          <a:srgbClr val="006699"/>
        </a:dk2>
        <a:lt2>
          <a:srgbClr val="FFFFFF"/>
        </a:lt2>
        <a:accent1>
          <a:srgbClr val="CC9900"/>
        </a:accent1>
        <a:accent2>
          <a:srgbClr val="FF9900"/>
        </a:accent2>
        <a:accent3>
          <a:srgbClr val="AAB8CA"/>
        </a:accent3>
        <a:accent4>
          <a:srgbClr val="DADADA"/>
        </a:accent4>
        <a:accent5>
          <a:srgbClr val="E2CAAA"/>
        </a:accent5>
        <a:accent6>
          <a:srgbClr val="E78A00"/>
        </a:accent6>
        <a:hlink>
          <a:srgbClr val="FFCC00"/>
        </a:hlink>
        <a:folHlink>
          <a:srgbClr val="706F3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7">
        <a:dk1>
          <a:srgbClr val="000000"/>
        </a:dk1>
        <a:lt1>
          <a:srgbClr val="FFFFFF"/>
        </a:lt1>
        <a:dk2>
          <a:srgbClr val="006633"/>
        </a:dk2>
        <a:lt2>
          <a:srgbClr val="5F5F5F"/>
        </a:lt2>
        <a:accent1>
          <a:srgbClr val="CC9900"/>
        </a:accent1>
        <a:accent2>
          <a:srgbClr val="3B812F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35742A"/>
        </a:accent6>
        <a:hlink>
          <a:srgbClr val="996600"/>
        </a:hlink>
        <a:folHlink>
          <a:srgbClr val="AFBF3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8">
        <a:dk1>
          <a:srgbClr val="000000"/>
        </a:dk1>
        <a:lt1>
          <a:srgbClr val="FFFFFF"/>
        </a:lt1>
        <a:dk2>
          <a:srgbClr val="CC0000"/>
        </a:dk2>
        <a:lt2>
          <a:srgbClr val="666699"/>
        </a:lt2>
        <a:accent1>
          <a:srgbClr val="808080"/>
        </a:accent1>
        <a:accent2>
          <a:srgbClr val="999933"/>
        </a:accent2>
        <a:accent3>
          <a:srgbClr val="FFFFFF"/>
        </a:accent3>
        <a:accent4>
          <a:srgbClr val="000000"/>
        </a:accent4>
        <a:accent5>
          <a:srgbClr val="C0C0C0"/>
        </a:accent5>
        <a:accent6>
          <a:srgbClr val="8A8A2D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9">
        <a:dk1>
          <a:srgbClr val="000000"/>
        </a:dk1>
        <a:lt1>
          <a:srgbClr val="FFFFFF"/>
        </a:lt1>
        <a:dk2>
          <a:srgbClr val="003399"/>
        </a:dk2>
        <a:lt2>
          <a:srgbClr val="666699"/>
        </a:lt2>
        <a:accent1>
          <a:srgbClr val="009999"/>
        </a:accent1>
        <a:accent2>
          <a:srgbClr val="4C6D4E"/>
        </a:accent2>
        <a:accent3>
          <a:srgbClr val="FFFFFF"/>
        </a:accent3>
        <a:accent4>
          <a:srgbClr val="000000"/>
        </a:accent4>
        <a:accent5>
          <a:srgbClr val="AACACA"/>
        </a:accent5>
        <a:accent6>
          <a:srgbClr val="446246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is Teması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is Teması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Edge</Template>
  <TotalTime>1226</TotalTime>
  <Words>893</Words>
  <Application>Microsoft Office PowerPoint</Application>
  <PresentationFormat>On-screen Show (4:3)</PresentationFormat>
  <Paragraphs>107</Paragraphs>
  <Slides>21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Edge</vt:lpstr>
      <vt:lpstr>Sayısal (Dijital) Sistemler  ve İkili Sayılar</vt:lpstr>
      <vt:lpstr>Alt Başlıklar</vt:lpstr>
      <vt:lpstr>Sayısal Sistemler</vt:lpstr>
      <vt:lpstr>Sayısal Sistemler</vt:lpstr>
      <vt:lpstr>İkili (Binary) Sayılar</vt:lpstr>
      <vt:lpstr>Farklı Sayı Sistemleri</vt:lpstr>
      <vt:lpstr>Sayı Tabanı Dönüşümleri</vt:lpstr>
      <vt:lpstr>Sayı Tabanı Dönüşümleri</vt:lpstr>
      <vt:lpstr>8li (Octal) ve 16lı (Hexadecimal) Sayılar</vt:lpstr>
      <vt:lpstr>Tümleyenler (Complements)</vt:lpstr>
      <vt:lpstr>1’e tümleyen</vt:lpstr>
      <vt:lpstr>2’ye tümleyen</vt:lpstr>
      <vt:lpstr>Tümleyenler Kullanarak Çıkarma</vt:lpstr>
      <vt:lpstr>İşaretli İkili Sayılar  (Signed Binary Numbers)</vt:lpstr>
      <vt:lpstr>İşaretli Tümleyen Gösterimi</vt:lpstr>
      <vt:lpstr>Aritmetik Toplama</vt:lpstr>
      <vt:lpstr>Diğer Rakam Kodları</vt:lpstr>
      <vt:lpstr>Gri Kodlar (Gray Codes)</vt:lpstr>
      <vt:lpstr>PowerPoint Presentation</vt:lpstr>
      <vt:lpstr>Doğruluk Tabloları</vt:lpstr>
      <vt:lpstr>Kapı/Geçit Sembolleri</vt:lpstr>
    </vt:vector>
  </TitlesOfParts>
  <Company>au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Gate-Level Minimization</dc:title>
  <dc:creator>stos</dc:creator>
  <cp:lastModifiedBy>KK</cp:lastModifiedBy>
  <cp:revision>133</cp:revision>
  <cp:lastPrinted>2019-09-17T06:20:53Z</cp:lastPrinted>
  <dcterms:created xsi:type="dcterms:W3CDTF">2008-10-08T18:00:12Z</dcterms:created>
  <dcterms:modified xsi:type="dcterms:W3CDTF">2020-05-11T10:34:35Z</dcterms:modified>
</cp:coreProperties>
</file>