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5"/>
  </p:notesMasterIdLst>
  <p:handoutMasterIdLst>
    <p:handoutMasterId r:id="rId16"/>
  </p:handoutMasterIdLst>
  <p:sldIdLst>
    <p:sldId id="668" r:id="rId4"/>
    <p:sldId id="729" r:id="rId5"/>
    <p:sldId id="730" r:id="rId6"/>
    <p:sldId id="734" r:id="rId7"/>
    <p:sldId id="737" r:id="rId8"/>
    <p:sldId id="749" r:id="rId9"/>
    <p:sldId id="760" r:id="rId10"/>
    <p:sldId id="761" r:id="rId11"/>
    <p:sldId id="765" r:id="rId12"/>
    <p:sldId id="766" r:id="rId13"/>
    <p:sldId id="763"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p:scale>
          <a:sx n="66" d="100"/>
          <a:sy n="66" d="100"/>
        </p:scale>
        <p:origin x="-1560" y="-72"/>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30.03.2020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3/30/2020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3/30/2020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3/30/2020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3/30/2020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3/30/2020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3/30/2020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3/30/2020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3/30/2020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3/30/2020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US" smtClean="0"/>
              <a:t>Click to edit Master title style</a:t>
            </a:r>
            <a:endParaRPr lang="en-US"/>
          </a:p>
        </p:txBody>
      </p:sp>
      <p:sp>
        <p:nvSpPr>
          <p:cNvPr id="3" name="Date Placeholder 5"/>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endParaRPr lang="en-GB" dirty="0"/>
          </a:p>
        </p:txBody>
      </p:sp>
      <p:sp>
        <p:nvSpPr>
          <p:cNvPr id="4" name="Slide Number Placeholder 6"/>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C268406C-D56C-4056-8B1D-FE102A34BFBC}" type="slidenum">
              <a:rPr lang="en-GB" altLang="tr-TR"/>
              <a:pPr>
                <a:defRPr/>
              </a:pPr>
              <a:t>‹#›</a:t>
            </a:fld>
            <a:endParaRPr lang="en-GB" altLang="tr-TR"/>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en-GB"/>
          </a:p>
        </p:txBody>
      </p:sp>
    </p:spTree>
    <p:extLst>
      <p:ext uri="{BB962C8B-B14F-4D97-AF65-F5344CB8AC3E}">
        <p14:creationId xmlns:p14="http://schemas.microsoft.com/office/powerpoint/2010/main" val="5273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3/30/2020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3/30/2020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3/30/2020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3/30/2020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3/30/2020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userDrawn="1"/>
        </p:nvPicPr>
        <p:blipFill rotWithShape="1">
          <a:blip r:embed="rId6">
            <a:extLst>
              <a:ext uri="{28A0092B-C50C-407E-A947-70E740481C1C}">
                <a14:useLocalDpi xmlns:a14="http://schemas.microsoft.com/office/drawing/2010/main" val="0"/>
              </a:ext>
            </a:extLst>
          </a:blip>
          <a:srcRect b="2433"/>
          <a:stretch/>
        </p:blipFill>
        <p:spPr bwMode="auto">
          <a:xfrm>
            <a:off x="13647" y="-2231"/>
            <a:ext cx="9108000" cy="68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0.xml"/><Relationship Id="rId1" Type="http://schemas.openxmlformats.org/officeDocument/2006/relationships/audio" Target="../media/audio1.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07721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334</a:t>
            </a:r>
            <a:endParaRPr lang="tr-TR" sz="3200" b="1" dirty="0">
              <a:latin typeface="Arial" panose="020B0604020202020204" pitchFamily="34" charset="0"/>
              <a:cs typeface="Arial" panose="020B0604020202020204" pitchFamily="34" charset="0"/>
            </a:endParaRPr>
          </a:p>
          <a:p>
            <a:pPr algn="ctr"/>
            <a:r>
              <a:rPr lang="tr-TR" altLang="tr-TR" sz="3200" b="1" dirty="0"/>
              <a:t>Afet Yönetimi ve </a:t>
            </a:r>
            <a:r>
              <a:rPr lang="tr-TR" altLang="tr-TR" sz="3200" b="1" dirty="0" smtClean="0"/>
              <a:t>Politikaları </a:t>
            </a: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Öğr.Üyesi Md Moynul AHSAN</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
        <p:nvSpPr>
          <p:cNvPr id="2" name="Rectangle 1"/>
          <p:cNvSpPr/>
          <p:nvPr/>
        </p:nvSpPr>
        <p:spPr>
          <a:xfrm>
            <a:off x="2286000" y="2957839"/>
            <a:ext cx="4572000" cy="1261884"/>
          </a:xfrm>
          <a:prstGeom prst="rect">
            <a:avLst/>
          </a:prstGeom>
        </p:spPr>
        <p:txBody>
          <a:bodyPr>
            <a:spAutoFit/>
          </a:bodyPr>
          <a:lstStyle/>
          <a:p>
            <a:pPr marL="0" lvl="1" algn="ctr">
              <a:spcBef>
                <a:spcPct val="20000"/>
              </a:spcBef>
              <a:buClr>
                <a:schemeClr val="tx1">
                  <a:lumMod val="95000"/>
                  <a:lumOff val="5000"/>
                </a:schemeClr>
              </a:buClr>
            </a:pPr>
            <a:r>
              <a:rPr lang="tr-TR" sz="2800" b="1" dirty="0">
                <a:latin typeface="Arial" panose="020B0604020202020204" pitchFamily="34" charset="0"/>
                <a:cs typeface="Arial" panose="020B0604020202020204" pitchFamily="34" charset="0"/>
              </a:rPr>
              <a:t>6</a:t>
            </a:r>
            <a:r>
              <a:rPr lang="tr-TR" sz="2800" b="1" dirty="0" smtClean="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HAFTA</a:t>
            </a:r>
          </a:p>
          <a:p>
            <a:pPr algn="ctr">
              <a:defRPr/>
            </a:pPr>
            <a:r>
              <a:rPr lang="tr-TR" altLang="tr-TR" sz="2400" b="1" dirty="0"/>
              <a:t>İklim Değişikliği ve </a:t>
            </a:r>
          </a:p>
          <a:p>
            <a:pPr algn="ctr">
              <a:defRPr/>
            </a:pPr>
            <a:r>
              <a:rPr lang="tr-TR" altLang="tr-TR" sz="2400" b="1" dirty="0"/>
              <a:t>Deniz Seviyesi Yükselmesi</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414338" y="470580"/>
            <a:ext cx="5224462" cy="430212"/>
          </a:xfrm>
          <a:prstGeom prst="rect">
            <a:avLst/>
          </a:prstGeom>
          <a:noFill/>
        </p:spPr>
        <p:txBody>
          <a:bodyPr>
            <a:spAutoFit/>
          </a:bodyPr>
          <a:lstStyle/>
          <a:p>
            <a:pPr>
              <a:defRPr/>
            </a:pPr>
            <a:r>
              <a:rPr lang="tr-TR" sz="2200" b="1" dirty="0">
                <a:solidFill>
                  <a:srgbClr val="0070C0"/>
                </a:solidFill>
                <a:latin typeface="+mj-lt"/>
              </a:rPr>
              <a:t>Örnekler</a:t>
            </a:r>
          </a:p>
        </p:txBody>
      </p:sp>
      <p:sp>
        <p:nvSpPr>
          <p:cNvPr id="7" name="Rectangle 7"/>
          <p:cNvSpPr>
            <a:spLocks noChangeArrowheads="1"/>
          </p:cNvSpPr>
          <p:nvPr/>
        </p:nvSpPr>
        <p:spPr bwMode="auto">
          <a:xfrm>
            <a:off x="533400" y="1305379"/>
            <a:ext cx="80105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marL="342900" indent="-342900" algn="just" eaLnBrk="0" fontAlgn="base" hangingPunct="0">
              <a:spcBef>
                <a:spcPct val="0"/>
              </a:spcBef>
              <a:spcAft>
                <a:spcPct val="0"/>
              </a:spcAft>
              <a:buFont typeface="Wingdings" panose="05000000000000000000" pitchFamily="2" charset="2"/>
              <a:buChar char="q"/>
              <a:defRPr/>
            </a:pPr>
            <a:r>
              <a:rPr lang="en-US" altLang="tr-TR" sz="2000" dirty="0">
                <a:solidFill>
                  <a:prstClr val="black"/>
                </a:solidFill>
                <a:latin typeface="Arial"/>
              </a:rPr>
              <a:t>Hong Kong, </a:t>
            </a:r>
            <a:r>
              <a:rPr lang="en-US" altLang="tr-TR" sz="2000" dirty="0" err="1">
                <a:solidFill>
                  <a:prstClr val="black"/>
                </a:solidFill>
                <a:latin typeface="Arial"/>
              </a:rPr>
              <a:t>Endonezya'nın</a:t>
            </a:r>
            <a:r>
              <a:rPr lang="en-US" altLang="tr-TR" sz="2000" dirty="0">
                <a:solidFill>
                  <a:prstClr val="black"/>
                </a:solidFill>
                <a:latin typeface="Arial"/>
              </a:rPr>
              <a:t> </a:t>
            </a:r>
            <a:r>
              <a:rPr lang="en-US" altLang="tr-TR" sz="2000" dirty="0" err="1">
                <a:solidFill>
                  <a:prstClr val="black"/>
                </a:solidFill>
                <a:latin typeface="Arial"/>
              </a:rPr>
              <a:t>başkenti</a:t>
            </a:r>
            <a:r>
              <a:rPr lang="en-US" altLang="tr-TR" sz="2000" dirty="0">
                <a:solidFill>
                  <a:prstClr val="black"/>
                </a:solidFill>
                <a:latin typeface="Arial"/>
              </a:rPr>
              <a:t> Jakarta, </a:t>
            </a:r>
            <a:r>
              <a:rPr lang="en-US" altLang="tr-TR" sz="2000" dirty="0" err="1">
                <a:solidFill>
                  <a:prstClr val="black"/>
                </a:solidFill>
                <a:latin typeface="Arial"/>
              </a:rPr>
              <a:t>Vietnam'daki</a:t>
            </a:r>
            <a:r>
              <a:rPr lang="en-US" altLang="tr-TR" sz="2000" dirty="0">
                <a:solidFill>
                  <a:prstClr val="black"/>
                </a:solidFill>
                <a:latin typeface="Arial"/>
              </a:rPr>
              <a:t> Ho Chi Minh </a:t>
            </a:r>
            <a:r>
              <a:rPr lang="en-US" altLang="tr-TR" sz="2000" dirty="0" err="1">
                <a:solidFill>
                  <a:prstClr val="black"/>
                </a:solidFill>
                <a:latin typeface="Arial"/>
              </a:rPr>
              <a:t>Şehri</a:t>
            </a:r>
            <a:r>
              <a:rPr lang="en-US" altLang="tr-TR" sz="2000" dirty="0">
                <a:solidFill>
                  <a:prstClr val="black"/>
                </a:solidFill>
                <a:latin typeface="Arial"/>
              </a:rPr>
              <a:t> </a:t>
            </a:r>
            <a:r>
              <a:rPr lang="en-US" altLang="tr-TR" sz="2000" dirty="0" err="1">
                <a:solidFill>
                  <a:prstClr val="black"/>
                </a:solidFill>
                <a:latin typeface="Arial"/>
              </a:rPr>
              <a:t>ve</a:t>
            </a:r>
            <a:r>
              <a:rPr lang="en-US" altLang="tr-TR" sz="2000" dirty="0">
                <a:solidFill>
                  <a:prstClr val="black"/>
                </a:solidFill>
                <a:latin typeface="Arial"/>
              </a:rPr>
              <a:t> </a:t>
            </a:r>
            <a:r>
              <a:rPr lang="en-US" altLang="tr-TR" sz="2000" dirty="0" err="1">
                <a:solidFill>
                  <a:prstClr val="black"/>
                </a:solidFill>
                <a:latin typeface="Arial"/>
              </a:rPr>
              <a:t>Myanmar'daki</a:t>
            </a:r>
            <a:r>
              <a:rPr lang="en-US" altLang="tr-TR" sz="2000" dirty="0">
                <a:solidFill>
                  <a:prstClr val="black"/>
                </a:solidFill>
                <a:latin typeface="Arial"/>
              </a:rPr>
              <a:t> Yangon </a:t>
            </a:r>
            <a:r>
              <a:rPr lang="en-US" altLang="tr-TR" sz="2000" dirty="0" err="1">
                <a:solidFill>
                  <a:prstClr val="black"/>
                </a:solidFill>
                <a:latin typeface="Arial"/>
              </a:rPr>
              <a:t>çoğunlukla</a:t>
            </a:r>
            <a:r>
              <a:rPr lang="en-US" altLang="tr-TR" sz="2000" dirty="0">
                <a:solidFill>
                  <a:prstClr val="black"/>
                </a:solidFill>
                <a:latin typeface="Arial"/>
              </a:rPr>
              <a:t> </a:t>
            </a:r>
            <a:r>
              <a:rPr lang="en-US" altLang="tr-TR" sz="2000" dirty="0" err="1">
                <a:solidFill>
                  <a:prstClr val="black"/>
                </a:solidFill>
                <a:latin typeface="Arial"/>
              </a:rPr>
              <a:t>bataklık</a:t>
            </a:r>
            <a:r>
              <a:rPr lang="en-US" altLang="tr-TR" sz="2000" dirty="0">
                <a:solidFill>
                  <a:prstClr val="black"/>
                </a:solidFill>
                <a:latin typeface="Arial"/>
              </a:rPr>
              <a:t> </a:t>
            </a:r>
            <a:r>
              <a:rPr lang="en-US" altLang="tr-TR" sz="2000" dirty="0" err="1">
                <a:solidFill>
                  <a:prstClr val="black"/>
                </a:solidFill>
                <a:latin typeface="Arial"/>
              </a:rPr>
              <a:t>arazileri</a:t>
            </a:r>
            <a:r>
              <a:rPr lang="en-US" altLang="tr-TR" sz="2000" dirty="0">
                <a:solidFill>
                  <a:prstClr val="black"/>
                </a:solidFill>
                <a:latin typeface="Arial"/>
              </a:rPr>
              <a:t> </a:t>
            </a:r>
            <a:r>
              <a:rPr lang="en-US" altLang="tr-TR" sz="2000" dirty="0" err="1">
                <a:solidFill>
                  <a:prstClr val="black"/>
                </a:solidFill>
                <a:latin typeface="Arial"/>
              </a:rPr>
              <a:t>üzerine</a:t>
            </a:r>
            <a:r>
              <a:rPr lang="en-US" altLang="tr-TR" sz="2000" dirty="0">
                <a:solidFill>
                  <a:prstClr val="black"/>
                </a:solidFill>
                <a:latin typeface="Arial"/>
              </a:rPr>
              <a:t> </a:t>
            </a:r>
            <a:r>
              <a:rPr lang="en-US" altLang="tr-TR" sz="2000" dirty="0" err="1">
                <a:solidFill>
                  <a:prstClr val="black"/>
                </a:solidFill>
                <a:latin typeface="Arial"/>
              </a:rPr>
              <a:t>inşa</a:t>
            </a:r>
            <a:r>
              <a:rPr lang="en-US" altLang="tr-TR" sz="2000" dirty="0">
                <a:solidFill>
                  <a:prstClr val="black"/>
                </a:solidFill>
                <a:latin typeface="Arial"/>
              </a:rPr>
              <a:t> </a:t>
            </a:r>
            <a:r>
              <a:rPr lang="en-US" altLang="tr-TR" sz="2000" dirty="0" err="1" smtClean="0">
                <a:solidFill>
                  <a:prstClr val="black"/>
                </a:solidFill>
                <a:latin typeface="Arial"/>
              </a:rPr>
              <a:t>edil</a:t>
            </a:r>
            <a:r>
              <a:rPr lang="tr-TR" altLang="tr-TR" sz="2000" dirty="0" err="1" smtClean="0">
                <a:solidFill>
                  <a:prstClr val="black"/>
                </a:solidFill>
                <a:latin typeface="Arial"/>
              </a:rPr>
              <a:t>miş</a:t>
            </a:r>
            <a:r>
              <a:rPr lang="en-US" altLang="tr-TR" sz="2000" dirty="0" smtClean="0">
                <a:solidFill>
                  <a:prstClr val="black"/>
                </a:solidFill>
                <a:latin typeface="Arial"/>
              </a:rPr>
              <a:t> </a:t>
            </a:r>
            <a:r>
              <a:rPr lang="en-US" altLang="tr-TR" sz="2000" dirty="0" err="1">
                <a:solidFill>
                  <a:prstClr val="black"/>
                </a:solidFill>
                <a:latin typeface="Arial"/>
              </a:rPr>
              <a:t>ve</a:t>
            </a:r>
            <a:r>
              <a:rPr lang="en-US" altLang="tr-TR" sz="2000" dirty="0">
                <a:solidFill>
                  <a:prstClr val="black"/>
                </a:solidFill>
                <a:latin typeface="Arial"/>
              </a:rPr>
              <a:t> </a:t>
            </a:r>
            <a:r>
              <a:rPr lang="en-US" altLang="tr-TR" sz="2000" dirty="0" err="1">
                <a:solidFill>
                  <a:prstClr val="black"/>
                </a:solidFill>
                <a:latin typeface="Arial"/>
              </a:rPr>
              <a:t>bu</a:t>
            </a:r>
            <a:r>
              <a:rPr lang="en-US" altLang="tr-TR" sz="2000" dirty="0">
                <a:solidFill>
                  <a:prstClr val="black"/>
                </a:solidFill>
                <a:latin typeface="Arial"/>
              </a:rPr>
              <a:t> </a:t>
            </a:r>
            <a:r>
              <a:rPr lang="en-US" altLang="tr-TR" sz="2000" dirty="0" err="1">
                <a:solidFill>
                  <a:prstClr val="black"/>
                </a:solidFill>
                <a:latin typeface="Arial"/>
              </a:rPr>
              <a:t>nedenle</a:t>
            </a:r>
            <a:r>
              <a:rPr lang="en-US" altLang="tr-TR" sz="2000" dirty="0">
                <a:solidFill>
                  <a:prstClr val="black"/>
                </a:solidFill>
                <a:latin typeface="Arial"/>
              </a:rPr>
              <a:t> </a:t>
            </a:r>
            <a:r>
              <a:rPr lang="en-US" altLang="tr-TR" sz="2000" dirty="0" err="1">
                <a:solidFill>
                  <a:prstClr val="black"/>
                </a:solidFill>
                <a:latin typeface="Arial"/>
              </a:rPr>
              <a:t>kalıcı</a:t>
            </a:r>
            <a:r>
              <a:rPr lang="en-US" altLang="tr-TR" sz="2000" dirty="0">
                <a:solidFill>
                  <a:prstClr val="black"/>
                </a:solidFill>
                <a:latin typeface="Arial"/>
              </a:rPr>
              <a:t> </a:t>
            </a:r>
            <a:r>
              <a:rPr lang="en-US" altLang="tr-TR" sz="2000" dirty="0" err="1">
                <a:solidFill>
                  <a:prstClr val="black"/>
                </a:solidFill>
                <a:latin typeface="Arial"/>
              </a:rPr>
              <a:t>sel</a:t>
            </a:r>
            <a:r>
              <a:rPr lang="en-US" altLang="tr-TR" sz="2000" dirty="0">
                <a:solidFill>
                  <a:prstClr val="black"/>
                </a:solidFill>
                <a:latin typeface="Arial"/>
              </a:rPr>
              <a:t> </a:t>
            </a:r>
            <a:r>
              <a:rPr lang="en-US" altLang="tr-TR" sz="2000" dirty="0" err="1" smtClean="0">
                <a:solidFill>
                  <a:prstClr val="black"/>
                </a:solidFill>
                <a:latin typeface="Arial"/>
              </a:rPr>
              <a:t>baskınları</a:t>
            </a:r>
            <a:r>
              <a:rPr lang="tr-TR" altLang="tr-TR" sz="2000" dirty="0" err="1" smtClean="0">
                <a:solidFill>
                  <a:prstClr val="black"/>
                </a:solidFill>
                <a:latin typeface="Arial"/>
              </a:rPr>
              <a:t>nın</a:t>
            </a:r>
            <a:r>
              <a:rPr lang="tr-TR" altLang="tr-TR" sz="2000" dirty="0" smtClean="0">
                <a:solidFill>
                  <a:prstClr val="black"/>
                </a:solidFill>
                <a:latin typeface="Arial"/>
              </a:rPr>
              <a:t> yaşandığı yerler olmuştur.</a:t>
            </a:r>
            <a:endParaRPr lang="tr-TR" altLang="tr-TR" sz="2000" dirty="0">
              <a:solidFill>
                <a:prstClr val="black"/>
              </a:solidFill>
              <a:latin typeface="Arial"/>
            </a:endParaRPr>
          </a:p>
          <a:p>
            <a:pPr marL="342900" indent="-342900" algn="just" eaLnBrk="0" fontAlgn="base" hangingPunct="0">
              <a:spcBef>
                <a:spcPct val="0"/>
              </a:spcBef>
              <a:spcAft>
                <a:spcPct val="0"/>
              </a:spcAft>
              <a:buFont typeface="Wingdings" panose="05000000000000000000" pitchFamily="2" charset="2"/>
              <a:buChar char="q"/>
              <a:defRPr/>
            </a:pPr>
            <a:r>
              <a:rPr lang="en-US" altLang="tr-TR" sz="2000" dirty="0" smtClean="0">
                <a:solidFill>
                  <a:prstClr val="black"/>
                </a:solidFill>
                <a:latin typeface="Arial"/>
              </a:rPr>
              <a:t>Jakarta</a:t>
            </a:r>
            <a:r>
              <a:rPr lang="en-US" altLang="tr-TR" sz="2000" dirty="0">
                <a:solidFill>
                  <a:prstClr val="black"/>
                </a:solidFill>
                <a:latin typeface="Arial"/>
              </a:rPr>
              <a:t>, 24 </a:t>
            </a:r>
            <a:r>
              <a:rPr lang="en-US" altLang="tr-TR" sz="2000" dirty="0" err="1">
                <a:solidFill>
                  <a:prstClr val="black"/>
                </a:solidFill>
                <a:latin typeface="Arial"/>
              </a:rPr>
              <a:t>kilometrelik</a:t>
            </a:r>
            <a:r>
              <a:rPr lang="en-US" altLang="tr-TR" sz="2000" dirty="0">
                <a:solidFill>
                  <a:prstClr val="black"/>
                </a:solidFill>
                <a:latin typeface="Arial"/>
              </a:rPr>
              <a:t> </a:t>
            </a:r>
            <a:r>
              <a:rPr lang="en-US" altLang="tr-TR" sz="2000" dirty="0" err="1">
                <a:solidFill>
                  <a:prstClr val="black"/>
                </a:solidFill>
                <a:latin typeface="Arial"/>
              </a:rPr>
              <a:t>bir</a:t>
            </a:r>
            <a:r>
              <a:rPr lang="en-US" altLang="tr-TR" sz="2000" dirty="0">
                <a:solidFill>
                  <a:prstClr val="black"/>
                </a:solidFill>
                <a:latin typeface="Arial"/>
              </a:rPr>
              <a:t> </a:t>
            </a:r>
            <a:r>
              <a:rPr lang="en-US" altLang="tr-TR" sz="2000" dirty="0" err="1">
                <a:solidFill>
                  <a:prstClr val="black"/>
                </a:solidFill>
                <a:latin typeface="Arial"/>
              </a:rPr>
              <a:t>dış</a:t>
            </a:r>
            <a:r>
              <a:rPr lang="en-US" altLang="tr-TR" sz="2000" dirty="0">
                <a:solidFill>
                  <a:prstClr val="black"/>
                </a:solidFill>
                <a:latin typeface="Arial"/>
              </a:rPr>
              <a:t> deniz </a:t>
            </a:r>
            <a:r>
              <a:rPr lang="en-US" altLang="tr-TR" sz="2000" dirty="0" err="1">
                <a:solidFill>
                  <a:prstClr val="black"/>
                </a:solidFill>
                <a:latin typeface="Arial"/>
              </a:rPr>
              <a:t>duvarı</a:t>
            </a:r>
            <a:r>
              <a:rPr lang="en-US" altLang="tr-TR" sz="2000" dirty="0">
                <a:solidFill>
                  <a:prstClr val="black"/>
                </a:solidFill>
                <a:latin typeface="Arial"/>
              </a:rPr>
              <a:t>, </a:t>
            </a:r>
            <a:r>
              <a:rPr lang="en-US" altLang="tr-TR" sz="2000" dirty="0" err="1">
                <a:solidFill>
                  <a:prstClr val="black"/>
                </a:solidFill>
                <a:latin typeface="Arial"/>
              </a:rPr>
              <a:t>yapay</a:t>
            </a:r>
            <a:r>
              <a:rPr lang="en-US" altLang="tr-TR" sz="2000" dirty="0">
                <a:solidFill>
                  <a:prstClr val="black"/>
                </a:solidFill>
                <a:latin typeface="Arial"/>
              </a:rPr>
              <a:t> </a:t>
            </a:r>
            <a:r>
              <a:rPr lang="en-US" altLang="tr-TR" sz="2000" dirty="0" err="1">
                <a:solidFill>
                  <a:prstClr val="black"/>
                </a:solidFill>
                <a:latin typeface="Arial"/>
              </a:rPr>
              <a:t>adalar</a:t>
            </a:r>
            <a:r>
              <a:rPr lang="en-US" altLang="tr-TR" sz="2000" dirty="0">
                <a:solidFill>
                  <a:prstClr val="black"/>
                </a:solidFill>
                <a:latin typeface="Arial"/>
              </a:rPr>
              <a:t> </a:t>
            </a:r>
            <a:r>
              <a:rPr lang="en-US" altLang="tr-TR" sz="2000" dirty="0" err="1">
                <a:solidFill>
                  <a:prstClr val="black"/>
                </a:solidFill>
                <a:latin typeface="Arial"/>
              </a:rPr>
              <a:t>ve</a:t>
            </a:r>
            <a:r>
              <a:rPr lang="en-US" altLang="tr-TR" sz="2000" dirty="0">
                <a:solidFill>
                  <a:prstClr val="black"/>
                </a:solidFill>
                <a:latin typeface="Arial"/>
              </a:rPr>
              <a:t> </a:t>
            </a:r>
            <a:r>
              <a:rPr lang="en-US" altLang="tr-TR" sz="2000" dirty="0" err="1">
                <a:solidFill>
                  <a:prstClr val="black"/>
                </a:solidFill>
                <a:latin typeface="Arial"/>
              </a:rPr>
              <a:t>yeni</a:t>
            </a:r>
            <a:r>
              <a:rPr lang="en-US" altLang="tr-TR" sz="2000" dirty="0">
                <a:solidFill>
                  <a:prstClr val="black"/>
                </a:solidFill>
                <a:latin typeface="Arial"/>
              </a:rPr>
              <a:t> </a:t>
            </a:r>
            <a:r>
              <a:rPr lang="en-US" altLang="tr-TR" sz="2000" dirty="0" err="1" smtClean="0">
                <a:solidFill>
                  <a:prstClr val="black"/>
                </a:solidFill>
                <a:latin typeface="Arial"/>
              </a:rPr>
              <a:t>setle</a:t>
            </a:r>
            <a:r>
              <a:rPr lang="tr-TR" altLang="tr-TR" sz="2000" dirty="0" smtClean="0">
                <a:solidFill>
                  <a:prstClr val="black"/>
                </a:solidFill>
                <a:latin typeface="Arial"/>
              </a:rPr>
              <a:t>r, </a:t>
            </a:r>
            <a:r>
              <a:rPr lang="en-US" altLang="tr-TR" sz="2000" dirty="0" smtClean="0">
                <a:solidFill>
                  <a:prstClr val="black"/>
                </a:solidFill>
                <a:latin typeface="Arial"/>
              </a:rPr>
              <a:t>Ho </a:t>
            </a:r>
            <a:r>
              <a:rPr lang="en-US" altLang="tr-TR" sz="2000" dirty="0">
                <a:solidFill>
                  <a:prstClr val="black"/>
                </a:solidFill>
                <a:latin typeface="Arial"/>
              </a:rPr>
              <a:t>Chi Minh </a:t>
            </a:r>
            <a:r>
              <a:rPr lang="en-US" altLang="tr-TR" sz="2000" dirty="0" err="1">
                <a:solidFill>
                  <a:prstClr val="black"/>
                </a:solidFill>
                <a:latin typeface="Arial"/>
              </a:rPr>
              <a:t>Şehri</a:t>
            </a:r>
            <a:r>
              <a:rPr lang="en-US" altLang="tr-TR" sz="2000" dirty="0">
                <a:solidFill>
                  <a:prstClr val="black"/>
                </a:solidFill>
                <a:latin typeface="Arial"/>
              </a:rPr>
              <a:t> </a:t>
            </a:r>
            <a:r>
              <a:rPr lang="tr-TR" altLang="tr-TR" sz="2000" dirty="0" smtClean="0">
                <a:solidFill>
                  <a:prstClr val="black"/>
                </a:solidFill>
                <a:latin typeface="Arial"/>
              </a:rPr>
              <a:t>dev boşaltma vanaları </a:t>
            </a:r>
            <a:r>
              <a:rPr lang="en-US" altLang="tr-TR" sz="2000" dirty="0" err="1" smtClean="0">
                <a:solidFill>
                  <a:prstClr val="black"/>
                </a:solidFill>
                <a:latin typeface="Arial"/>
              </a:rPr>
              <a:t>ve</a:t>
            </a:r>
            <a:r>
              <a:rPr lang="en-US" altLang="tr-TR" sz="2000" dirty="0" smtClean="0">
                <a:solidFill>
                  <a:prstClr val="black"/>
                </a:solidFill>
                <a:latin typeface="Arial"/>
              </a:rPr>
              <a:t> </a:t>
            </a:r>
            <a:r>
              <a:rPr lang="en-US" altLang="tr-TR" sz="2000" dirty="0" err="1">
                <a:solidFill>
                  <a:prstClr val="black"/>
                </a:solidFill>
                <a:latin typeface="Arial"/>
              </a:rPr>
              <a:t>diğerleri</a:t>
            </a:r>
            <a:r>
              <a:rPr lang="en-US" altLang="tr-TR" sz="2000" dirty="0">
                <a:solidFill>
                  <a:prstClr val="black"/>
                </a:solidFill>
                <a:latin typeface="Arial"/>
              </a:rPr>
              <a:t> </a:t>
            </a:r>
            <a:r>
              <a:rPr lang="en-US" altLang="tr-TR" sz="2000" dirty="0" err="1" smtClean="0">
                <a:solidFill>
                  <a:prstClr val="black"/>
                </a:solidFill>
                <a:latin typeface="Arial"/>
              </a:rPr>
              <a:t>i</a:t>
            </a:r>
            <a:r>
              <a:rPr lang="tr-TR" altLang="tr-TR" sz="2000" dirty="0" smtClean="0">
                <a:solidFill>
                  <a:prstClr val="black"/>
                </a:solidFill>
                <a:latin typeface="Arial"/>
              </a:rPr>
              <a:t>s</a:t>
            </a:r>
            <a:r>
              <a:rPr lang="en-US" altLang="tr-TR" sz="2000" dirty="0" smtClean="0">
                <a:solidFill>
                  <a:prstClr val="black"/>
                </a:solidFill>
                <a:latin typeface="Arial"/>
              </a:rPr>
              <a:t>e </a:t>
            </a:r>
            <a:r>
              <a:rPr lang="tr-TR" altLang="tr-TR" sz="2000" dirty="0" smtClean="0">
                <a:solidFill>
                  <a:prstClr val="black"/>
                </a:solidFill>
                <a:latin typeface="Arial"/>
              </a:rPr>
              <a:t>taşkın kapakları </a:t>
            </a:r>
            <a:r>
              <a:rPr lang="en-US" altLang="tr-TR" sz="2000" dirty="0" err="1" smtClean="0">
                <a:solidFill>
                  <a:prstClr val="black"/>
                </a:solidFill>
                <a:latin typeface="Arial"/>
              </a:rPr>
              <a:t>inşa</a:t>
            </a:r>
            <a:r>
              <a:rPr lang="en-US" altLang="tr-TR" sz="2000" dirty="0" smtClean="0">
                <a:solidFill>
                  <a:prstClr val="black"/>
                </a:solidFill>
                <a:latin typeface="Arial"/>
              </a:rPr>
              <a:t> </a:t>
            </a:r>
            <a:r>
              <a:rPr lang="en-US" altLang="tr-TR" sz="2000" dirty="0" err="1">
                <a:solidFill>
                  <a:prstClr val="black"/>
                </a:solidFill>
                <a:latin typeface="Arial"/>
              </a:rPr>
              <a:t>ederek</a:t>
            </a:r>
            <a:r>
              <a:rPr lang="en-US" altLang="tr-TR" sz="2000" dirty="0">
                <a:solidFill>
                  <a:prstClr val="black"/>
                </a:solidFill>
                <a:latin typeface="Arial"/>
              </a:rPr>
              <a:t> </a:t>
            </a:r>
            <a:r>
              <a:rPr lang="en-US" altLang="tr-TR" sz="2000" dirty="0" err="1">
                <a:solidFill>
                  <a:prstClr val="black"/>
                </a:solidFill>
                <a:latin typeface="Arial"/>
              </a:rPr>
              <a:t>kendini</a:t>
            </a:r>
            <a:r>
              <a:rPr lang="en-US" altLang="tr-TR" sz="2000" dirty="0">
                <a:solidFill>
                  <a:prstClr val="black"/>
                </a:solidFill>
                <a:latin typeface="Arial"/>
              </a:rPr>
              <a:t> </a:t>
            </a:r>
            <a:r>
              <a:rPr lang="en-US" altLang="tr-TR" sz="2000" dirty="0" err="1">
                <a:solidFill>
                  <a:prstClr val="black"/>
                </a:solidFill>
                <a:latin typeface="Arial"/>
              </a:rPr>
              <a:t>korumak</a:t>
            </a:r>
            <a:r>
              <a:rPr lang="en-US" altLang="tr-TR" sz="2000" dirty="0">
                <a:solidFill>
                  <a:prstClr val="black"/>
                </a:solidFill>
                <a:latin typeface="Arial"/>
              </a:rPr>
              <a:t> </a:t>
            </a:r>
            <a:r>
              <a:rPr lang="en-US" altLang="tr-TR" sz="2000" dirty="0" err="1" smtClean="0">
                <a:solidFill>
                  <a:prstClr val="black"/>
                </a:solidFill>
                <a:latin typeface="Arial"/>
              </a:rPr>
              <a:t>ist</a:t>
            </a:r>
            <a:r>
              <a:rPr lang="tr-TR" altLang="tr-TR" sz="2000" dirty="0" smtClean="0">
                <a:solidFill>
                  <a:prstClr val="black"/>
                </a:solidFill>
                <a:latin typeface="Arial"/>
              </a:rPr>
              <a:t>emektedir.</a:t>
            </a:r>
          </a:p>
          <a:p>
            <a:pPr marL="342900" indent="-342900" algn="just" eaLnBrk="0" fontAlgn="base" hangingPunct="0">
              <a:spcBef>
                <a:spcPct val="0"/>
              </a:spcBef>
              <a:spcAft>
                <a:spcPct val="0"/>
              </a:spcAft>
              <a:buFont typeface="Wingdings" panose="05000000000000000000" pitchFamily="2" charset="2"/>
              <a:buChar char="q"/>
              <a:defRPr/>
            </a:pPr>
            <a:r>
              <a:rPr lang="en-US" altLang="tr-TR" sz="2000" dirty="0" smtClean="0">
                <a:solidFill>
                  <a:prstClr val="black"/>
                </a:solidFill>
                <a:latin typeface="Arial"/>
              </a:rPr>
              <a:t>Bangkok </a:t>
            </a:r>
            <a:r>
              <a:rPr lang="en-US" altLang="tr-TR" sz="2000" dirty="0">
                <a:solidFill>
                  <a:prstClr val="black"/>
                </a:solidFill>
                <a:latin typeface="Arial"/>
              </a:rPr>
              <a:t>“</a:t>
            </a:r>
            <a:r>
              <a:rPr lang="en-US" altLang="tr-TR" sz="2000" dirty="0" err="1">
                <a:solidFill>
                  <a:prstClr val="black"/>
                </a:solidFill>
                <a:latin typeface="Arial"/>
              </a:rPr>
              <a:t>Wetropolis</a:t>
            </a:r>
            <a:r>
              <a:rPr lang="en-US" altLang="tr-TR" sz="2000" dirty="0">
                <a:solidFill>
                  <a:prstClr val="black"/>
                </a:solidFill>
                <a:latin typeface="Arial"/>
              </a:rPr>
              <a:t>” </a:t>
            </a:r>
            <a:r>
              <a:rPr lang="en-US" altLang="tr-TR" sz="2000" dirty="0" err="1">
                <a:solidFill>
                  <a:prstClr val="black"/>
                </a:solidFill>
                <a:latin typeface="Arial"/>
              </a:rPr>
              <a:t>adı</a:t>
            </a:r>
            <a:r>
              <a:rPr lang="en-US" altLang="tr-TR" sz="2000" dirty="0">
                <a:solidFill>
                  <a:prstClr val="black"/>
                </a:solidFill>
                <a:latin typeface="Arial"/>
              </a:rPr>
              <a:t> </a:t>
            </a:r>
            <a:r>
              <a:rPr lang="en-US" altLang="tr-TR" sz="2000" dirty="0" err="1">
                <a:solidFill>
                  <a:prstClr val="black"/>
                </a:solidFill>
                <a:latin typeface="Arial"/>
              </a:rPr>
              <a:t>verilen</a:t>
            </a:r>
            <a:r>
              <a:rPr lang="en-US" altLang="tr-TR" sz="2000" dirty="0">
                <a:solidFill>
                  <a:prstClr val="black"/>
                </a:solidFill>
                <a:latin typeface="Arial"/>
              </a:rPr>
              <a:t> </a:t>
            </a:r>
            <a:r>
              <a:rPr lang="en-US" altLang="tr-TR" sz="2000" dirty="0" err="1">
                <a:solidFill>
                  <a:prstClr val="black"/>
                </a:solidFill>
                <a:latin typeface="Arial"/>
              </a:rPr>
              <a:t>yüzen</a:t>
            </a:r>
            <a:r>
              <a:rPr lang="en-US" altLang="tr-TR" sz="2000" dirty="0">
                <a:solidFill>
                  <a:prstClr val="black"/>
                </a:solidFill>
                <a:latin typeface="Arial"/>
              </a:rPr>
              <a:t> </a:t>
            </a:r>
            <a:r>
              <a:rPr lang="en-US" altLang="tr-TR" sz="2000" dirty="0" err="1">
                <a:solidFill>
                  <a:prstClr val="black"/>
                </a:solidFill>
                <a:latin typeface="Arial"/>
              </a:rPr>
              <a:t>bir</a:t>
            </a:r>
            <a:r>
              <a:rPr lang="en-US" altLang="tr-TR" sz="2000" dirty="0">
                <a:solidFill>
                  <a:prstClr val="black"/>
                </a:solidFill>
                <a:latin typeface="Arial"/>
              </a:rPr>
              <a:t> </a:t>
            </a:r>
            <a:r>
              <a:rPr lang="en-US" altLang="tr-TR" sz="2000" dirty="0" err="1">
                <a:solidFill>
                  <a:prstClr val="black"/>
                </a:solidFill>
                <a:latin typeface="Arial"/>
              </a:rPr>
              <a:t>şehir</a:t>
            </a:r>
            <a:r>
              <a:rPr lang="en-US" altLang="tr-TR" sz="2000" dirty="0">
                <a:solidFill>
                  <a:prstClr val="black"/>
                </a:solidFill>
                <a:latin typeface="Arial"/>
              </a:rPr>
              <a:t> </a:t>
            </a:r>
            <a:r>
              <a:rPr lang="en-US" altLang="tr-TR" sz="2000" dirty="0" err="1">
                <a:solidFill>
                  <a:prstClr val="black"/>
                </a:solidFill>
                <a:latin typeface="Arial"/>
              </a:rPr>
              <a:t>inşa</a:t>
            </a:r>
            <a:r>
              <a:rPr lang="en-US" altLang="tr-TR" sz="2000" dirty="0">
                <a:solidFill>
                  <a:prstClr val="black"/>
                </a:solidFill>
                <a:latin typeface="Arial"/>
              </a:rPr>
              <a:t> </a:t>
            </a:r>
            <a:r>
              <a:rPr lang="en-US" altLang="tr-TR" sz="2000" dirty="0" err="1">
                <a:solidFill>
                  <a:prstClr val="black"/>
                </a:solidFill>
                <a:latin typeface="Arial"/>
              </a:rPr>
              <a:t>etmeyi</a:t>
            </a:r>
            <a:r>
              <a:rPr lang="en-US" altLang="tr-TR" sz="2000" dirty="0">
                <a:solidFill>
                  <a:prstClr val="black"/>
                </a:solidFill>
                <a:latin typeface="Arial"/>
              </a:rPr>
              <a:t> </a:t>
            </a:r>
            <a:r>
              <a:rPr lang="en-US" altLang="tr-TR" sz="2000" dirty="0" err="1" smtClean="0">
                <a:solidFill>
                  <a:prstClr val="black"/>
                </a:solidFill>
                <a:latin typeface="Arial"/>
              </a:rPr>
              <a:t>düşün</a:t>
            </a:r>
            <a:r>
              <a:rPr lang="tr-TR" altLang="tr-TR" sz="2000" dirty="0" err="1" smtClean="0">
                <a:solidFill>
                  <a:prstClr val="black"/>
                </a:solidFill>
                <a:latin typeface="Arial"/>
              </a:rPr>
              <a:t>mektedir</a:t>
            </a:r>
            <a:r>
              <a:rPr lang="en-US" altLang="tr-TR" sz="2000" dirty="0" smtClean="0">
                <a:solidFill>
                  <a:prstClr val="black"/>
                </a:solidFill>
                <a:latin typeface="Arial"/>
              </a:rPr>
              <a:t>.</a:t>
            </a:r>
            <a:r>
              <a:rPr lang="tr-TR" altLang="tr-TR" sz="2000" dirty="0" smtClean="0">
                <a:solidFill>
                  <a:prstClr val="black"/>
                </a:solidFill>
                <a:latin typeface="Arial"/>
              </a:rPr>
              <a:t> </a:t>
            </a:r>
            <a:r>
              <a:rPr lang="en-US" altLang="tr-TR" sz="2000" dirty="0" err="1" smtClean="0">
                <a:solidFill>
                  <a:prstClr val="black"/>
                </a:solidFill>
                <a:latin typeface="Arial"/>
              </a:rPr>
              <a:t>Mimarlar</a:t>
            </a:r>
            <a:r>
              <a:rPr lang="en-US" altLang="tr-TR" sz="2000" dirty="0">
                <a:solidFill>
                  <a:prstClr val="black"/>
                </a:solidFill>
                <a:latin typeface="Arial"/>
              </a:rPr>
              <a:t>, </a:t>
            </a:r>
            <a:r>
              <a:rPr lang="en-US" altLang="tr-TR" sz="2000" dirty="0" err="1">
                <a:solidFill>
                  <a:prstClr val="black"/>
                </a:solidFill>
                <a:latin typeface="Arial"/>
              </a:rPr>
              <a:t>dünyanın</a:t>
            </a:r>
            <a:r>
              <a:rPr lang="en-US" altLang="tr-TR" sz="2000" dirty="0">
                <a:solidFill>
                  <a:prstClr val="black"/>
                </a:solidFill>
                <a:latin typeface="Arial"/>
              </a:rPr>
              <a:t> </a:t>
            </a:r>
            <a:r>
              <a:rPr lang="en-US" altLang="tr-TR" sz="2000" dirty="0" err="1">
                <a:solidFill>
                  <a:prstClr val="black"/>
                </a:solidFill>
                <a:latin typeface="Arial"/>
              </a:rPr>
              <a:t>direnmek</a:t>
            </a:r>
            <a:r>
              <a:rPr lang="en-US" altLang="tr-TR" sz="2000" dirty="0">
                <a:solidFill>
                  <a:prstClr val="black"/>
                </a:solidFill>
                <a:latin typeface="Arial"/>
              </a:rPr>
              <a:t> </a:t>
            </a:r>
            <a:r>
              <a:rPr lang="en-US" altLang="tr-TR" sz="2000" dirty="0" err="1">
                <a:solidFill>
                  <a:prstClr val="black"/>
                </a:solidFill>
                <a:latin typeface="Arial"/>
              </a:rPr>
              <a:t>yerine</a:t>
            </a:r>
            <a:r>
              <a:rPr lang="en-US" altLang="tr-TR" sz="2000" dirty="0">
                <a:solidFill>
                  <a:prstClr val="black"/>
                </a:solidFill>
                <a:latin typeface="Arial"/>
              </a:rPr>
              <a:t> </a:t>
            </a:r>
            <a:r>
              <a:rPr lang="en-US" altLang="tr-TR" sz="2000" dirty="0" err="1">
                <a:solidFill>
                  <a:prstClr val="black"/>
                </a:solidFill>
                <a:latin typeface="Arial"/>
              </a:rPr>
              <a:t>sel</a:t>
            </a:r>
            <a:r>
              <a:rPr lang="en-US" altLang="tr-TR" sz="2000" dirty="0">
                <a:solidFill>
                  <a:prstClr val="black"/>
                </a:solidFill>
                <a:latin typeface="Arial"/>
              </a:rPr>
              <a:t> </a:t>
            </a:r>
            <a:r>
              <a:rPr lang="en-US" altLang="tr-TR" sz="2000" dirty="0" err="1">
                <a:solidFill>
                  <a:prstClr val="black"/>
                </a:solidFill>
                <a:latin typeface="Arial"/>
              </a:rPr>
              <a:t>ile</a:t>
            </a:r>
            <a:r>
              <a:rPr lang="en-US" altLang="tr-TR" sz="2000" dirty="0">
                <a:solidFill>
                  <a:prstClr val="black"/>
                </a:solidFill>
                <a:latin typeface="Arial"/>
              </a:rPr>
              <a:t> </a:t>
            </a:r>
            <a:r>
              <a:rPr lang="en-US" altLang="tr-TR" sz="2000" dirty="0" err="1">
                <a:solidFill>
                  <a:prstClr val="black"/>
                </a:solidFill>
                <a:latin typeface="Arial"/>
              </a:rPr>
              <a:t>yaşamayı</a:t>
            </a:r>
            <a:r>
              <a:rPr lang="en-US" altLang="tr-TR" sz="2000" dirty="0">
                <a:solidFill>
                  <a:prstClr val="black"/>
                </a:solidFill>
                <a:latin typeface="Arial"/>
              </a:rPr>
              <a:t> </a:t>
            </a:r>
            <a:r>
              <a:rPr lang="en-US" altLang="tr-TR" sz="2000" dirty="0" err="1" smtClean="0">
                <a:solidFill>
                  <a:prstClr val="black"/>
                </a:solidFill>
                <a:latin typeface="Arial"/>
              </a:rPr>
              <a:t>öğrendi</a:t>
            </a:r>
            <a:r>
              <a:rPr lang="tr-TR" altLang="tr-TR" sz="2000" dirty="0" err="1" smtClean="0">
                <a:solidFill>
                  <a:prstClr val="black"/>
                </a:solidFill>
                <a:latin typeface="Arial"/>
              </a:rPr>
              <a:t>ği</a:t>
            </a:r>
            <a:r>
              <a:rPr lang="en-US" altLang="tr-TR" sz="2000" dirty="0" smtClean="0">
                <a:solidFill>
                  <a:prstClr val="black"/>
                </a:solidFill>
                <a:latin typeface="Arial"/>
              </a:rPr>
              <a:t> </a:t>
            </a:r>
            <a:r>
              <a:rPr lang="en-US" altLang="tr-TR" sz="2000" dirty="0">
                <a:solidFill>
                  <a:prstClr val="black"/>
                </a:solidFill>
                <a:latin typeface="Arial"/>
              </a:rPr>
              <a:t>“ilk </a:t>
            </a:r>
            <a:r>
              <a:rPr lang="tr-TR" altLang="tr-TR" sz="2000" dirty="0" smtClean="0">
                <a:solidFill>
                  <a:prstClr val="black"/>
                </a:solidFill>
                <a:latin typeface="Arial"/>
              </a:rPr>
              <a:t>post- </a:t>
            </a:r>
            <a:r>
              <a:rPr lang="tr-TR" altLang="tr-TR" sz="2000" dirty="0" err="1" smtClean="0">
                <a:solidFill>
                  <a:prstClr val="black"/>
                </a:solidFill>
                <a:latin typeface="Arial"/>
              </a:rPr>
              <a:t>diluvian</a:t>
            </a:r>
            <a:r>
              <a:rPr lang="tr-TR" altLang="tr-TR" sz="2000" dirty="0" smtClean="0">
                <a:solidFill>
                  <a:prstClr val="black"/>
                </a:solidFill>
                <a:latin typeface="Arial"/>
              </a:rPr>
              <a:t>(tufan sonrası)</a:t>
            </a:r>
            <a:r>
              <a:rPr lang="en-US" altLang="tr-TR" sz="2000" dirty="0" smtClean="0">
                <a:solidFill>
                  <a:prstClr val="black"/>
                </a:solidFill>
                <a:latin typeface="Arial"/>
              </a:rPr>
              <a:t>” </a:t>
            </a:r>
            <a:r>
              <a:rPr lang="en-US" altLang="tr-TR" sz="2000" dirty="0" err="1">
                <a:solidFill>
                  <a:prstClr val="black"/>
                </a:solidFill>
                <a:latin typeface="Arial"/>
              </a:rPr>
              <a:t>şehir</a:t>
            </a:r>
            <a:r>
              <a:rPr lang="en-US" altLang="tr-TR" sz="2000" dirty="0">
                <a:solidFill>
                  <a:prstClr val="black"/>
                </a:solidFill>
                <a:latin typeface="Arial"/>
              </a:rPr>
              <a:t> </a:t>
            </a:r>
            <a:r>
              <a:rPr lang="en-US" altLang="tr-TR" sz="2000" dirty="0" err="1">
                <a:solidFill>
                  <a:prstClr val="black"/>
                </a:solidFill>
                <a:latin typeface="Arial"/>
              </a:rPr>
              <a:t>olacağını</a:t>
            </a:r>
            <a:r>
              <a:rPr lang="en-US" altLang="tr-TR" sz="2000" dirty="0">
                <a:solidFill>
                  <a:prstClr val="black"/>
                </a:solidFill>
                <a:latin typeface="Arial"/>
              </a:rPr>
              <a:t> </a:t>
            </a:r>
            <a:r>
              <a:rPr lang="en-US" altLang="tr-TR" sz="2000" dirty="0" err="1" smtClean="0">
                <a:solidFill>
                  <a:prstClr val="black"/>
                </a:solidFill>
                <a:latin typeface="Arial"/>
              </a:rPr>
              <a:t>söyl</a:t>
            </a:r>
            <a:r>
              <a:rPr lang="tr-TR" altLang="tr-TR" sz="2000" dirty="0" smtClean="0">
                <a:solidFill>
                  <a:prstClr val="black"/>
                </a:solidFill>
                <a:latin typeface="Arial"/>
              </a:rPr>
              <a:t>emektedir.</a:t>
            </a:r>
          </a:p>
        </p:txBody>
      </p:sp>
      <p:pic>
        <p:nvPicPr>
          <p:cNvPr id="9" name="Picture 7" descr="Bangkok, floodwaters, Bangkok sinking, S+PBA, Aedes Gallery, A Post Diluvian Future, Water-Curse or Blessing Exhibition, Waterworld, marsh lands, mangroves, shrimp farming, water fiel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4987" y="4610551"/>
            <a:ext cx="1918813" cy="131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42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6406" y="584880"/>
            <a:ext cx="1954213" cy="430213"/>
          </a:xfrm>
          <a:prstGeom prst="rect">
            <a:avLst/>
          </a:prstGeom>
          <a:noFill/>
        </p:spPr>
        <p:txBody>
          <a:bodyPr wrap="none">
            <a:spAutoFit/>
          </a:bodyPr>
          <a:lstStyle/>
          <a:p>
            <a:pPr>
              <a:defRPr/>
            </a:pPr>
            <a:r>
              <a:rPr lang="tr-TR" sz="2200" b="1" dirty="0">
                <a:solidFill>
                  <a:srgbClr val="0070C0"/>
                </a:solidFill>
                <a:latin typeface="+mj-lt"/>
              </a:rPr>
              <a:t>ÖRENKELER</a:t>
            </a:r>
          </a:p>
        </p:txBody>
      </p:sp>
      <p:sp>
        <p:nvSpPr>
          <p:cNvPr id="8" name="Rectangle 7"/>
          <p:cNvSpPr>
            <a:spLocks noChangeArrowheads="1"/>
          </p:cNvSpPr>
          <p:nvPr/>
        </p:nvSpPr>
        <p:spPr bwMode="auto">
          <a:xfrm>
            <a:off x="522288" y="1204907"/>
            <a:ext cx="78755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eaLnBrk="0" fontAlgn="base" hangingPunct="0">
              <a:spcBef>
                <a:spcPct val="0"/>
              </a:spcBef>
              <a:spcAft>
                <a:spcPct val="0"/>
              </a:spcAft>
              <a:defRPr/>
            </a:pPr>
            <a:r>
              <a:rPr lang="tr-TR" altLang="tr-TR" sz="2000" b="1" dirty="0" smtClean="0">
                <a:solidFill>
                  <a:prstClr val="black"/>
                </a:solidFill>
                <a:latin typeface="Arial"/>
              </a:rPr>
              <a:t>Florida, Amerika</a:t>
            </a:r>
          </a:p>
          <a:p>
            <a:pPr marL="342900" indent="-342900" algn="just" eaLnBrk="0" fontAlgn="base" hangingPunct="0">
              <a:spcBef>
                <a:spcPct val="0"/>
              </a:spcBef>
              <a:spcAft>
                <a:spcPct val="0"/>
              </a:spcAft>
              <a:buFont typeface="Wingdings" panose="05000000000000000000" pitchFamily="2" charset="2"/>
              <a:buChar char="q"/>
              <a:defRPr/>
            </a:pPr>
            <a:r>
              <a:rPr lang="en-US" altLang="tr-TR" sz="2000" dirty="0" err="1" smtClean="0">
                <a:solidFill>
                  <a:prstClr val="black"/>
                </a:solidFill>
                <a:latin typeface="Arial"/>
              </a:rPr>
              <a:t>Tüm</a:t>
            </a:r>
            <a:r>
              <a:rPr lang="en-US" altLang="tr-TR" sz="2000" dirty="0" smtClean="0">
                <a:solidFill>
                  <a:prstClr val="black"/>
                </a:solidFill>
                <a:latin typeface="Arial"/>
              </a:rPr>
              <a:t> </a:t>
            </a:r>
            <a:r>
              <a:rPr lang="en-US" altLang="tr-TR" sz="2000" dirty="0">
                <a:solidFill>
                  <a:prstClr val="black"/>
                </a:solidFill>
                <a:latin typeface="Arial"/>
              </a:rPr>
              <a:t>ABD </a:t>
            </a:r>
            <a:r>
              <a:rPr lang="en-US" altLang="tr-TR" sz="2000" dirty="0" err="1">
                <a:solidFill>
                  <a:prstClr val="black"/>
                </a:solidFill>
                <a:latin typeface="Arial"/>
              </a:rPr>
              <a:t>eyaletlerinden</a:t>
            </a:r>
            <a:r>
              <a:rPr lang="en-US" altLang="tr-TR" sz="2000" dirty="0">
                <a:solidFill>
                  <a:prstClr val="black"/>
                </a:solidFill>
                <a:latin typeface="Arial"/>
              </a:rPr>
              <a:t> </a:t>
            </a:r>
            <a:r>
              <a:rPr lang="en-US" altLang="tr-TR" sz="2000" dirty="0" smtClean="0">
                <a:solidFill>
                  <a:prstClr val="black"/>
                </a:solidFill>
                <a:latin typeface="Arial"/>
              </a:rPr>
              <a:t>Florida</a:t>
            </a:r>
            <a:r>
              <a:rPr lang="tr-TR" altLang="tr-TR" sz="2000" dirty="0" smtClean="0">
                <a:solidFill>
                  <a:prstClr val="black"/>
                </a:solidFill>
                <a:latin typeface="Arial"/>
              </a:rPr>
              <a:t>’</a:t>
            </a:r>
            <a:r>
              <a:rPr lang="en-US" altLang="tr-TR" sz="2000" dirty="0" err="1" smtClean="0">
                <a:solidFill>
                  <a:prstClr val="black"/>
                </a:solidFill>
                <a:latin typeface="Arial"/>
              </a:rPr>
              <a:t>nın</a:t>
            </a:r>
            <a:r>
              <a:rPr lang="tr-TR" altLang="tr-TR" sz="2000" dirty="0" smtClean="0">
                <a:solidFill>
                  <a:prstClr val="black"/>
                </a:solidFill>
                <a:latin typeface="Arial"/>
              </a:rPr>
              <a:t>,</a:t>
            </a:r>
            <a:r>
              <a:rPr lang="en-US" altLang="tr-TR" sz="2000" dirty="0" smtClean="0">
                <a:solidFill>
                  <a:prstClr val="black"/>
                </a:solidFill>
                <a:latin typeface="Arial"/>
              </a:rPr>
              <a:t> </a:t>
            </a:r>
            <a:r>
              <a:rPr lang="en-US" altLang="tr-TR" sz="2000" dirty="0">
                <a:solidFill>
                  <a:prstClr val="black"/>
                </a:solidFill>
                <a:latin typeface="Arial"/>
              </a:rPr>
              <a:t>deniz </a:t>
            </a:r>
            <a:r>
              <a:rPr lang="en-US" altLang="tr-TR" sz="2000" dirty="0" err="1">
                <a:solidFill>
                  <a:prstClr val="black"/>
                </a:solidFill>
                <a:latin typeface="Arial"/>
              </a:rPr>
              <a:t>seviyesinin</a:t>
            </a:r>
            <a:r>
              <a:rPr lang="en-US" altLang="tr-TR" sz="2000" dirty="0">
                <a:solidFill>
                  <a:prstClr val="black"/>
                </a:solidFill>
                <a:latin typeface="Arial"/>
              </a:rPr>
              <a:t> </a:t>
            </a:r>
            <a:r>
              <a:rPr lang="en-US" altLang="tr-TR" sz="2000" dirty="0" err="1">
                <a:solidFill>
                  <a:prstClr val="black"/>
                </a:solidFill>
                <a:latin typeface="Arial"/>
              </a:rPr>
              <a:t>yükselmesinin</a:t>
            </a:r>
            <a:r>
              <a:rPr lang="en-US" altLang="tr-TR" sz="2000" dirty="0">
                <a:solidFill>
                  <a:prstClr val="black"/>
                </a:solidFill>
                <a:latin typeface="Arial"/>
              </a:rPr>
              <a:t> </a:t>
            </a:r>
            <a:r>
              <a:rPr lang="en-US" altLang="tr-TR" sz="2000" dirty="0" err="1">
                <a:solidFill>
                  <a:prstClr val="black"/>
                </a:solidFill>
                <a:latin typeface="Arial"/>
              </a:rPr>
              <a:t>en</a:t>
            </a:r>
            <a:r>
              <a:rPr lang="en-US" altLang="tr-TR" sz="2000" dirty="0">
                <a:solidFill>
                  <a:prstClr val="black"/>
                </a:solidFill>
                <a:latin typeface="Arial"/>
              </a:rPr>
              <a:t> </a:t>
            </a:r>
            <a:r>
              <a:rPr lang="en-US" altLang="tr-TR" sz="2000" dirty="0" err="1">
                <a:solidFill>
                  <a:prstClr val="black"/>
                </a:solidFill>
                <a:latin typeface="Arial"/>
              </a:rPr>
              <a:t>büyük</a:t>
            </a:r>
            <a:r>
              <a:rPr lang="en-US" altLang="tr-TR" sz="2000" dirty="0">
                <a:solidFill>
                  <a:prstClr val="black"/>
                </a:solidFill>
                <a:latin typeface="Arial"/>
              </a:rPr>
              <a:t> </a:t>
            </a:r>
            <a:r>
              <a:rPr lang="en-US" altLang="tr-TR" sz="2000" dirty="0" err="1">
                <a:solidFill>
                  <a:prstClr val="black"/>
                </a:solidFill>
                <a:latin typeface="Arial"/>
              </a:rPr>
              <a:t>sonuçlarını</a:t>
            </a:r>
            <a:r>
              <a:rPr lang="en-US" altLang="tr-TR" sz="2000" dirty="0">
                <a:solidFill>
                  <a:prstClr val="black"/>
                </a:solidFill>
                <a:latin typeface="Arial"/>
              </a:rPr>
              <a:t> </a:t>
            </a:r>
            <a:r>
              <a:rPr lang="en-US" altLang="tr-TR" sz="2000" dirty="0" err="1">
                <a:solidFill>
                  <a:prstClr val="black"/>
                </a:solidFill>
                <a:latin typeface="Arial"/>
              </a:rPr>
              <a:t>yaşaması</a:t>
            </a:r>
            <a:r>
              <a:rPr lang="en-US" altLang="tr-TR" sz="2000" dirty="0">
                <a:solidFill>
                  <a:prstClr val="black"/>
                </a:solidFill>
                <a:latin typeface="Arial"/>
              </a:rPr>
              <a:t> </a:t>
            </a:r>
            <a:r>
              <a:rPr lang="en-US" altLang="tr-TR" sz="2000" dirty="0" err="1" smtClean="0">
                <a:solidFill>
                  <a:prstClr val="black"/>
                </a:solidFill>
                <a:latin typeface="Arial"/>
              </a:rPr>
              <a:t>beklen</a:t>
            </a:r>
            <a:r>
              <a:rPr lang="tr-TR" altLang="tr-TR" sz="2000" dirty="0" err="1" smtClean="0">
                <a:solidFill>
                  <a:prstClr val="black"/>
                </a:solidFill>
                <a:latin typeface="Arial"/>
              </a:rPr>
              <a:t>mektedir</a:t>
            </a:r>
            <a:r>
              <a:rPr lang="tr-TR" altLang="tr-TR" sz="2000" dirty="0" smtClean="0">
                <a:solidFill>
                  <a:prstClr val="black"/>
                </a:solidFill>
                <a:latin typeface="Arial"/>
              </a:rPr>
              <a:t>.</a:t>
            </a:r>
          </a:p>
          <a:p>
            <a:pPr marL="342900" indent="-342900" algn="just" eaLnBrk="0" fontAlgn="base" hangingPunct="0">
              <a:spcBef>
                <a:spcPct val="0"/>
              </a:spcBef>
              <a:spcAft>
                <a:spcPct val="0"/>
              </a:spcAft>
              <a:buFont typeface="Wingdings" panose="05000000000000000000" pitchFamily="2" charset="2"/>
              <a:buChar char="q"/>
              <a:defRPr/>
            </a:pPr>
            <a:r>
              <a:rPr lang="en-US" altLang="tr-TR" sz="2000" dirty="0" smtClean="0">
                <a:solidFill>
                  <a:prstClr val="black"/>
                </a:solidFill>
                <a:latin typeface="Arial"/>
              </a:rPr>
              <a:t>1960 </a:t>
            </a:r>
            <a:r>
              <a:rPr lang="en-US" altLang="tr-TR" sz="2000" dirty="0" err="1">
                <a:solidFill>
                  <a:prstClr val="black"/>
                </a:solidFill>
                <a:latin typeface="Arial"/>
              </a:rPr>
              <a:t>ve</a:t>
            </a:r>
            <a:r>
              <a:rPr lang="en-US" altLang="tr-TR" sz="2000" dirty="0">
                <a:solidFill>
                  <a:prstClr val="black"/>
                </a:solidFill>
                <a:latin typeface="Arial"/>
              </a:rPr>
              <a:t> 2015 </a:t>
            </a:r>
            <a:r>
              <a:rPr lang="tr-TR" altLang="tr-TR" sz="2000" dirty="0" smtClean="0">
                <a:solidFill>
                  <a:prstClr val="black"/>
                </a:solidFill>
                <a:latin typeface="Arial"/>
              </a:rPr>
              <a:t>yılları </a:t>
            </a:r>
            <a:r>
              <a:rPr lang="en-US" altLang="tr-TR" sz="2000" dirty="0" err="1" smtClean="0">
                <a:solidFill>
                  <a:prstClr val="black"/>
                </a:solidFill>
                <a:latin typeface="Arial"/>
              </a:rPr>
              <a:t>arasında</a:t>
            </a:r>
            <a:r>
              <a:rPr lang="en-US" altLang="tr-TR" sz="2000" dirty="0">
                <a:solidFill>
                  <a:prstClr val="black"/>
                </a:solidFill>
                <a:latin typeface="Arial"/>
              </a:rPr>
              <a:t>, Florida </a:t>
            </a:r>
            <a:r>
              <a:rPr lang="en-US" altLang="tr-TR" sz="2000" dirty="0" err="1">
                <a:solidFill>
                  <a:prstClr val="black"/>
                </a:solidFill>
                <a:latin typeface="Arial"/>
              </a:rPr>
              <a:t>sahili</a:t>
            </a:r>
            <a:r>
              <a:rPr lang="en-US" altLang="tr-TR" sz="2000" dirty="0">
                <a:solidFill>
                  <a:prstClr val="black"/>
                </a:solidFill>
                <a:latin typeface="Arial"/>
              </a:rPr>
              <a:t> </a:t>
            </a:r>
            <a:r>
              <a:rPr lang="en-US" altLang="tr-TR" sz="2000" dirty="0" err="1">
                <a:solidFill>
                  <a:prstClr val="black"/>
                </a:solidFill>
                <a:latin typeface="Arial"/>
              </a:rPr>
              <a:t>boyunca</a:t>
            </a:r>
            <a:r>
              <a:rPr lang="en-US" altLang="tr-TR" sz="2000" dirty="0">
                <a:solidFill>
                  <a:prstClr val="black"/>
                </a:solidFill>
                <a:latin typeface="Arial"/>
              </a:rPr>
              <a:t> deniz </a:t>
            </a:r>
            <a:r>
              <a:rPr lang="en-US" altLang="tr-TR" sz="2000" dirty="0" err="1">
                <a:solidFill>
                  <a:prstClr val="black"/>
                </a:solidFill>
                <a:latin typeface="Arial"/>
              </a:rPr>
              <a:t>seviyeleri</a:t>
            </a:r>
            <a:r>
              <a:rPr lang="en-US" altLang="tr-TR" sz="2000" dirty="0">
                <a:solidFill>
                  <a:prstClr val="black"/>
                </a:solidFill>
                <a:latin typeface="Arial"/>
              </a:rPr>
              <a:t> 10-15 cm (4-6 </a:t>
            </a:r>
            <a:r>
              <a:rPr lang="en-US" altLang="tr-TR" sz="2000" dirty="0" err="1">
                <a:solidFill>
                  <a:prstClr val="black"/>
                </a:solidFill>
                <a:latin typeface="Arial"/>
              </a:rPr>
              <a:t>inç</a:t>
            </a:r>
            <a:r>
              <a:rPr lang="en-US" altLang="tr-TR" sz="2000" dirty="0">
                <a:solidFill>
                  <a:prstClr val="black"/>
                </a:solidFill>
                <a:latin typeface="Arial"/>
              </a:rPr>
              <a:t>) </a:t>
            </a:r>
            <a:r>
              <a:rPr lang="en-US" altLang="tr-TR" sz="2000" dirty="0" smtClean="0">
                <a:solidFill>
                  <a:prstClr val="black"/>
                </a:solidFill>
                <a:latin typeface="Arial"/>
              </a:rPr>
              <a:t>art</a:t>
            </a:r>
            <a:r>
              <a:rPr lang="tr-TR" altLang="tr-TR" sz="2000" dirty="0" err="1" smtClean="0">
                <a:solidFill>
                  <a:prstClr val="black"/>
                </a:solidFill>
                <a:latin typeface="Arial"/>
              </a:rPr>
              <a:t>mış</a:t>
            </a:r>
            <a:r>
              <a:rPr lang="en-US" altLang="tr-TR" sz="2000" dirty="0" smtClean="0">
                <a:solidFill>
                  <a:prstClr val="black"/>
                </a:solidFill>
                <a:latin typeface="Arial"/>
              </a:rPr>
              <a:t> </a:t>
            </a:r>
            <a:r>
              <a:rPr lang="tr-TR" altLang="tr-TR" sz="2000" dirty="0" smtClean="0">
                <a:solidFill>
                  <a:prstClr val="black"/>
                </a:solidFill>
                <a:latin typeface="Arial"/>
              </a:rPr>
              <a:t>olup</a:t>
            </a:r>
            <a:r>
              <a:rPr lang="en-US" altLang="tr-TR" sz="2000" dirty="0" smtClean="0">
                <a:solidFill>
                  <a:prstClr val="black"/>
                </a:solidFill>
                <a:latin typeface="Arial"/>
              </a:rPr>
              <a:t> </a:t>
            </a:r>
            <a:r>
              <a:rPr lang="en-US" altLang="tr-TR" sz="2000" dirty="0">
                <a:solidFill>
                  <a:prstClr val="black"/>
                </a:solidFill>
                <a:latin typeface="Arial"/>
              </a:rPr>
              <a:t>2060 </a:t>
            </a:r>
            <a:r>
              <a:rPr lang="en-US" altLang="tr-TR" sz="2000" dirty="0" err="1">
                <a:solidFill>
                  <a:prstClr val="black"/>
                </a:solidFill>
                <a:latin typeface="Arial"/>
              </a:rPr>
              <a:t>yılına</a:t>
            </a:r>
            <a:r>
              <a:rPr lang="en-US" altLang="tr-TR" sz="2000" dirty="0">
                <a:solidFill>
                  <a:prstClr val="black"/>
                </a:solidFill>
                <a:latin typeface="Arial"/>
              </a:rPr>
              <a:t> </a:t>
            </a:r>
            <a:r>
              <a:rPr lang="en-US" altLang="tr-TR" sz="2000" dirty="0" err="1">
                <a:solidFill>
                  <a:prstClr val="black"/>
                </a:solidFill>
                <a:latin typeface="Arial"/>
              </a:rPr>
              <a:t>kadar</a:t>
            </a:r>
            <a:r>
              <a:rPr lang="en-US" altLang="tr-TR" sz="2000" dirty="0">
                <a:solidFill>
                  <a:prstClr val="black"/>
                </a:solidFill>
                <a:latin typeface="Arial"/>
              </a:rPr>
              <a:t> deniz </a:t>
            </a:r>
            <a:r>
              <a:rPr lang="en-US" altLang="tr-TR" sz="2000" dirty="0" err="1">
                <a:solidFill>
                  <a:prstClr val="black"/>
                </a:solidFill>
                <a:latin typeface="Arial"/>
              </a:rPr>
              <a:t>seviyesinin</a:t>
            </a:r>
            <a:r>
              <a:rPr lang="en-US" altLang="tr-TR" sz="2000" dirty="0">
                <a:solidFill>
                  <a:prstClr val="black"/>
                </a:solidFill>
                <a:latin typeface="Arial"/>
              </a:rPr>
              <a:t> 33 </a:t>
            </a:r>
            <a:r>
              <a:rPr lang="en-US" altLang="tr-TR" sz="2000" dirty="0" err="1" smtClean="0">
                <a:solidFill>
                  <a:prstClr val="black"/>
                </a:solidFill>
                <a:latin typeface="Arial"/>
              </a:rPr>
              <a:t>il</a:t>
            </a:r>
            <a:r>
              <a:rPr lang="tr-TR" altLang="tr-TR" sz="2000" dirty="0" smtClean="0">
                <a:solidFill>
                  <a:prstClr val="black"/>
                </a:solidFill>
                <a:latin typeface="Arial"/>
              </a:rPr>
              <a:t>e</a:t>
            </a:r>
            <a:r>
              <a:rPr lang="en-US" altLang="tr-TR" sz="2000" dirty="0" smtClean="0">
                <a:solidFill>
                  <a:prstClr val="black"/>
                </a:solidFill>
                <a:latin typeface="Arial"/>
              </a:rPr>
              <a:t> </a:t>
            </a:r>
            <a:r>
              <a:rPr lang="en-US" altLang="tr-TR" sz="2000" dirty="0">
                <a:solidFill>
                  <a:prstClr val="black"/>
                </a:solidFill>
                <a:latin typeface="Arial"/>
              </a:rPr>
              <a:t>122 cm (13-48 </a:t>
            </a:r>
            <a:r>
              <a:rPr lang="en-US" altLang="tr-TR" sz="2000" dirty="0" err="1">
                <a:solidFill>
                  <a:prstClr val="black"/>
                </a:solidFill>
                <a:latin typeface="Arial"/>
              </a:rPr>
              <a:t>inç</a:t>
            </a:r>
            <a:r>
              <a:rPr lang="en-US" altLang="tr-TR" sz="2000" dirty="0">
                <a:solidFill>
                  <a:prstClr val="black"/>
                </a:solidFill>
                <a:latin typeface="Arial"/>
              </a:rPr>
              <a:t>) </a:t>
            </a:r>
            <a:r>
              <a:rPr lang="en-US" altLang="tr-TR" sz="2000" dirty="0" err="1">
                <a:solidFill>
                  <a:prstClr val="black"/>
                </a:solidFill>
                <a:latin typeface="Arial"/>
              </a:rPr>
              <a:t>olacağı</a:t>
            </a:r>
            <a:r>
              <a:rPr lang="en-US" altLang="tr-TR" sz="2000" dirty="0">
                <a:solidFill>
                  <a:prstClr val="black"/>
                </a:solidFill>
                <a:latin typeface="Arial"/>
              </a:rPr>
              <a:t> </a:t>
            </a:r>
            <a:r>
              <a:rPr lang="en-US" altLang="tr-TR" sz="2000" dirty="0" err="1">
                <a:solidFill>
                  <a:prstClr val="black"/>
                </a:solidFill>
                <a:latin typeface="Arial"/>
              </a:rPr>
              <a:t>tahmin</a:t>
            </a:r>
            <a:r>
              <a:rPr lang="en-US" altLang="tr-TR" sz="2000" dirty="0">
                <a:solidFill>
                  <a:prstClr val="black"/>
                </a:solidFill>
                <a:latin typeface="Arial"/>
              </a:rPr>
              <a:t> </a:t>
            </a:r>
            <a:r>
              <a:rPr lang="en-US" altLang="tr-TR" sz="2000" dirty="0" err="1" smtClean="0">
                <a:solidFill>
                  <a:prstClr val="black"/>
                </a:solidFill>
                <a:latin typeface="Arial"/>
              </a:rPr>
              <a:t>edi</a:t>
            </a:r>
            <a:r>
              <a:rPr lang="tr-TR" altLang="tr-TR" sz="2000" dirty="0" err="1" smtClean="0">
                <a:solidFill>
                  <a:prstClr val="black"/>
                </a:solidFill>
                <a:latin typeface="Arial"/>
              </a:rPr>
              <a:t>lmektedir</a:t>
            </a:r>
            <a:r>
              <a:rPr lang="tr-TR" altLang="tr-TR" sz="2000" dirty="0" smtClean="0">
                <a:solidFill>
                  <a:prstClr val="black"/>
                </a:solidFill>
                <a:latin typeface="Arial"/>
              </a:rPr>
              <a:t>.</a:t>
            </a:r>
          </a:p>
          <a:p>
            <a:pPr marL="342900" indent="-342900" algn="just" eaLnBrk="0" fontAlgn="base" hangingPunct="0">
              <a:spcBef>
                <a:spcPct val="0"/>
              </a:spcBef>
              <a:spcAft>
                <a:spcPct val="0"/>
              </a:spcAft>
              <a:buFont typeface="Wingdings" panose="05000000000000000000" pitchFamily="2" charset="2"/>
              <a:buChar char="q"/>
              <a:defRPr/>
            </a:pPr>
            <a:r>
              <a:rPr lang="en-US" altLang="tr-TR" sz="2000" dirty="0" err="1" smtClean="0">
                <a:solidFill>
                  <a:prstClr val="black"/>
                </a:solidFill>
                <a:latin typeface="Arial"/>
              </a:rPr>
              <a:t>Florida'da</a:t>
            </a:r>
            <a:r>
              <a:rPr lang="en-US" altLang="tr-TR" sz="2000" dirty="0" smtClean="0">
                <a:solidFill>
                  <a:prstClr val="black"/>
                </a:solidFill>
                <a:latin typeface="Arial"/>
              </a:rPr>
              <a:t> </a:t>
            </a:r>
            <a:r>
              <a:rPr lang="en-US" altLang="tr-TR" sz="2000" dirty="0">
                <a:solidFill>
                  <a:prstClr val="black"/>
                </a:solidFill>
                <a:latin typeface="Arial"/>
              </a:rPr>
              <a:t>35 </a:t>
            </a:r>
            <a:r>
              <a:rPr lang="en-US" altLang="tr-TR" sz="2000" dirty="0" err="1">
                <a:solidFill>
                  <a:prstClr val="black"/>
                </a:solidFill>
                <a:latin typeface="Arial"/>
              </a:rPr>
              <a:t>milyar</a:t>
            </a:r>
            <a:r>
              <a:rPr lang="en-US" altLang="tr-TR" sz="2000" dirty="0">
                <a:solidFill>
                  <a:prstClr val="black"/>
                </a:solidFill>
                <a:latin typeface="Arial"/>
              </a:rPr>
              <a:t> </a:t>
            </a:r>
            <a:r>
              <a:rPr lang="en-US" altLang="tr-TR" sz="2000" dirty="0" err="1">
                <a:solidFill>
                  <a:prstClr val="black"/>
                </a:solidFill>
                <a:latin typeface="Arial"/>
              </a:rPr>
              <a:t>dolar</a:t>
            </a:r>
            <a:r>
              <a:rPr lang="en-US" altLang="tr-TR" sz="2000" dirty="0">
                <a:solidFill>
                  <a:prstClr val="black"/>
                </a:solidFill>
                <a:latin typeface="Arial"/>
              </a:rPr>
              <a:t> </a:t>
            </a:r>
            <a:r>
              <a:rPr lang="en-US" altLang="tr-TR" sz="2000" dirty="0" err="1" smtClean="0">
                <a:solidFill>
                  <a:prstClr val="black"/>
                </a:solidFill>
                <a:latin typeface="Arial"/>
              </a:rPr>
              <a:t>değerinde</a:t>
            </a:r>
            <a:r>
              <a:rPr lang="tr-TR" altLang="tr-TR" sz="2000" dirty="0" smtClean="0">
                <a:solidFill>
                  <a:prstClr val="black"/>
                </a:solidFill>
                <a:latin typeface="Arial"/>
              </a:rPr>
              <a:t> olan</a:t>
            </a:r>
            <a:r>
              <a:rPr lang="en-US" altLang="tr-TR" sz="2000" dirty="0" smtClean="0">
                <a:solidFill>
                  <a:prstClr val="black"/>
                </a:solidFill>
                <a:latin typeface="Arial"/>
              </a:rPr>
              <a:t> </a:t>
            </a:r>
            <a:r>
              <a:rPr lang="en-US" altLang="tr-TR" sz="2000" dirty="0">
                <a:solidFill>
                  <a:prstClr val="black"/>
                </a:solidFill>
                <a:latin typeface="Arial"/>
              </a:rPr>
              <a:t>65.000 </a:t>
            </a:r>
            <a:r>
              <a:rPr lang="en-US" altLang="tr-TR" sz="2000" dirty="0" smtClean="0">
                <a:solidFill>
                  <a:prstClr val="black"/>
                </a:solidFill>
                <a:latin typeface="Arial"/>
              </a:rPr>
              <a:t>evin</a:t>
            </a:r>
            <a:r>
              <a:rPr lang="tr-TR" altLang="tr-TR" sz="2000" dirty="0" smtClean="0">
                <a:solidFill>
                  <a:prstClr val="black"/>
                </a:solidFill>
                <a:latin typeface="Arial"/>
              </a:rPr>
              <a:t> </a:t>
            </a:r>
            <a:r>
              <a:rPr lang="en-US" altLang="tr-TR" sz="2000" dirty="0" smtClean="0">
                <a:solidFill>
                  <a:prstClr val="black"/>
                </a:solidFill>
                <a:latin typeface="Arial"/>
              </a:rPr>
              <a:t>2040 </a:t>
            </a:r>
            <a:r>
              <a:rPr lang="en-US" altLang="tr-TR" sz="2000" dirty="0" err="1">
                <a:solidFill>
                  <a:prstClr val="black"/>
                </a:solidFill>
                <a:latin typeface="Arial"/>
              </a:rPr>
              <a:t>yılında</a:t>
            </a:r>
            <a:r>
              <a:rPr lang="en-US" altLang="tr-TR" sz="2000" dirty="0">
                <a:solidFill>
                  <a:prstClr val="black"/>
                </a:solidFill>
                <a:latin typeface="Arial"/>
              </a:rPr>
              <a:t>  su </a:t>
            </a:r>
            <a:r>
              <a:rPr lang="en-US" altLang="tr-TR" sz="2000" dirty="0" err="1">
                <a:solidFill>
                  <a:prstClr val="black"/>
                </a:solidFill>
                <a:latin typeface="Arial"/>
              </a:rPr>
              <a:t>altında</a:t>
            </a:r>
            <a:r>
              <a:rPr lang="en-US" altLang="tr-TR" sz="2000" dirty="0">
                <a:solidFill>
                  <a:prstClr val="black"/>
                </a:solidFill>
                <a:latin typeface="Arial"/>
              </a:rPr>
              <a:t> </a:t>
            </a:r>
            <a:r>
              <a:rPr lang="tr-TR" altLang="tr-TR" sz="2000" dirty="0" smtClean="0">
                <a:solidFill>
                  <a:prstClr val="black"/>
                </a:solidFill>
                <a:latin typeface="Arial"/>
              </a:rPr>
              <a:t>kalması</a:t>
            </a:r>
            <a:r>
              <a:rPr lang="en-US" altLang="tr-TR" sz="2000" dirty="0" smtClean="0">
                <a:solidFill>
                  <a:prstClr val="black"/>
                </a:solidFill>
                <a:latin typeface="Arial"/>
              </a:rPr>
              <a:t> </a:t>
            </a:r>
            <a:r>
              <a:rPr lang="en-US" altLang="tr-TR" sz="2000" dirty="0" err="1">
                <a:solidFill>
                  <a:prstClr val="black"/>
                </a:solidFill>
                <a:latin typeface="Arial"/>
              </a:rPr>
              <a:t>ya</a:t>
            </a:r>
            <a:r>
              <a:rPr lang="en-US" altLang="tr-TR" sz="2000" dirty="0">
                <a:solidFill>
                  <a:prstClr val="black"/>
                </a:solidFill>
                <a:latin typeface="Arial"/>
              </a:rPr>
              <a:t> da </a:t>
            </a:r>
            <a:r>
              <a:rPr lang="en-US" altLang="tr-TR" sz="2000" dirty="0" err="1" smtClean="0">
                <a:solidFill>
                  <a:prstClr val="black"/>
                </a:solidFill>
                <a:latin typeface="Arial"/>
              </a:rPr>
              <a:t>günlük</a:t>
            </a:r>
            <a:r>
              <a:rPr lang="en-US" altLang="tr-TR" sz="2000" dirty="0" smtClean="0">
                <a:solidFill>
                  <a:prstClr val="black"/>
                </a:solidFill>
                <a:latin typeface="Arial"/>
              </a:rPr>
              <a:t> </a:t>
            </a:r>
            <a:r>
              <a:rPr lang="en-US" altLang="tr-TR" sz="2000" dirty="0" err="1">
                <a:solidFill>
                  <a:prstClr val="black"/>
                </a:solidFill>
                <a:latin typeface="Arial"/>
              </a:rPr>
              <a:t>gelgitlerden</a:t>
            </a:r>
            <a:r>
              <a:rPr lang="en-US" altLang="tr-TR" sz="2000" dirty="0">
                <a:solidFill>
                  <a:prstClr val="black"/>
                </a:solidFill>
                <a:latin typeface="Arial"/>
              </a:rPr>
              <a:t> </a:t>
            </a:r>
            <a:r>
              <a:rPr lang="en-US" altLang="tr-TR" sz="2000" dirty="0" err="1">
                <a:solidFill>
                  <a:prstClr val="black"/>
                </a:solidFill>
                <a:latin typeface="Arial"/>
              </a:rPr>
              <a:t>etkilenmesi</a:t>
            </a:r>
            <a:r>
              <a:rPr lang="en-US" altLang="tr-TR" sz="2000" dirty="0">
                <a:solidFill>
                  <a:prstClr val="black"/>
                </a:solidFill>
                <a:latin typeface="Arial"/>
              </a:rPr>
              <a:t> </a:t>
            </a:r>
            <a:r>
              <a:rPr lang="en-US" altLang="tr-TR" sz="2000" dirty="0" err="1" smtClean="0">
                <a:solidFill>
                  <a:prstClr val="black"/>
                </a:solidFill>
                <a:latin typeface="Arial"/>
              </a:rPr>
              <a:t>beklen</a:t>
            </a:r>
            <a:r>
              <a:rPr lang="tr-TR" altLang="tr-TR" sz="2000" dirty="0" err="1" smtClean="0">
                <a:solidFill>
                  <a:prstClr val="black"/>
                </a:solidFill>
                <a:latin typeface="Arial"/>
              </a:rPr>
              <a:t>mektedir</a:t>
            </a:r>
            <a:r>
              <a:rPr lang="tr-TR" altLang="tr-TR" sz="2000" dirty="0" smtClean="0">
                <a:solidFill>
                  <a:prstClr val="black"/>
                </a:solidFill>
                <a:latin typeface="Arial"/>
              </a:rPr>
              <a:t>.</a:t>
            </a:r>
          </a:p>
          <a:p>
            <a:pPr marL="342900" indent="-342900" algn="just" eaLnBrk="0" fontAlgn="base" hangingPunct="0">
              <a:spcBef>
                <a:spcPct val="0"/>
              </a:spcBef>
              <a:spcAft>
                <a:spcPct val="0"/>
              </a:spcAft>
              <a:buFont typeface="Wingdings" panose="05000000000000000000" pitchFamily="2" charset="2"/>
              <a:buChar char="q"/>
              <a:defRPr/>
            </a:pPr>
            <a:r>
              <a:rPr lang="tr-TR" altLang="tr-TR" sz="2000" dirty="0" smtClean="0">
                <a:solidFill>
                  <a:prstClr val="black"/>
                </a:solidFill>
                <a:latin typeface="Arial"/>
              </a:rPr>
              <a:t>Deniz </a:t>
            </a:r>
            <a:r>
              <a:rPr lang="tr-TR" altLang="tr-TR" sz="2000" dirty="0" smtClean="0">
                <a:solidFill>
                  <a:prstClr val="black"/>
                </a:solidFill>
                <a:latin typeface="Arial"/>
              </a:rPr>
              <a:t>seviyesindeki yükselme; y</a:t>
            </a:r>
            <a:r>
              <a:rPr lang="en-US" altLang="tr-TR" sz="2000" dirty="0" err="1" smtClean="0">
                <a:solidFill>
                  <a:prstClr val="black"/>
                </a:solidFill>
                <a:latin typeface="Arial"/>
              </a:rPr>
              <a:t>ükselen</a:t>
            </a:r>
            <a:r>
              <a:rPr lang="en-US" altLang="tr-TR" sz="2000" dirty="0" smtClean="0">
                <a:solidFill>
                  <a:prstClr val="black"/>
                </a:solidFill>
                <a:latin typeface="Arial"/>
              </a:rPr>
              <a:t> </a:t>
            </a:r>
            <a:r>
              <a:rPr lang="en-US" altLang="tr-TR" sz="2000" dirty="0" err="1">
                <a:solidFill>
                  <a:prstClr val="black"/>
                </a:solidFill>
                <a:latin typeface="Arial"/>
              </a:rPr>
              <a:t>sigorta</a:t>
            </a:r>
            <a:r>
              <a:rPr lang="en-US" altLang="tr-TR" sz="2000" dirty="0">
                <a:solidFill>
                  <a:prstClr val="black"/>
                </a:solidFill>
                <a:latin typeface="Arial"/>
              </a:rPr>
              <a:t> </a:t>
            </a:r>
            <a:r>
              <a:rPr lang="en-US" altLang="tr-TR" sz="2000" dirty="0" err="1" smtClean="0">
                <a:solidFill>
                  <a:prstClr val="black"/>
                </a:solidFill>
                <a:latin typeface="Arial"/>
              </a:rPr>
              <a:t>primler</a:t>
            </a:r>
            <a:r>
              <a:rPr lang="tr-TR" altLang="tr-TR" sz="2000" dirty="0" smtClean="0">
                <a:solidFill>
                  <a:prstClr val="black"/>
                </a:solidFill>
                <a:latin typeface="Arial"/>
              </a:rPr>
              <a:t>inden, </a:t>
            </a:r>
            <a:r>
              <a:rPr lang="en-US" altLang="tr-TR" sz="2000" dirty="0" err="1" smtClean="0">
                <a:solidFill>
                  <a:prstClr val="black"/>
                </a:solidFill>
                <a:latin typeface="Arial"/>
              </a:rPr>
              <a:t>ifşa</a:t>
            </a:r>
            <a:r>
              <a:rPr lang="en-US" altLang="tr-TR" sz="2000" dirty="0" smtClean="0">
                <a:solidFill>
                  <a:prstClr val="black"/>
                </a:solidFill>
                <a:latin typeface="Arial"/>
              </a:rPr>
              <a:t> </a:t>
            </a:r>
            <a:r>
              <a:rPr lang="en-US" altLang="tr-TR" sz="2000" dirty="0" err="1">
                <a:solidFill>
                  <a:prstClr val="black"/>
                </a:solidFill>
                <a:latin typeface="Arial"/>
              </a:rPr>
              <a:t>riskinin</a:t>
            </a:r>
            <a:r>
              <a:rPr lang="en-US" altLang="tr-TR" sz="2000" dirty="0">
                <a:solidFill>
                  <a:prstClr val="black"/>
                </a:solidFill>
                <a:latin typeface="Arial"/>
              </a:rPr>
              <a:t> </a:t>
            </a:r>
            <a:r>
              <a:rPr lang="en-US" altLang="tr-TR" sz="2000" dirty="0" err="1" smtClean="0">
                <a:solidFill>
                  <a:prstClr val="black"/>
                </a:solidFill>
                <a:latin typeface="Arial"/>
              </a:rPr>
              <a:t>artması</a:t>
            </a:r>
            <a:r>
              <a:rPr lang="tr-TR" altLang="tr-TR" sz="2000" dirty="0" err="1" smtClean="0">
                <a:solidFill>
                  <a:prstClr val="black"/>
                </a:solidFill>
                <a:latin typeface="Arial"/>
              </a:rPr>
              <a:t>na</a:t>
            </a:r>
            <a:r>
              <a:rPr lang="tr-TR" altLang="tr-TR" sz="2000" dirty="0" smtClean="0">
                <a:solidFill>
                  <a:prstClr val="black"/>
                </a:solidFill>
                <a:latin typeface="Arial"/>
              </a:rPr>
              <a:t>,</a:t>
            </a:r>
            <a:r>
              <a:rPr lang="en-US" altLang="tr-TR" sz="2000" dirty="0" smtClean="0">
                <a:solidFill>
                  <a:prstClr val="black"/>
                </a:solidFill>
                <a:latin typeface="Arial"/>
              </a:rPr>
              <a:t> </a:t>
            </a:r>
            <a:r>
              <a:rPr lang="tr-TR" altLang="tr-TR" sz="2000" dirty="0" smtClean="0">
                <a:solidFill>
                  <a:prstClr val="black"/>
                </a:solidFill>
                <a:latin typeface="Arial"/>
              </a:rPr>
              <a:t>gayrimenkul</a:t>
            </a:r>
            <a:r>
              <a:rPr lang="en-US" altLang="tr-TR" sz="2000" dirty="0" smtClean="0">
                <a:solidFill>
                  <a:prstClr val="black"/>
                </a:solidFill>
                <a:latin typeface="Arial"/>
              </a:rPr>
              <a:t> </a:t>
            </a:r>
            <a:r>
              <a:rPr lang="en-US" altLang="tr-TR" sz="2000" dirty="0" err="1">
                <a:solidFill>
                  <a:prstClr val="black"/>
                </a:solidFill>
                <a:latin typeface="Arial"/>
              </a:rPr>
              <a:t>değerinin</a:t>
            </a:r>
            <a:r>
              <a:rPr lang="en-US" altLang="tr-TR" sz="2000" dirty="0">
                <a:solidFill>
                  <a:prstClr val="black"/>
                </a:solidFill>
                <a:latin typeface="Arial"/>
              </a:rPr>
              <a:t> </a:t>
            </a:r>
            <a:r>
              <a:rPr lang="en-US" altLang="tr-TR" sz="2000" dirty="0" err="1" smtClean="0">
                <a:solidFill>
                  <a:prstClr val="black"/>
                </a:solidFill>
                <a:latin typeface="Arial"/>
              </a:rPr>
              <a:t>ve</a:t>
            </a:r>
            <a:r>
              <a:rPr lang="en-US" altLang="tr-TR" sz="2000" dirty="0" smtClean="0">
                <a:solidFill>
                  <a:prstClr val="black"/>
                </a:solidFill>
                <a:latin typeface="Arial"/>
              </a:rPr>
              <a:t> </a:t>
            </a:r>
            <a:r>
              <a:rPr lang="en-US" altLang="tr-TR" sz="2000" dirty="0" err="1">
                <a:solidFill>
                  <a:prstClr val="black"/>
                </a:solidFill>
                <a:latin typeface="Arial"/>
              </a:rPr>
              <a:t>vergi</a:t>
            </a:r>
            <a:r>
              <a:rPr lang="en-US" altLang="tr-TR" sz="2000" dirty="0">
                <a:solidFill>
                  <a:prstClr val="black"/>
                </a:solidFill>
                <a:latin typeface="Arial"/>
              </a:rPr>
              <a:t> </a:t>
            </a:r>
            <a:r>
              <a:rPr lang="en-US" altLang="tr-TR" sz="2000" dirty="0" err="1">
                <a:solidFill>
                  <a:prstClr val="black"/>
                </a:solidFill>
                <a:latin typeface="Arial"/>
              </a:rPr>
              <a:t>gelirinin</a:t>
            </a:r>
            <a:r>
              <a:rPr lang="en-US" altLang="tr-TR" sz="2000" dirty="0">
                <a:solidFill>
                  <a:prstClr val="black"/>
                </a:solidFill>
                <a:latin typeface="Arial"/>
              </a:rPr>
              <a:t> </a:t>
            </a:r>
            <a:r>
              <a:rPr lang="en-US" altLang="tr-TR" sz="2000" dirty="0" err="1" smtClean="0">
                <a:solidFill>
                  <a:prstClr val="black"/>
                </a:solidFill>
                <a:latin typeface="Arial"/>
              </a:rPr>
              <a:t>düşmesi</a:t>
            </a:r>
            <a:r>
              <a:rPr lang="tr-TR" altLang="tr-TR" sz="2000" dirty="0" smtClean="0">
                <a:solidFill>
                  <a:prstClr val="black"/>
                </a:solidFill>
                <a:latin typeface="Arial"/>
              </a:rPr>
              <a:t>ne kadar birçok konuda</a:t>
            </a:r>
            <a:r>
              <a:rPr lang="en-US" altLang="tr-TR" sz="2000" dirty="0" smtClean="0">
                <a:solidFill>
                  <a:prstClr val="black"/>
                </a:solidFill>
                <a:latin typeface="Arial"/>
              </a:rPr>
              <a:t>, </a:t>
            </a:r>
            <a:r>
              <a:rPr lang="en-US" altLang="tr-TR" sz="2000" dirty="0" err="1" smtClean="0">
                <a:solidFill>
                  <a:prstClr val="black"/>
                </a:solidFill>
                <a:latin typeface="Arial"/>
              </a:rPr>
              <a:t>Florida'daki</a:t>
            </a:r>
            <a:r>
              <a:rPr lang="en-US" altLang="tr-TR" sz="2000" dirty="0" smtClean="0">
                <a:solidFill>
                  <a:prstClr val="black"/>
                </a:solidFill>
                <a:latin typeface="Arial"/>
              </a:rPr>
              <a:t> </a:t>
            </a:r>
            <a:r>
              <a:rPr lang="tr-TR" altLang="tr-TR" sz="2000" dirty="0" smtClean="0">
                <a:solidFill>
                  <a:prstClr val="black"/>
                </a:solidFill>
                <a:latin typeface="Arial"/>
              </a:rPr>
              <a:t>gayrimenkul</a:t>
            </a:r>
            <a:r>
              <a:rPr lang="en-US" altLang="tr-TR" sz="2000" dirty="0" smtClean="0">
                <a:solidFill>
                  <a:prstClr val="black"/>
                </a:solidFill>
                <a:latin typeface="Arial"/>
              </a:rPr>
              <a:t> </a:t>
            </a:r>
            <a:r>
              <a:rPr lang="en-US" altLang="tr-TR" sz="2000" dirty="0" err="1">
                <a:solidFill>
                  <a:prstClr val="black"/>
                </a:solidFill>
                <a:latin typeface="Arial"/>
              </a:rPr>
              <a:t>sahiplerine</a:t>
            </a:r>
            <a:r>
              <a:rPr lang="en-US" altLang="tr-TR" sz="2000" dirty="0">
                <a:solidFill>
                  <a:prstClr val="black"/>
                </a:solidFill>
                <a:latin typeface="Arial"/>
              </a:rPr>
              <a:t>, </a:t>
            </a:r>
            <a:r>
              <a:rPr lang="en-US" altLang="tr-TR" sz="2000" dirty="0" err="1">
                <a:solidFill>
                  <a:prstClr val="black"/>
                </a:solidFill>
                <a:latin typeface="Arial"/>
              </a:rPr>
              <a:t>yatırımcılara</a:t>
            </a:r>
            <a:r>
              <a:rPr lang="en-US" altLang="tr-TR" sz="2000" dirty="0">
                <a:solidFill>
                  <a:prstClr val="black"/>
                </a:solidFill>
                <a:latin typeface="Arial"/>
              </a:rPr>
              <a:t> </a:t>
            </a:r>
            <a:r>
              <a:rPr lang="en-US" altLang="tr-TR" sz="2000" dirty="0" err="1">
                <a:solidFill>
                  <a:prstClr val="black"/>
                </a:solidFill>
                <a:latin typeface="Arial"/>
              </a:rPr>
              <a:t>ve</a:t>
            </a:r>
            <a:r>
              <a:rPr lang="en-US" altLang="tr-TR" sz="2000" dirty="0">
                <a:solidFill>
                  <a:prstClr val="black"/>
                </a:solidFill>
                <a:latin typeface="Arial"/>
              </a:rPr>
              <a:t> </a:t>
            </a:r>
            <a:r>
              <a:rPr lang="en-US" altLang="tr-TR" sz="2000" dirty="0" err="1">
                <a:solidFill>
                  <a:prstClr val="black"/>
                </a:solidFill>
                <a:latin typeface="Arial"/>
              </a:rPr>
              <a:t>bankalara</a:t>
            </a:r>
            <a:r>
              <a:rPr lang="en-US" altLang="tr-TR" sz="2000" dirty="0">
                <a:solidFill>
                  <a:prstClr val="black"/>
                </a:solidFill>
                <a:latin typeface="Arial"/>
              </a:rPr>
              <a:t> </a:t>
            </a:r>
            <a:r>
              <a:rPr lang="en-US" altLang="tr-TR" sz="2000" dirty="0" err="1">
                <a:solidFill>
                  <a:prstClr val="black"/>
                </a:solidFill>
                <a:latin typeface="Arial"/>
              </a:rPr>
              <a:t>meydan</a:t>
            </a:r>
            <a:r>
              <a:rPr lang="en-US" altLang="tr-TR" sz="2000" dirty="0">
                <a:solidFill>
                  <a:prstClr val="black"/>
                </a:solidFill>
                <a:latin typeface="Arial"/>
              </a:rPr>
              <a:t> </a:t>
            </a:r>
            <a:r>
              <a:rPr lang="en-US" altLang="tr-TR" sz="2000" dirty="0" err="1" smtClean="0">
                <a:solidFill>
                  <a:prstClr val="black"/>
                </a:solidFill>
                <a:latin typeface="Arial"/>
              </a:rPr>
              <a:t>oku</a:t>
            </a:r>
            <a:r>
              <a:rPr lang="tr-TR" altLang="tr-TR" sz="2000" dirty="0" smtClean="0">
                <a:solidFill>
                  <a:prstClr val="black"/>
                </a:solidFill>
                <a:latin typeface="Arial"/>
              </a:rPr>
              <a:t>maktadır.</a:t>
            </a:r>
            <a:r>
              <a:rPr lang="en-US" altLang="tr-TR" sz="2000" dirty="0" smtClean="0">
                <a:solidFill>
                  <a:prstClr val="black"/>
                </a:solidFill>
                <a:latin typeface="Arial"/>
              </a:rPr>
              <a:t>. </a:t>
            </a:r>
            <a:endParaRPr lang="tr-TR" altLang="tr-TR" sz="2000" dirty="0" smtClean="0">
              <a:solidFill>
                <a:prstClr val="black"/>
              </a:solidFill>
              <a:latin typeface="Arial"/>
            </a:endParaRPr>
          </a:p>
        </p:txBody>
      </p:sp>
    </p:spTree>
    <p:extLst>
      <p:ext uri="{BB962C8B-B14F-4D97-AF65-F5344CB8AC3E}">
        <p14:creationId xmlns:p14="http://schemas.microsoft.com/office/powerpoint/2010/main" val="16638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eaLnBrk="1" hangingPunct="1">
              <a:lnSpc>
                <a:spcPct val="90000"/>
              </a:lnSpc>
            </a:pPr>
            <a:r>
              <a:rPr lang="tr-TR" altLang="tr-TR" sz="2000" b="1" dirty="0" smtClean="0">
                <a:solidFill>
                  <a:srgbClr val="160093"/>
                </a:solidFill>
                <a:latin typeface="Arial" charset="0"/>
                <a:ea typeface="MS PGothic" pitchFamily="34" charset="-128"/>
                <a:cs typeface="Arial" charset="0"/>
              </a:rPr>
              <a:t>Giriş</a:t>
            </a:r>
            <a:endParaRPr lang="tr-TR" altLang="tr-TR" sz="2000" b="1" dirty="0">
              <a:solidFill>
                <a:srgbClr val="C00000"/>
              </a:solidFill>
              <a:latin typeface="Arial" charset="0"/>
              <a:ea typeface="MS PGothic" pitchFamily="34" charset="-128"/>
              <a:cs typeface="Arial" charset="0"/>
            </a:endParaRPr>
          </a:p>
        </p:txBody>
      </p:sp>
      <p:sp>
        <p:nvSpPr>
          <p:cNvPr id="8" name="Rectangle 7">
            <a:extLst>
              <a:ext uri="{FF2B5EF4-FFF2-40B4-BE49-F238E27FC236}"/>
            </a:extLst>
          </p:cNvPr>
          <p:cNvSpPr/>
          <p:nvPr/>
        </p:nvSpPr>
        <p:spPr>
          <a:xfrm>
            <a:off x="635000" y="1244368"/>
            <a:ext cx="7848600" cy="4362733"/>
          </a:xfrm>
          <a:prstGeom prst="rect">
            <a:avLst/>
          </a:prstGeom>
        </p:spPr>
        <p:txBody>
          <a:bodyPr>
            <a:spAutoFit/>
          </a:bodyPr>
          <a:lstStyle/>
          <a:p>
            <a:pPr algn="just" eaLnBrk="0" fontAlgn="base" hangingPunct="0">
              <a:spcBef>
                <a:spcPts val="300"/>
              </a:spcBef>
              <a:spcAft>
                <a:spcPct val="0"/>
              </a:spcAft>
              <a:buFont typeface="Wingdings" panose="05000000000000000000" pitchFamily="2" charset="2"/>
              <a:buChar char="q"/>
              <a:defRPr/>
            </a:pPr>
            <a:r>
              <a:rPr lang="tr-TR" dirty="0">
                <a:solidFill>
                  <a:prstClr val="black"/>
                </a:solidFill>
                <a:latin typeface="Arial"/>
              </a:rPr>
              <a:t>Günümüzde iklim değişikliği doğal yaşamı tehdit eden başlıca unsurlardan biridir. </a:t>
            </a:r>
          </a:p>
          <a:p>
            <a:pPr algn="just" eaLnBrk="0" fontAlgn="base" hangingPunct="0">
              <a:spcBef>
                <a:spcPts val="300"/>
              </a:spcBef>
              <a:spcAft>
                <a:spcPct val="0"/>
              </a:spcAft>
              <a:buFont typeface="Wingdings" panose="05000000000000000000" pitchFamily="2" charset="2"/>
              <a:buChar char="q"/>
              <a:defRPr/>
            </a:pPr>
            <a:r>
              <a:rPr lang="tr-TR" dirty="0" smtClean="0">
                <a:solidFill>
                  <a:prstClr val="black"/>
                </a:solidFill>
                <a:latin typeface="Arial"/>
              </a:rPr>
              <a:t>Atmosferdeki </a:t>
            </a:r>
            <a:r>
              <a:rPr lang="tr-TR" dirty="0">
                <a:solidFill>
                  <a:prstClr val="black"/>
                </a:solidFill>
                <a:latin typeface="Arial"/>
              </a:rPr>
              <a:t>sera gazı miktarının artması sebebiyle sıcaklıklar gittikçe artmakta ve artan sıcaklıklar yeryüzünde deniz ve okyanus sularının genleşmesine, buzulların erimesine ve yağış rejimlerinin düzensizleşmesine sebep olmaktadır (Demir, 2018).</a:t>
            </a:r>
          </a:p>
          <a:p>
            <a:pPr algn="just" eaLnBrk="0" fontAlgn="base" hangingPunct="0">
              <a:spcBef>
                <a:spcPts val="300"/>
              </a:spcBef>
              <a:spcAft>
                <a:spcPct val="0"/>
              </a:spcAft>
              <a:buFont typeface="Wingdings" panose="05000000000000000000" pitchFamily="2" charset="2"/>
              <a:buChar char="q"/>
              <a:defRPr/>
            </a:pPr>
            <a:r>
              <a:rPr lang="tr-TR" dirty="0" smtClean="0">
                <a:solidFill>
                  <a:prstClr val="black"/>
                </a:solidFill>
                <a:latin typeface="Arial"/>
              </a:rPr>
              <a:t> Deniz </a:t>
            </a:r>
            <a:r>
              <a:rPr lang="tr-TR" dirty="0">
                <a:solidFill>
                  <a:prstClr val="black"/>
                </a:solidFill>
                <a:latin typeface="Arial"/>
              </a:rPr>
              <a:t>ve okyanus sularındaki artışlar ise kıyılardaki doğal yaşam alanlarını tehdit etmekte, taşkınlara, kıyılara yakın arazilerin sular altında kalmasına ve kıyı ekosisteminin bozulmasına sebep olmaktadır. </a:t>
            </a:r>
            <a:r>
              <a:rPr lang="tr-TR" dirty="0">
                <a:solidFill>
                  <a:prstClr val="black"/>
                </a:solidFill>
                <a:latin typeface="Arial"/>
              </a:rPr>
              <a:t>Bunun dışında deniz seviyesi değişimleri sahil şeritlerinde aşınmalara, tatlı su kaynaklarına tuzlu suların karışmasına da sebep olmaktadır. </a:t>
            </a:r>
          </a:p>
          <a:p>
            <a:pPr algn="just" eaLnBrk="0" fontAlgn="base" hangingPunct="0">
              <a:spcBef>
                <a:spcPts val="300"/>
              </a:spcBef>
              <a:spcAft>
                <a:spcPct val="0"/>
              </a:spcAft>
              <a:buFont typeface="Wingdings" panose="05000000000000000000" pitchFamily="2" charset="2"/>
              <a:buChar char="q"/>
              <a:defRPr/>
            </a:pPr>
            <a:r>
              <a:rPr lang="tr-TR" dirty="0" smtClean="0">
                <a:solidFill>
                  <a:prstClr val="black"/>
                </a:solidFill>
                <a:latin typeface="Arial"/>
              </a:rPr>
              <a:t>Hükümetler </a:t>
            </a:r>
            <a:r>
              <a:rPr lang="tr-TR" dirty="0">
                <a:solidFill>
                  <a:prstClr val="black"/>
                </a:solidFill>
                <a:latin typeface="Arial"/>
              </a:rPr>
              <a:t>Arası İklim Değişikliği Paneli (IPCC- Intergovernmental Panel on Climate Change) raporuna göre, okyanusların 2100 yılına kadar 28 ila 98 cm arasında yükseleceği tahmin edilmektedir. </a:t>
            </a:r>
            <a:r>
              <a:rPr lang="tr-TR" dirty="0">
                <a:solidFill>
                  <a:prstClr val="black"/>
                </a:solidFill>
                <a:latin typeface="Arial"/>
              </a:rPr>
              <a:t>Bu artış hızı gerçekleşirse dünya kıyılarındaki birçok şehir sular altında kalacaktır (Church vd., 2013). </a:t>
            </a:r>
          </a:p>
        </p:txBody>
      </p:sp>
    </p:spTree>
    <p:extLst>
      <p:ext uri="{BB962C8B-B14F-4D97-AF65-F5344CB8AC3E}">
        <p14:creationId xmlns:p14="http://schemas.microsoft.com/office/powerpoint/2010/main" val="826853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9220"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eaLnBrk="1" hangingPunct="1">
              <a:lnSpc>
                <a:spcPct val="90000"/>
              </a:lnSpc>
            </a:pPr>
            <a:r>
              <a:rPr lang="tr-TR" altLang="tr-TR" sz="2000" b="1">
                <a:solidFill>
                  <a:srgbClr val="160093"/>
                </a:solidFill>
                <a:latin typeface="Arial" charset="0"/>
                <a:ea typeface="MS PGothic" pitchFamily="34" charset="-128"/>
                <a:cs typeface="Arial" charset="0"/>
              </a:rPr>
              <a:t>Kavramlar</a:t>
            </a:r>
            <a:endParaRPr lang="tr-TR" altLang="tr-TR" sz="2000" b="1">
              <a:solidFill>
                <a:srgbClr val="C00000"/>
              </a:solidFill>
              <a:latin typeface="Arial" charset="0"/>
              <a:ea typeface="MS PGothic" pitchFamily="34" charset="-128"/>
              <a:cs typeface="Arial" charset="0"/>
            </a:endParaRPr>
          </a:p>
        </p:txBody>
      </p:sp>
      <p:sp>
        <p:nvSpPr>
          <p:cNvPr id="8" name="TextBox 7">
            <a:extLst>
              <a:ext uri="{FF2B5EF4-FFF2-40B4-BE49-F238E27FC236}"/>
            </a:extLst>
          </p:cNvPr>
          <p:cNvSpPr txBox="1"/>
          <p:nvPr/>
        </p:nvSpPr>
        <p:spPr>
          <a:xfrm>
            <a:off x="414338" y="1201960"/>
            <a:ext cx="8234362" cy="4401205"/>
          </a:xfrm>
          <a:prstGeom prst="rect">
            <a:avLst/>
          </a:prstGeom>
          <a:noFill/>
        </p:spPr>
        <p:txBody>
          <a:bodyPr>
            <a:spAutoFit/>
          </a:bodyPr>
          <a:lstStyle/>
          <a:p>
            <a:pPr marL="342900" indent="-342900" eaLnBrk="0" fontAlgn="base" hangingPunct="0">
              <a:spcBef>
                <a:spcPct val="0"/>
              </a:spcBef>
              <a:spcAft>
                <a:spcPct val="0"/>
              </a:spcAft>
              <a:buFont typeface="Wingdings" panose="05000000000000000000" pitchFamily="2" charset="2"/>
              <a:buChar char="Ø"/>
              <a:defRPr/>
            </a:pPr>
            <a:r>
              <a:rPr lang="tr-TR" sz="2000" b="1" dirty="0">
                <a:solidFill>
                  <a:srgbClr val="7598D9">
                    <a:lumMod val="50000"/>
                  </a:srgbClr>
                </a:solidFill>
                <a:latin typeface="Arial"/>
              </a:rPr>
              <a:t>İklim değişikliği (İng. Climate Change)</a:t>
            </a:r>
          </a:p>
          <a:p>
            <a:pPr marL="342900" indent="-342900" algn="just" eaLnBrk="0" fontAlgn="base" hangingPunct="0">
              <a:spcBef>
                <a:spcPct val="0"/>
              </a:spcBef>
              <a:spcAft>
                <a:spcPct val="0"/>
              </a:spcAft>
              <a:buFont typeface="Wingdings" panose="05000000000000000000" pitchFamily="2" charset="2"/>
              <a:buChar char="q"/>
              <a:defRPr/>
            </a:pPr>
            <a:r>
              <a:rPr lang="tr-TR" sz="2000" dirty="0" smtClean="0">
                <a:solidFill>
                  <a:prstClr val="black"/>
                </a:solidFill>
                <a:latin typeface="Arial"/>
              </a:rPr>
              <a:t>Hem </a:t>
            </a:r>
            <a:r>
              <a:rPr lang="tr-TR" sz="2000" dirty="0">
                <a:solidFill>
                  <a:prstClr val="black"/>
                </a:solidFill>
                <a:latin typeface="Arial"/>
              </a:rPr>
              <a:t>genel ortalamada hem de 30 yıllık veya daha uzun dönemler itibariyle istatistik olarak iklimde ortaya çıkan değişiklikler. </a:t>
            </a:r>
            <a:r>
              <a:rPr lang="tr-TR" sz="2000" dirty="0">
                <a:solidFill>
                  <a:prstClr val="black"/>
                </a:solidFill>
                <a:latin typeface="Arial"/>
              </a:rPr>
              <a:t>Bu, yerkürenin doğal sürecinin veya harici kuvvetlerin etkilerine veya insan kaynaklı olarak atmosferde oluşan kalıcı değişimlere bağlı olarak değişmektedir (AFAD).</a:t>
            </a:r>
          </a:p>
          <a:p>
            <a:pPr marL="342900" indent="-342900" algn="just" eaLnBrk="0" fontAlgn="base" hangingPunct="0">
              <a:spcBef>
                <a:spcPct val="0"/>
              </a:spcBef>
              <a:spcAft>
                <a:spcPct val="0"/>
              </a:spcAft>
              <a:buFont typeface="Wingdings" panose="05000000000000000000" pitchFamily="2" charset="2"/>
              <a:buChar char="q"/>
              <a:defRPr/>
            </a:pPr>
            <a:r>
              <a:rPr lang="tr-TR" sz="2000" dirty="0" smtClean="0">
                <a:solidFill>
                  <a:prstClr val="black"/>
                </a:solidFill>
                <a:latin typeface="Arial"/>
              </a:rPr>
              <a:t>Küresel </a:t>
            </a:r>
            <a:r>
              <a:rPr lang="tr-TR" sz="2000" dirty="0">
                <a:solidFill>
                  <a:prstClr val="black"/>
                </a:solidFill>
                <a:latin typeface="Arial"/>
              </a:rPr>
              <a:t>iklim değişikliği; fosil yakıtların kullanımı, arazi kullanımı değişiklikleri, ormansızlaştırma ve sanayi süreçleri gibi insan etkinlikleriyle atmosfere salınan sera gazı (H2O(b), CO2, CH4, O3, N2O, CFC–11, HFC, PFC, SF6) birikimlerindeki hızlı artışın doğal sera etkisini kuvvetlendirmesi sonucunda yerkürenin ortalama yüzey sıcaklıklarındaki artışı ve iklimde oluşan değişiklikleri ifade etmektedir.</a:t>
            </a:r>
          </a:p>
          <a:p>
            <a:pPr marL="342900" indent="-342900" eaLnBrk="0" fontAlgn="base" hangingPunct="0">
              <a:spcBef>
                <a:spcPct val="0"/>
              </a:spcBef>
              <a:spcAft>
                <a:spcPct val="0"/>
              </a:spcAft>
              <a:buFont typeface="Wingdings" panose="05000000000000000000" pitchFamily="2" charset="2"/>
              <a:buChar char="Ø"/>
              <a:defRPr/>
            </a:pPr>
            <a:endParaRPr lang="tr-TR" sz="2000" b="1" dirty="0">
              <a:solidFill>
                <a:srgbClr val="7598D9">
                  <a:lumMod val="50000"/>
                </a:srgbClr>
              </a:solidFill>
              <a:latin typeface="Arial"/>
            </a:endParaRPr>
          </a:p>
        </p:txBody>
      </p:sp>
    </p:spTree>
    <p:extLst>
      <p:ext uri="{BB962C8B-B14F-4D97-AF65-F5344CB8AC3E}">
        <p14:creationId xmlns:p14="http://schemas.microsoft.com/office/powerpoint/2010/main" val="1441872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extLst>
          </p:cNvPr>
          <p:cNvSpPr txBox="1"/>
          <p:nvPr/>
        </p:nvSpPr>
        <p:spPr>
          <a:xfrm>
            <a:off x="414338" y="427038"/>
            <a:ext cx="4335462" cy="430212"/>
          </a:xfrm>
          <a:prstGeom prst="rect">
            <a:avLst/>
          </a:prstGeom>
          <a:noFill/>
        </p:spPr>
        <p:txBody>
          <a:bodyPr>
            <a:spAutoFit/>
          </a:bodyPr>
          <a:lstStyle/>
          <a:p>
            <a:pPr>
              <a:defRPr/>
            </a:pPr>
            <a:r>
              <a:rPr lang="tr-TR" sz="2200" b="1" dirty="0">
                <a:solidFill>
                  <a:srgbClr val="0070C0"/>
                </a:solidFill>
                <a:latin typeface="+mj-lt"/>
              </a:rPr>
              <a:t>Deniz seviyesi yükselmesi</a:t>
            </a:r>
          </a:p>
        </p:txBody>
      </p:sp>
      <p:sp>
        <p:nvSpPr>
          <p:cNvPr id="9" name="TextBox 8">
            <a:extLst>
              <a:ext uri="{FF2B5EF4-FFF2-40B4-BE49-F238E27FC236}"/>
            </a:extLst>
          </p:cNvPr>
          <p:cNvSpPr txBox="1"/>
          <p:nvPr/>
        </p:nvSpPr>
        <p:spPr>
          <a:xfrm>
            <a:off x="414338" y="1243467"/>
            <a:ext cx="8120062" cy="2554287"/>
          </a:xfrm>
          <a:prstGeom prst="rect">
            <a:avLst/>
          </a:prstGeom>
          <a:noFill/>
        </p:spPr>
        <p:txBody>
          <a:bodyPr>
            <a:spAutoFit/>
          </a:bodyPr>
          <a:lstStyle/>
          <a:p>
            <a:pPr marL="342900" indent="-342900" algn="just" eaLnBrk="0" fontAlgn="base" hangingPunct="0">
              <a:spcBef>
                <a:spcPct val="0"/>
              </a:spcBef>
              <a:spcAft>
                <a:spcPct val="0"/>
              </a:spcAft>
              <a:buFont typeface="Wingdings" panose="05000000000000000000" pitchFamily="2" charset="2"/>
              <a:buChar char="Ø"/>
              <a:defRPr/>
            </a:pPr>
            <a:r>
              <a:rPr lang="tr-TR" sz="2000" dirty="0">
                <a:solidFill>
                  <a:prstClr val="black"/>
                </a:solidFill>
                <a:latin typeface="Arial"/>
              </a:rPr>
              <a:t>Küresel ısınma ve iklim değişikliklerinin en belirgin göstergelerinden biri olan deniz seviyelerindeki yükselmeler.  Jeolojik bulgulara göre buzul çağında yani yaklaşık 18.000 yıl önce küresel ortalama deniz seviyesinin bugünkü seviyesinden 120 metre daha aşağıda olduğu tahmin edilmektedir (Overpeck ve diğ, 2006). 1850’li yıllardan itibaren başlayan kıyısal gözlemlere dayanarak geçen yüzyılda ortalama seviyenin 1.5 - 2.4 mm/yıl hızla yükseldiği belirtilmektedir (Douglas, 1991; Church ve diğ, 2001). </a:t>
            </a:r>
            <a:endParaRPr lang="tr-TR" sz="2000" b="1" dirty="0">
              <a:solidFill>
                <a:srgbClr val="7598D9">
                  <a:lumMod val="50000"/>
                </a:srgbClr>
              </a:solidFill>
              <a:latin typeface="Arial"/>
            </a:endParaRP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9828" y="3797754"/>
            <a:ext cx="2673124" cy="181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736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extLst>
          </p:cNvPr>
          <p:cNvSpPr txBox="1"/>
          <p:nvPr/>
        </p:nvSpPr>
        <p:spPr>
          <a:xfrm>
            <a:off x="414338" y="427038"/>
            <a:ext cx="5195887" cy="430212"/>
          </a:xfrm>
          <a:prstGeom prst="rect">
            <a:avLst/>
          </a:prstGeom>
          <a:noFill/>
        </p:spPr>
        <p:txBody>
          <a:bodyPr>
            <a:spAutoFit/>
          </a:bodyPr>
          <a:lstStyle/>
          <a:p>
            <a:pPr>
              <a:defRPr/>
            </a:pPr>
            <a:r>
              <a:rPr lang="tr-TR" sz="2200" b="1" dirty="0" smtClean="0">
                <a:solidFill>
                  <a:srgbClr val="0070C0"/>
                </a:solidFill>
                <a:latin typeface="Arial" panose="020B0604020202020204" pitchFamily="34" charset="0"/>
                <a:cs typeface="Arial" panose="020B0604020202020204" pitchFamily="34" charset="0"/>
              </a:rPr>
              <a:t>Önlemler</a:t>
            </a:r>
            <a:endParaRPr lang="tr-TR" sz="2200" b="1" dirty="0">
              <a:solidFill>
                <a:srgbClr val="0070C0"/>
              </a:solidFill>
              <a:latin typeface="Arial" panose="020B0604020202020204" pitchFamily="34" charset="0"/>
              <a:cs typeface="Arial" panose="020B0604020202020204" pitchFamily="34" charset="0"/>
            </a:endParaRPr>
          </a:p>
        </p:txBody>
      </p:sp>
      <p:grpSp>
        <p:nvGrpSpPr>
          <p:cNvPr id="6" name="Group 1"/>
          <p:cNvGrpSpPr>
            <a:grpSpLocks/>
          </p:cNvGrpSpPr>
          <p:nvPr/>
        </p:nvGrpSpPr>
        <p:grpSpPr bwMode="auto">
          <a:xfrm>
            <a:off x="4156075" y="1246188"/>
            <a:ext cx="3602038" cy="4683125"/>
            <a:chOff x="5484813" y="1914526"/>
            <a:chExt cx="4802188" cy="3840162"/>
          </a:xfrm>
        </p:grpSpPr>
        <p:sp>
          <p:nvSpPr>
            <p:cNvPr id="8" name="Rectangle 2"/>
            <p:cNvSpPr>
              <a:spLocks noChangeArrowheads="1"/>
            </p:cNvSpPr>
            <p:nvPr/>
          </p:nvSpPr>
          <p:spPr bwMode="auto">
            <a:xfrm>
              <a:off x="6016625" y="2266950"/>
              <a:ext cx="368300" cy="508000"/>
            </a:xfrm>
            <a:prstGeom prst="rect">
              <a:avLst/>
            </a:prstGeom>
            <a:solidFill>
              <a:srgbClr val="CC3300"/>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9" name="Rectangle 3"/>
            <p:cNvSpPr>
              <a:spLocks noChangeArrowheads="1"/>
            </p:cNvSpPr>
            <p:nvPr/>
          </p:nvSpPr>
          <p:spPr bwMode="auto">
            <a:xfrm>
              <a:off x="7204075" y="2266950"/>
              <a:ext cx="368300" cy="508000"/>
            </a:xfrm>
            <a:prstGeom prst="rect">
              <a:avLst/>
            </a:prstGeom>
            <a:solidFill>
              <a:srgbClr val="CC3300"/>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10" name="AutoShape 4"/>
            <p:cNvSpPr>
              <a:spLocks noChangeArrowheads="1"/>
            </p:cNvSpPr>
            <p:nvPr/>
          </p:nvSpPr>
          <p:spPr bwMode="auto">
            <a:xfrm>
              <a:off x="5902326" y="1922464"/>
              <a:ext cx="595313" cy="346075"/>
            </a:xfrm>
            <a:prstGeom prst="triangle">
              <a:avLst>
                <a:gd name="adj" fmla="val 50000"/>
              </a:avLst>
            </a:prstGeom>
            <a:solidFill>
              <a:srgbClr val="993300"/>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11" name="AutoShape 5"/>
            <p:cNvSpPr>
              <a:spLocks noChangeArrowheads="1"/>
            </p:cNvSpPr>
            <p:nvPr/>
          </p:nvSpPr>
          <p:spPr bwMode="auto">
            <a:xfrm>
              <a:off x="7092951" y="1914526"/>
              <a:ext cx="595313" cy="346075"/>
            </a:xfrm>
            <a:prstGeom prst="triangle">
              <a:avLst>
                <a:gd name="adj" fmla="val 50000"/>
              </a:avLst>
            </a:prstGeom>
            <a:solidFill>
              <a:srgbClr val="993300"/>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12" name="AutoShape 6"/>
            <p:cNvSpPr>
              <a:spLocks noChangeArrowheads="1"/>
            </p:cNvSpPr>
            <p:nvPr/>
          </p:nvSpPr>
          <p:spPr bwMode="auto">
            <a:xfrm>
              <a:off x="6472239" y="2314575"/>
              <a:ext cx="623887" cy="344488"/>
            </a:xfrm>
            <a:prstGeom prst="leftArrow">
              <a:avLst>
                <a:gd name="adj1" fmla="val 50000"/>
                <a:gd name="adj2" fmla="val 45276"/>
              </a:avLst>
            </a:prstGeom>
            <a:solidFill>
              <a:schemeClr val="accent1"/>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13" name="Line 7"/>
            <p:cNvSpPr>
              <a:spLocks noChangeShapeType="1"/>
            </p:cNvSpPr>
            <p:nvPr/>
          </p:nvSpPr>
          <p:spPr bwMode="auto">
            <a:xfrm>
              <a:off x="5503863" y="2774950"/>
              <a:ext cx="253841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4" name="Line 8"/>
            <p:cNvSpPr>
              <a:spLocks noChangeShapeType="1"/>
            </p:cNvSpPr>
            <p:nvPr/>
          </p:nvSpPr>
          <p:spPr bwMode="auto">
            <a:xfrm>
              <a:off x="8042276" y="2774950"/>
              <a:ext cx="1755775" cy="6477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5" name="Line 9"/>
            <p:cNvSpPr>
              <a:spLocks noChangeShapeType="1"/>
            </p:cNvSpPr>
            <p:nvPr/>
          </p:nvSpPr>
          <p:spPr bwMode="auto">
            <a:xfrm>
              <a:off x="5518151" y="3951288"/>
              <a:ext cx="2538413"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6" name="Line 10"/>
            <p:cNvSpPr>
              <a:spLocks noChangeShapeType="1"/>
            </p:cNvSpPr>
            <p:nvPr/>
          </p:nvSpPr>
          <p:spPr bwMode="auto">
            <a:xfrm>
              <a:off x="8056564" y="3951288"/>
              <a:ext cx="1755775" cy="6477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 name="Line 11"/>
            <p:cNvSpPr>
              <a:spLocks noChangeShapeType="1"/>
            </p:cNvSpPr>
            <p:nvPr/>
          </p:nvSpPr>
          <p:spPr bwMode="auto">
            <a:xfrm>
              <a:off x="5484813" y="5105400"/>
              <a:ext cx="253841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8" name="Line 12"/>
            <p:cNvSpPr>
              <a:spLocks noChangeShapeType="1"/>
            </p:cNvSpPr>
            <p:nvPr/>
          </p:nvSpPr>
          <p:spPr bwMode="auto">
            <a:xfrm>
              <a:off x="8020051" y="5106988"/>
              <a:ext cx="1755775" cy="6477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9" name="Rectangle 13"/>
            <p:cNvSpPr>
              <a:spLocks noChangeArrowheads="1"/>
            </p:cNvSpPr>
            <p:nvPr/>
          </p:nvSpPr>
          <p:spPr bwMode="auto">
            <a:xfrm>
              <a:off x="7208838" y="3203575"/>
              <a:ext cx="368300" cy="508000"/>
            </a:xfrm>
            <a:prstGeom prst="rect">
              <a:avLst/>
            </a:prstGeom>
            <a:solidFill>
              <a:srgbClr val="CC3300"/>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20" name="AutoShape 14"/>
            <p:cNvSpPr>
              <a:spLocks noChangeArrowheads="1"/>
            </p:cNvSpPr>
            <p:nvPr/>
          </p:nvSpPr>
          <p:spPr bwMode="auto">
            <a:xfrm>
              <a:off x="7094538" y="2859089"/>
              <a:ext cx="595312" cy="346075"/>
            </a:xfrm>
            <a:prstGeom prst="triangle">
              <a:avLst>
                <a:gd name="adj" fmla="val 50000"/>
              </a:avLst>
            </a:prstGeom>
            <a:solidFill>
              <a:srgbClr val="993300"/>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21" name="Line 15"/>
            <p:cNvSpPr>
              <a:spLocks noChangeShapeType="1"/>
            </p:cNvSpPr>
            <p:nvPr/>
          </p:nvSpPr>
          <p:spPr bwMode="auto">
            <a:xfrm>
              <a:off x="7212013" y="3722689"/>
              <a:ext cx="0" cy="230187"/>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2" name="Line 16"/>
            <p:cNvSpPr>
              <a:spLocks noChangeShapeType="1"/>
            </p:cNvSpPr>
            <p:nvPr/>
          </p:nvSpPr>
          <p:spPr bwMode="auto">
            <a:xfrm>
              <a:off x="7581900" y="3722689"/>
              <a:ext cx="0" cy="230187"/>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3" name="Rectangle 17"/>
            <p:cNvSpPr>
              <a:spLocks noChangeArrowheads="1"/>
            </p:cNvSpPr>
            <p:nvPr/>
          </p:nvSpPr>
          <p:spPr bwMode="auto">
            <a:xfrm>
              <a:off x="7216775" y="4597400"/>
              <a:ext cx="368300" cy="508000"/>
            </a:xfrm>
            <a:prstGeom prst="rect">
              <a:avLst/>
            </a:prstGeom>
            <a:solidFill>
              <a:srgbClr val="CC3300"/>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24" name="AutoShape 18"/>
            <p:cNvSpPr>
              <a:spLocks noChangeArrowheads="1"/>
            </p:cNvSpPr>
            <p:nvPr/>
          </p:nvSpPr>
          <p:spPr bwMode="auto">
            <a:xfrm>
              <a:off x="7116763" y="4252914"/>
              <a:ext cx="595312" cy="346075"/>
            </a:xfrm>
            <a:prstGeom prst="triangle">
              <a:avLst>
                <a:gd name="adj" fmla="val 50000"/>
              </a:avLst>
            </a:prstGeom>
            <a:solidFill>
              <a:srgbClr val="993300"/>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25" name="Freeform 19" descr="Granite"/>
            <p:cNvSpPr>
              <a:spLocks/>
            </p:cNvSpPr>
            <p:nvPr/>
          </p:nvSpPr>
          <p:spPr bwMode="auto">
            <a:xfrm>
              <a:off x="7937500" y="4833938"/>
              <a:ext cx="660400" cy="487362"/>
            </a:xfrm>
            <a:custGeom>
              <a:avLst/>
              <a:gdLst>
                <a:gd name="T0" fmla="*/ 0 w 416"/>
                <a:gd name="T1" fmla="*/ 2147483647 h 307"/>
                <a:gd name="T2" fmla="*/ 2147483647 w 416"/>
                <a:gd name="T3" fmla="*/ 0 h 307"/>
                <a:gd name="T4" fmla="*/ 2147483647 w 416"/>
                <a:gd name="T5" fmla="*/ 0 h 307"/>
                <a:gd name="T6" fmla="*/ 2147483647 w 416"/>
                <a:gd name="T7" fmla="*/ 2147483647 h 307"/>
                <a:gd name="T8" fmla="*/ 2147483647 w 416"/>
                <a:gd name="T9" fmla="*/ 2147483647 h 307"/>
                <a:gd name="T10" fmla="*/ 0 w 416"/>
                <a:gd name="T11" fmla="*/ 2147483647 h 307"/>
                <a:gd name="T12" fmla="*/ 0 60000 65536"/>
                <a:gd name="T13" fmla="*/ 0 60000 65536"/>
                <a:gd name="T14" fmla="*/ 0 60000 65536"/>
                <a:gd name="T15" fmla="*/ 0 60000 65536"/>
                <a:gd name="T16" fmla="*/ 0 60000 65536"/>
                <a:gd name="T17" fmla="*/ 0 60000 65536"/>
                <a:gd name="T18" fmla="*/ 0 w 416"/>
                <a:gd name="T19" fmla="*/ 0 h 307"/>
                <a:gd name="T20" fmla="*/ 416 w 416"/>
                <a:gd name="T21" fmla="*/ 307 h 307"/>
              </a:gdLst>
              <a:ahLst/>
              <a:cxnLst>
                <a:cxn ang="T12">
                  <a:pos x="T0" y="T1"/>
                </a:cxn>
                <a:cxn ang="T13">
                  <a:pos x="T2" y="T3"/>
                </a:cxn>
                <a:cxn ang="T14">
                  <a:pos x="T4" y="T5"/>
                </a:cxn>
                <a:cxn ang="T15">
                  <a:pos x="T6" y="T7"/>
                </a:cxn>
                <a:cxn ang="T16">
                  <a:pos x="T8" y="T9"/>
                </a:cxn>
                <a:cxn ang="T17">
                  <a:pos x="T10" y="T11"/>
                </a:cxn>
              </a:cxnLst>
              <a:rect l="T18" t="T19" r="T20" b="T21"/>
              <a:pathLst>
                <a:path w="416" h="307">
                  <a:moveTo>
                    <a:pt x="0" y="173"/>
                  </a:moveTo>
                  <a:lnTo>
                    <a:pt x="77" y="0"/>
                  </a:lnTo>
                  <a:lnTo>
                    <a:pt x="173" y="0"/>
                  </a:lnTo>
                  <a:lnTo>
                    <a:pt x="416" y="307"/>
                  </a:lnTo>
                  <a:lnTo>
                    <a:pt x="58" y="173"/>
                  </a:lnTo>
                  <a:lnTo>
                    <a:pt x="0" y="173"/>
                  </a:lnTo>
                  <a:close/>
                </a:path>
              </a:pathLst>
            </a:custGeom>
            <a:blipFill dpi="0" rotWithShape="0">
              <a:blip r:embed="rId3"/>
              <a:srcRect/>
              <a:tile tx="0" ty="0" sx="100000" sy="100000" flip="none" algn="tl"/>
            </a:blipFill>
            <a:ln w="9525">
              <a:solidFill>
                <a:schemeClr val="bg1"/>
              </a:solidFill>
              <a:round/>
              <a:headEnd/>
              <a:tailEnd/>
            </a:ln>
          </p:spPr>
          <p:txBody>
            <a:bodyPr wrap="none" anchor="ctr"/>
            <a:lstStyle/>
            <a:p>
              <a:endParaRPr lang="tr-TR"/>
            </a:p>
          </p:txBody>
        </p:sp>
        <p:sp>
          <p:nvSpPr>
            <p:cNvPr id="26" name="AutoShape 20"/>
            <p:cNvSpPr>
              <a:spLocks noChangeArrowheads="1"/>
            </p:cNvSpPr>
            <p:nvPr/>
          </p:nvSpPr>
          <p:spPr bwMode="auto">
            <a:xfrm>
              <a:off x="10093326" y="5073650"/>
              <a:ext cx="193675" cy="304800"/>
            </a:xfrm>
            <a:prstGeom prst="upArrow">
              <a:avLst>
                <a:gd name="adj1" fmla="val 50000"/>
                <a:gd name="adj2" fmla="val 39344"/>
              </a:avLst>
            </a:prstGeom>
            <a:solidFill>
              <a:schemeClr val="accent1"/>
            </a:solidFill>
            <a:ln w="9525">
              <a:solidFill>
                <a:schemeClr val="accent1"/>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27" name="AutoShape 21"/>
            <p:cNvSpPr>
              <a:spLocks noChangeArrowheads="1"/>
            </p:cNvSpPr>
            <p:nvPr/>
          </p:nvSpPr>
          <p:spPr bwMode="auto">
            <a:xfrm>
              <a:off x="10093326" y="3911600"/>
              <a:ext cx="193675" cy="304800"/>
            </a:xfrm>
            <a:prstGeom prst="upArrow">
              <a:avLst>
                <a:gd name="adj1" fmla="val 50000"/>
                <a:gd name="adj2" fmla="val 39344"/>
              </a:avLst>
            </a:prstGeom>
            <a:solidFill>
              <a:schemeClr val="accent1"/>
            </a:solidFill>
            <a:ln w="9525">
              <a:solidFill>
                <a:schemeClr val="accent1"/>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sp>
          <p:nvSpPr>
            <p:cNvPr id="28" name="AutoShape 22"/>
            <p:cNvSpPr>
              <a:spLocks noChangeArrowheads="1"/>
            </p:cNvSpPr>
            <p:nvPr/>
          </p:nvSpPr>
          <p:spPr bwMode="auto">
            <a:xfrm>
              <a:off x="10093326" y="2806700"/>
              <a:ext cx="193675" cy="304800"/>
            </a:xfrm>
            <a:prstGeom prst="upArrow">
              <a:avLst>
                <a:gd name="adj1" fmla="val 50000"/>
                <a:gd name="adj2" fmla="val 39344"/>
              </a:avLst>
            </a:prstGeom>
            <a:solidFill>
              <a:schemeClr val="accent1"/>
            </a:solidFill>
            <a:ln w="9525">
              <a:solidFill>
                <a:schemeClr val="accent1"/>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grpSp>
          <p:nvGrpSpPr>
            <p:cNvPr id="29" name="Group 23"/>
            <p:cNvGrpSpPr>
              <a:grpSpLocks/>
            </p:cNvGrpSpPr>
            <p:nvPr/>
          </p:nvGrpSpPr>
          <p:grpSpPr bwMode="auto">
            <a:xfrm>
              <a:off x="8397875" y="2727325"/>
              <a:ext cx="1492250" cy="2717800"/>
              <a:chOff x="4354" y="1438"/>
              <a:chExt cx="1104" cy="1712"/>
            </a:xfrm>
          </p:grpSpPr>
          <p:sp>
            <p:nvSpPr>
              <p:cNvPr id="31" name="Freeform 24"/>
              <p:cNvSpPr>
                <a:spLocks/>
              </p:cNvSpPr>
              <p:nvPr/>
            </p:nvSpPr>
            <p:spPr bwMode="auto">
              <a:xfrm>
                <a:off x="4354" y="1438"/>
                <a:ext cx="1104" cy="108"/>
              </a:xfrm>
              <a:custGeom>
                <a:avLst/>
                <a:gdLst>
                  <a:gd name="T0" fmla="*/ 0 w 755"/>
                  <a:gd name="T1" fmla="*/ 31617 h 72"/>
                  <a:gd name="T2" fmla="*/ 24743 w 755"/>
                  <a:gd name="T3" fmla="*/ 6245 h 72"/>
                  <a:gd name="T4" fmla="*/ 47751 w 755"/>
                  <a:gd name="T5" fmla="*/ 28746 h 72"/>
                  <a:gd name="T6" fmla="*/ 68621 w 755"/>
                  <a:gd name="T7" fmla="*/ 6245 h 72"/>
                  <a:gd name="T8" fmla="*/ 87887 w 755"/>
                  <a:gd name="T9" fmla="*/ 28746 h 72"/>
                  <a:gd name="T10" fmla="*/ 106902 w 755"/>
                  <a:gd name="T11" fmla="*/ 3596 h 72"/>
                  <a:gd name="T12" fmla="*/ 129946 w 755"/>
                  <a:gd name="T13" fmla="*/ 25739 h 72"/>
                  <a:gd name="T14" fmla="*/ 147227 w 755"/>
                  <a:gd name="T15" fmla="*/ 3596 h 72"/>
                  <a:gd name="T16" fmla="*/ 170190 w 755"/>
                  <a:gd name="T17" fmla="*/ 25739 h 72"/>
                  <a:gd name="T18" fmla="*/ 187364 w 755"/>
                  <a:gd name="T19" fmla="*/ 710 h 72"/>
                  <a:gd name="T20" fmla="*/ 212105 w 755"/>
                  <a:gd name="T21" fmla="*/ 28746 h 72"/>
                  <a:gd name="T22" fmla="*/ 225530 w 755"/>
                  <a:gd name="T23" fmla="*/ 6245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5"/>
                  <a:gd name="T37" fmla="*/ 0 h 72"/>
                  <a:gd name="T38" fmla="*/ 755 w 755"/>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5" h="72">
                    <a:moveTo>
                      <a:pt x="0" y="72"/>
                    </a:moveTo>
                    <a:cubicBezTo>
                      <a:pt x="28" y="43"/>
                      <a:pt x="56" y="15"/>
                      <a:pt x="83" y="14"/>
                    </a:cubicBezTo>
                    <a:cubicBezTo>
                      <a:pt x="110" y="13"/>
                      <a:pt x="136" y="65"/>
                      <a:pt x="160" y="65"/>
                    </a:cubicBezTo>
                    <a:cubicBezTo>
                      <a:pt x="184" y="65"/>
                      <a:pt x="208" y="14"/>
                      <a:pt x="230" y="14"/>
                    </a:cubicBezTo>
                    <a:cubicBezTo>
                      <a:pt x="252" y="14"/>
                      <a:pt x="273" y="66"/>
                      <a:pt x="294" y="65"/>
                    </a:cubicBezTo>
                    <a:cubicBezTo>
                      <a:pt x="315" y="64"/>
                      <a:pt x="335" y="9"/>
                      <a:pt x="358" y="8"/>
                    </a:cubicBezTo>
                    <a:cubicBezTo>
                      <a:pt x="381" y="7"/>
                      <a:pt x="413" y="59"/>
                      <a:pt x="435" y="59"/>
                    </a:cubicBezTo>
                    <a:cubicBezTo>
                      <a:pt x="457" y="59"/>
                      <a:pt x="471" y="8"/>
                      <a:pt x="493" y="8"/>
                    </a:cubicBezTo>
                    <a:cubicBezTo>
                      <a:pt x="515" y="8"/>
                      <a:pt x="548" y="60"/>
                      <a:pt x="570" y="59"/>
                    </a:cubicBezTo>
                    <a:cubicBezTo>
                      <a:pt x="592" y="58"/>
                      <a:pt x="604" y="0"/>
                      <a:pt x="627" y="1"/>
                    </a:cubicBezTo>
                    <a:cubicBezTo>
                      <a:pt x="650" y="2"/>
                      <a:pt x="689" y="63"/>
                      <a:pt x="710" y="65"/>
                    </a:cubicBezTo>
                    <a:cubicBezTo>
                      <a:pt x="731" y="67"/>
                      <a:pt x="748" y="22"/>
                      <a:pt x="755" y="14"/>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2" name="Freeform 25"/>
              <p:cNvSpPr>
                <a:spLocks/>
              </p:cNvSpPr>
              <p:nvPr/>
            </p:nvSpPr>
            <p:spPr bwMode="auto">
              <a:xfrm>
                <a:off x="4666" y="3078"/>
                <a:ext cx="755" cy="72"/>
              </a:xfrm>
              <a:custGeom>
                <a:avLst/>
                <a:gdLst>
                  <a:gd name="T0" fmla="*/ 0 w 755"/>
                  <a:gd name="T1" fmla="*/ 72 h 72"/>
                  <a:gd name="T2" fmla="*/ 83 w 755"/>
                  <a:gd name="T3" fmla="*/ 14 h 72"/>
                  <a:gd name="T4" fmla="*/ 160 w 755"/>
                  <a:gd name="T5" fmla="*/ 65 h 72"/>
                  <a:gd name="T6" fmla="*/ 230 w 755"/>
                  <a:gd name="T7" fmla="*/ 14 h 72"/>
                  <a:gd name="T8" fmla="*/ 294 w 755"/>
                  <a:gd name="T9" fmla="*/ 65 h 72"/>
                  <a:gd name="T10" fmla="*/ 358 w 755"/>
                  <a:gd name="T11" fmla="*/ 8 h 72"/>
                  <a:gd name="T12" fmla="*/ 435 w 755"/>
                  <a:gd name="T13" fmla="*/ 59 h 72"/>
                  <a:gd name="T14" fmla="*/ 493 w 755"/>
                  <a:gd name="T15" fmla="*/ 8 h 72"/>
                  <a:gd name="T16" fmla="*/ 570 w 755"/>
                  <a:gd name="T17" fmla="*/ 59 h 72"/>
                  <a:gd name="T18" fmla="*/ 627 w 755"/>
                  <a:gd name="T19" fmla="*/ 1 h 72"/>
                  <a:gd name="T20" fmla="*/ 710 w 755"/>
                  <a:gd name="T21" fmla="*/ 65 h 72"/>
                  <a:gd name="T22" fmla="*/ 755 w 755"/>
                  <a:gd name="T23" fmla="*/ 14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5"/>
                  <a:gd name="T37" fmla="*/ 0 h 72"/>
                  <a:gd name="T38" fmla="*/ 755 w 755"/>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5" h="72">
                    <a:moveTo>
                      <a:pt x="0" y="72"/>
                    </a:moveTo>
                    <a:cubicBezTo>
                      <a:pt x="28" y="43"/>
                      <a:pt x="56" y="15"/>
                      <a:pt x="83" y="14"/>
                    </a:cubicBezTo>
                    <a:cubicBezTo>
                      <a:pt x="110" y="13"/>
                      <a:pt x="136" y="65"/>
                      <a:pt x="160" y="65"/>
                    </a:cubicBezTo>
                    <a:cubicBezTo>
                      <a:pt x="184" y="65"/>
                      <a:pt x="208" y="14"/>
                      <a:pt x="230" y="14"/>
                    </a:cubicBezTo>
                    <a:cubicBezTo>
                      <a:pt x="252" y="14"/>
                      <a:pt x="273" y="66"/>
                      <a:pt x="294" y="65"/>
                    </a:cubicBezTo>
                    <a:cubicBezTo>
                      <a:pt x="315" y="64"/>
                      <a:pt x="335" y="9"/>
                      <a:pt x="358" y="8"/>
                    </a:cubicBezTo>
                    <a:cubicBezTo>
                      <a:pt x="381" y="7"/>
                      <a:pt x="413" y="59"/>
                      <a:pt x="435" y="59"/>
                    </a:cubicBezTo>
                    <a:cubicBezTo>
                      <a:pt x="457" y="59"/>
                      <a:pt x="471" y="8"/>
                      <a:pt x="493" y="8"/>
                    </a:cubicBezTo>
                    <a:cubicBezTo>
                      <a:pt x="515" y="8"/>
                      <a:pt x="548" y="60"/>
                      <a:pt x="570" y="59"/>
                    </a:cubicBezTo>
                    <a:cubicBezTo>
                      <a:pt x="592" y="58"/>
                      <a:pt x="604" y="0"/>
                      <a:pt x="627" y="1"/>
                    </a:cubicBezTo>
                    <a:cubicBezTo>
                      <a:pt x="650" y="2"/>
                      <a:pt x="689" y="63"/>
                      <a:pt x="710" y="65"/>
                    </a:cubicBezTo>
                    <a:cubicBezTo>
                      <a:pt x="731" y="67"/>
                      <a:pt x="748" y="22"/>
                      <a:pt x="755" y="14"/>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3" name="Freeform 26"/>
              <p:cNvSpPr>
                <a:spLocks/>
              </p:cNvSpPr>
              <p:nvPr/>
            </p:nvSpPr>
            <p:spPr bwMode="auto">
              <a:xfrm>
                <a:off x="4703" y="2314"/>
                <a:ext cx="755" cy="72"/>
              </a:xfrm>
              <a:custGeom>
                <a:avLst/>
                <a:gdLst>
                  <a:gd name="T0" fmla="*/ 0 w 755"/>
                  <a:gd name="T1" fmla="*/ 72 h 72"/>
                  <a:gd name="T2" fmla="*/ 83 w 755"/>
                  <a:gd name="T3" fmla="*/ 14 h 72"/>
                  <a:gd name="T4" fmla="*/ 160 w 755"/>
                  <a:gd name="T5" fmla="*/ 65 h 72"/>
                  <a:gd name="T6" fmla="*/ 230 w 755"/>
                  <a:gd name="T7" fmla="*/ 14 h 72"/>
                  <a:gd name="T8" fmla="*/ 294 w 755"/>
                  <a:gd name="T9" fmla="*/ 65 h 72"/>
                  <a:gd name="T10" fmla="*/ 358 w 755"/>
                  <a:gd name="T11" fmla="*/ 8 h 72"/>
                  <a:gd name="T12" fmla="*/ 435 w 755"/>
                  <a:gd name="T13" fmla="*/ 59 h 72"/>
                  <a:gd name="T14" fmla="*/ 493 w 755"/>
                  <a:gd name="T15" fmla="*/ 8 h 72"/>
                  <a:gd name="T16" fmla="*/ 570 w 755"/>
                  <a:gd name="T17" fmla="*/ 59 h 72"/>
                  <a:gd name="T18" fmla="*/ 627 w 755"/>
                  <a:gd name="T19" fmla="*/ 1 h 72"/>
                  <a:gd name="T20" fmla="*/ 710 w 755"/>
                  <a:gd name="T21" fmla="*/ 65 h 72"/>
                  <a:gd name="T22" fmla="*/ 755 w 755"/>
                  <a:gd name="T23" fmla="*/ 14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5"/>
                  <a:gd name="T37" fmla="*/ 0 h 72"/>
                  <a:gd name="T38" fmla="*/ 755 w 755"/>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5" h="72">
                    <a:moveTo>
                      <a:pt x="0" y="72"/>
                    </a:moveTo>
                    <a:cubicBezTo>
                      <a:pt x="28" y="43"/>
                      <a:pt x="56" y="15"/>
                      <a:pt x="83" y="14"/>
                    </a:cubicBezTo>
                    <a:cubicBezTo>
                      <a:pt x="110" y="13"/>
                      <a:pt x="136" y="65"/>
                      <a:pt x="160" y="65"/>
                    </a:cubicBezTo>
                    <a:cubicBezTo>
                      <a:pt x="184" y="65"/>
                      <a:pt x="208" y="14"/>
                      <a:pt x="230" y="14"/>
                    </a:cubicBezTo>
                    <a:cubicBezTo>
                      <a:pt x="252" y="14"/>
                      <a:pt x="273" y="66"/>
                      <a:pt x="294" y="65"/>
                    </a:cubicBezTo>
                    <a:cubicBezTo>
                      <a:pt x="315" y="64"/>
                      <a:pt x="335" y="9"/>
                      <a:pt x="358" y="8"/>
                    </a:cubicBezTo>
                    <a:cubicBezTo>
                      <a:pt x="381" y="7"/>
                      <a:pt x="413" y="59"/>
                      <a:pt x="435" y="59"/>
                    </a:cubicBezTo>
                    <a:cubicBezTo>
                      <a:pt x="457" y="59"/>
                      <a:pt x="471" y="8"/>
                      <a:pt x="493" y="8"/>
                    </a:cubicBezTo>
                    <a:cubicBezTo>
                      <a:pt x="515" y="8"/>
                      <a:pt x="548" y="60"/>
                      <a:pt x="570" y="59"/>
                    </a:cubicBezTo>
                    <a:cubicBezTo>
                      <a:pt x="592" y="58"/>
                      <a:pt x="604" y="0"/>
                      <a:pt x="627" y="1"/>
                    </a:cubicBezTo>
                    <a:cubicBezTo>
                      <a:pt x="650" y="2"/>
                      <a:pt x="689" y="63"/>
                      <a:pt x="710" y="65"/>
                    </a:cubicBezTo>
                    <a:cubicBezTo>
                      <a:pt x="731" y="67"/>
                      <a:pt x="748" y="22"/>
                      <a:pt x="755" y="14"/>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4" name="Freeform 27"/>
              <p:cNvSpPr>
                <a:spLocks/>
              </p:cNvSpPr>
              <p:nvPr/>
            </p:nvSpPr>
            <p:spPr bwMode="auto">
              <a:xfrm>
                <a:off x="4367" y="2194"/>
                <a:ext cx="1091" cy="72"/>
              </a:xfrm>
              <a:custGeom>
                <a:avLst/>
                <a:gdLst>
                  <a:gd name="T0" fmla="*/ 0 w 755"/>
                  <a:gd name="T1" fmla="*/ 72 h 72"/>
                  <a:gd name="T2" fmla="*/ 20723 w 755"/>
                  <a:gd name="T3" fmla="*/ 14 h 72"/>
                  <a:gd name="T4" fmla="*/ 40062 w 755"/>
                  <a:gd name="T5" fmla="*/ 65 h 72"/>
                  <a:gd name="T6" fmla="*/ 57533 w 755"/>
                  <a:gd name="T7" fmla="*/ 14 h 72"/>
                  <a:gd name="T8" fmla="*/ 73572 w 755"/>
                  <a:gd name="T9" fmla="*/ 65 h 72"/>
                  <a:gd name="T10" fmla="*/ 89450 w 755"/>
                  <a:gd name="T11" fmla="*/ 8 h 72"/>
                  <a:gd name="T12" fmla="*/ 108940 w 755"/>
                  <a:gd name="T13" fmla="*/ 59 h 72"/>
                  <a:gd name="T14" fmla="*/ 123283 w 755"/>
                  <a:gd name="T15" fmla="*/ 8 h 72"/>
                  <a:gd name="T16" fmla="*/ 142672 w 755"/>
                  <a:gd name="T17" fmla="*/ 59 h 72"/>
                  <a:gd name="T18" fmla="*/ 156857 w 755"/>
                  <a:gd name="T19" fmla="*/ 1 h 72"/>
                  <a:gd name="T20" fmla="*/ 177668 w 755"/>
                  <a:gd name="T21" fmla="*/ 65 h 72"/>
                  <a:gd name="T22" fmla="*/ 188877 w 755"/>
                  <a:gd name="T23" fmla="*/ 14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5"/>
                  <a:gd name="T37" fmla="*/ 0 h 72"/>
                  <a:gd name="T38" fmla="*/ 755 w 755"/>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5" h="72">
                    <a:moveTo>
                      <a:pt x="0" y="72"/>
                    </a:moveTo>
                    <a:cubicBezTo>
                      <a:pt x="28" y="43"/>
                      <a:pt x="56" y="15"/>
                      <a:pt x="83" y="14"/>
                    </a:cubicBezTo>
                    <a:cubicBezTo>
                      <a:pt x="110" y="13"/>
                      <a:pt x="136" y="65"/>
                      <a:pt x="160" y="65"/>
                    </a:cubicBezTo>
                    <a:cubicBezTo>
                      <a:pt x="184" y="65"/>
                      <a:pt x="208" y="14"/>
                      <a:pt x="230" y="14"/>
                    </a:cubicBezTo>
                    <a:cubicBezTo>
                      <a:pt x="252" y="14"/>
                      <a:pt x="273" y="66"/>
                      <a:pt x="294" y="65"/>
                    </a:cubicBezTo>
                    <a:cubicBezTo>
                      <a:pt x="315" y="64"/>
                      <a:pt x="335" y="9"/>
                      <a:pt x="358" y="8"/>
                    </a:cubicBezTo>
                    <a:cubicBezTo>
                      <a:pt x="381" y="7"/>
                      <a:pt x="413" y="59"/>
                      <a:pt x="435" y="59"/>
                    </a:cubicBezTo>
                    <a:cubicBezTo>
                      <a:pt x="457" y="59"/>
                      <a:pt x="471" y="8"/>
                      <a:pt x="493" y="8"/>
                    </a:cubicBezTo>
                    <a:cubicBezTo>
                      <a:pt x="515" y="8"/>
                      <a:pt x="548" y="60"/>
                      <a:pt x="570" y="59"/>
                    </a:cubicBezTo>
                    <a:cubicBezTo>
                      <a:pt x="592" y="58"/>
                      <a:pt x="604" y="0"/>
                      <a:pt x="627" y="1"/>
                    </a:cubicBezTo>
                    <a:cubicBezTo>
                      <a:pt x="650" y="2"/>
                      <a:pt x="689" y="63"/>
                      <a:pt x="710" y="65"/>
                    </a:cubicBezTo>
                    <a:cubicBezTo>
                      <a:pt x="731" y="67"/>
                      <a:pt x="748" y="22"/>
                      <a:pt x="755" y="14"/>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5" name="Freeform 28"/>
              <p:cNvSpPr>
                <a:spLocks/>
              </p:cNvSpPr>
              <p:nvPr/>
            </p:nvSpPr>
            <p:spPr bwMode="auto">
              <a:xfrm>
                <a:off x="4390" y="2902"/>
                <a:ext cx="1032" cy="72"/>
              </a:xfrm>
              <a:custGeom>
                <a:avLst/>
                <a:gdLst>
                  <a:gd name="T0" fmla="*/ 0 w 755"/>
                  <a:gd name="T1" fmla="*/ 72 h 72"/>
                  <a:gd name="T2" fmla="*/ 8974 w 755"/>
                  <a:gd name="T3" fmla="*/ 14 h 72"/>
                  <a:gd name="T4" fmla="*/ 17392 w 755"/>
                  <a:gd name="T5" fmla="*/ 65 h 72"/>
                  <a:gd name="T6" fmla="*/ 24935 w 755"/>
                  <a:gd name="T7" fmla="*/ 14 h 72"/>
                  <a:gd name="T8" fmla="*/ 31906 w 755"/>
                  <a:gd name="T9" fmla="*/ 65 h 72"/>
                  <a:gd name="T10" fmla="*/ 38857 w 755"/>
                  <a:gd name="T11" fmla="*/ 8 h 72"/>
                  <a:gd name="T12" fmla="*/ 47267 w 755"/>
                  <a:gd name="T13" fmla="*/ 59 h 72"/>
                  <a:gd name="T14" fmla="*/ 53557 w 755"/>
                  <a:gd name="T15" fmla="*/ 8 h 72"/>
                  <a:gd name="T16" fmla="*/ 61934 w 755"/>
                  <a:gd name="T17" fmla="*/ 59 h 72"/>
                  <a:gd name="T18" fmla="*/ 68089 w 755"/>
                  <a:gd name="T19" fmla="*/ 1 h 72"/>
                  <a:gd name="T20" fmla="*/ 77086 w 755"/>
                  <a:gd name="T21" fmla="*/ 65 h 72"/>
                  <a:gd name="T22" fmla="*/ 82042 w 755"/>
                  <a:gd name="T23" fmla="*/ 14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5"/>
                  <a:gd name="T37" fmla="*/ 0 h 72"/>
                  <a:gd name="T38" fmla="*/ 755 w 755"/>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5" h="72">
                    <a:moveTo>
                      <a:pt x="0" y="72"/>
                    </a:moveTo>
                    <a:cubicBezTo>
                      <a:pt x="28" y="43"/>
                      <a:pt x="56" y="15"/>
                      <a:pt x="83" y="14"/>
                    </a:cubicBezTo>
                    <a:cubicBezTo>
                      <a:pt x="110" y="13"/>
                      <a:pt x="136" y="65"/>
                      <a:pt x="160" y="65"/>
                    </a:cubicBezTo>
                    <a:cubicBezTo>
                      <a:pt x="184" y="65"/>
                      <a:pt x="208" y="14"/>
                      <a:pt x="230" y="14"/>
                    </a:cubicBezTo>
                    <a:cubicBezTo>
                      <a:pt x="252" y="14"/>
                      <a:pt x="273" y="66"/>
                      <a:pt x="294" y="65"/>
                    </a:cubicBezTo>
                    <a:cubicBezTo>
                      <a:pt x="315" y="64"/>
                      <a:pt x="335" y="9"/>
                      <a:pt x="358" y="8"/>
                    </a:cubicBezTo>
                    <a:cubicBezTo>
                      <a:pt x="381" y="7"/>
                      <a:pt x="413" y="59"/>
                      <a:pt x="435" y="59"/>
                    </a:cubicBezTo>
                    <a:cubicBezTo>
                      <a:pt x="457" y="59"/>
                      <a:pt x="471" y="8"/>
                      <a:pt x="493" y="8"/>
                    </a:cubicBezTo>
                    <a:cubicBezTo>
                      <a:pt x="515" y="8"/>
                      <a:pt x="548" y="60"/>
                      <a:pt x="570" y="59"/>
                    </a:cubicBezTo>
                    <a:cubicBezTo>
                      <a:pt x="592" y="58"/>
                      <a:pt x="604" y="0"/>
                      <a:pt x="627" y="1"/>
                    </a:cubicBezTo>
                    <a:cubicBezTo>
                      <a:pt x="650" y="2"/>
                      <a:pt x="689" y="63"/>
                      <a:pt x="710" y="65"/>
                    </a:cubicBezTo>
                    <a:cubicBezTo>
                      <a:pt x="731" y="67"/>
                      <a:pt x="748" y="22"/>
                      <a:pt x="755" y="14"/>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6" name="Freeform 29"/>
              <p:cNvSpPr>
                <a:spLocks/>
              </p:cNvSpPr>
              <p:nvPr/>
            </p:nvSpPr>
            <p:spPr bwMode="auto">
              <a:xfrm>
                <a:off x="4667" y="1602"/>
                <a:ext cx="755" cy="72"/>
              </a:xfrm>
              <a:custGeom>
                <a:avLst/>
                <a:gdLst>
                  <a:gd name="T0" fmla="*/ 0 w 755"/>
                  <a:gd name="T1" fmla="*/ 72 h 72"/>
                  <a:gd name="T2" fmla="*/ 83 w 755"/>
                  <a:gd name="T3" fmla="*/ 14 h 72"/>
                  <a:gd name="T4" fmla="*/ 160 w 755"/>
                  <a:gd name="T5" fmla="*/ 65 h 72"/>
                  <a:gd name="T6" fmla="*/ 230 w 755"/>
                  <a:gd name="T7" fmla="*/ 14 h 72"/>
                  <a:gd name="T8" fmla="*/ 294 w 755"/>
                  <a:gd name="T9" fmla="*/ 65 h 72"/>
                  <a:gd name="T10" fmla="*/ 358 w 755"/>
                  <a:gd name="T11" fmla="*/ 8 h 72"/>
                  <a:gd name="T12" fmla="*/ 435 w 755"/>
                  <a:gd name="T13" fmla="*/ 59 h 72"/>
                  <a:gd name="T14" fmla="*/ 493 w 755"/>
                  <a:gd name="T15" fmla="*/ 8 h 72"/>
                  <a:gd name="T16" fmla="*/ 570 w 755"/>
                  <a:gd name="T17" fmla="*/ 59 h 72"/>
                  <a:gd name="T18" fmla="*/ 627 w 755"/>
                  <a:gd name="T19" fmla="*/ 1 h 72"/>
                  <a:gd name="T20" fmla="*/ 710 w 755"/>
                  <a:gd name="T21" fmla="*/ 65 h 72"/>
                  <a:gd name="T22" fmla="*/ 755 w 755"/>
                  <a:gd name="T23" fmla="*/ 14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5"/>
                  <a:gd name="T37" fmla="*/ 0 h 72"/>
                  <a:gd name="T38" fmla="*/ 755 w 755"/>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5" h="72">
                    <a:moveTo>
                      <a:pt x="0" y="72"/>
                    </a:moveTo>
                    <a:cubicBezTo>
                      <a:pt x="28" y="43"/>
                      <a:pt x="56" y="15"/>
                      <a:pt x="83" y="14"/>
                    </a:cubicBezTo>
                    <a:cubicBezTo>
                      <a:pt x="110" y="13"/>
                      <a:pt x="136" y="65"/>
                      <a:pt x="160" y="65"/>
                    </a:cubicBezTo>
                    <a:cubicBezTo>
                      <a:pt x="184" y="65"/>
                      <a:pt x="208" y="14"/>
                      <a:pt x="230" y="14"/>
                    </a:cubicBezTo>
                    <a:cubicBezTo>
                      <a:pt x="252" y="14"/>
                      <a:pt x="273" y="66"/>
                      <a:pt x="294" y="65"/>
                    </a:cubicBezTo>
                    <a:cubicBezTo>
                      <a:pt x="315" y="64"/>
                      <a:pt x="335" y="9"/>
                      <a:pt x="358" y="8"/>
                    </a:cubicBezTo>
                    <a:cubicBezTo>
                      <a:pt x="381" y="7"/>
                      <a:pt x="413" y="59"/>
                      <a:pt x="435" y="59"/>
                    </a:cubicBezTo>
                    <a:cubicBezTo>
                      <a:pt x="457" y="59"/>
                      <a:pt x="471" y="8"/>
                      <a:pt x="493" y="8"/>
                    </a:cubicBezTo>
                    <a:cubicBezTo>
                      <a:pt x="515" y="8"/>
                      <a:pt x="548" y="60"/>
                      <a:pt x="570" y="59"/>
                    </a:cubicBezTo>
                    <a:cubicBezTo>
                      <a:pt x="592" y="58"/>
                      <a:pt x="604" y="0"/>
                      <a:pt x="627" y="1"/>
                    </a:cubicBezTo>
                    <a:cubicBezTo>
                      <a:pt x="650" y="2"/>
                      <a:pt x="689" y="63"/>
                      <a:pt x="710" y="65"/>
                    </a:cubicBezTo>
                    <a:cubicBezTo>
                      <a:pt x="731" y="67"/>
                      <a:pt x="748" y="22"/>
                      <a:pt x="755" y="14"/>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30" name="AutoShape 30"/>
            <p:cNvSpPr>
              <a:spLocks noChangeArrowheads="1"/>
            </p:cNvSpPr>
            <p:nvPr/>
          </p:nvSpPr>
          <p:spPr bwMode="auto">
            <a:xfrm>
              <a:off x="7702550" y="3417888"/>
              <a:ext cx="147638" cy="476250"/>
            </a:xfrm>
            <a:prstGeom prst="upArrow">
              <a:avLst>
                <a:gd name="adj1" fmla="val 50000"/>
                <a:gd name="adj2" fmla="val 80645"/>
              </a:avLst>
            </a:prstGeom>
            <a:solidFill>
              <a:schemeClr val="accent1"/>
            </a:solidFill>
            <a:ln w="9525">
              <a:solidFill>
                <a:schemeClr val="folHlink"/>
              </a:solidFill>
              <a:miter lim="800000"/>
              <a:headEnd/>
              <a:tailEnd/>
            </a:ln>
          </p:spPr>
          <p:txBody>
            <a:bodyPr wrap="none"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endParaRPr lang="en-US" altLang="tr-TR"/>
            </a:p>
          </p:txBody>
        </p:sp>
      </p:grpSp>
      <p:sp>
        <p:nvSpPr>
          <p:cNvPr id="37" name="Rectangle 32"/>
          <p:cNvSpPr txBox="1">
            <a:spLocks noChangeArrowheads="1"/>
          </p:cNvSpPr>
          <p:nvPr/>
        </p:nvSpPr>
        <p:spPr>
          <a:xfrm>
            <a:off x="754063" y="947738"/>
            <a:ext cx="3149600" cy="4737100"/>
          </a:xfrm>
          <a:prstGeom prst="rect">
            <a:avLst/>
          </a:prstGeom>
        </p:spPr>
        <p:txBody>
          <a:bodyPr>
            <a:normAutofit fontScale="92500"/>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14350" indent="-514350">
              <a:buFont typeface="+mj-lt"/>
              <a:buAutoNum type="arabicPeriod"/>
              <a:defRPr/>
            </a:pPr>
            <a:endParaRPr lang="en-US" altLang="en-US" b="1" dirty="0" smtClean="0">
              <a:latin typeface="Arial" panose="020B0604020202020204" pitchFamily="34" charset="0"/>
              <a:cs typeface="Arial" panose="020B0604020202020204" pitchFamily="34" charset="0"/>
            </a:endParaRPr>
          </a:p>
          <a:p>
            <a:pPr marL="514350" indent="-514350">
              <a:buFont typeface="+mj-lt"/>
              <a:buAutoNum type="arabicPeriod"/>
              <a:defRPr/>
            </a:pPr>
            <a:r>
              <a:rPr lang="tr-TR" altLang="en-US" b="1" dirty="0" smtClean="0">
                <a:latin typeface="Arial" panose="020B0604020202020204" pitchFamily="34" charset="0"/>
                <a:cs typeface="Arial" panose="020B0604020202020204" pitchFamily="34" charset="0"/>
              </a:rPr>
              <a:t>Geri çekilme </a:t>
            </a:r>
            <a:r>
              <a:rPr lang="tr-TR" altLang="en-US" dirty="0" smtClean="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Retreat</a:t>
            </a:r>
            <a:r>
              <a:rPr lang="tr-TR" altLang="en-US"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a:p>
            <a:pPr marL="514350" indent="-514350">
              <a:buFont typeface="+mj-lt"/>
              <a:buAutoNum type="arabicPeriod"/>
              <a:defRPr/>
            </a:pPr>
            <a:endParaRPr lang="de-DE" altLang="en-US" dirty="0" smtClean="0">
              <a:latin typeface="Arial" panose="020B0604020202020204" pitchFamily="34" charset="0"/>
              <a:cs typeface="Arial" panose="020B0604020202020204" pitchFamily="34" charset="0"/>
            </a:endParaRPr>
          </a:p>
          <a:p>
            <a:pPr marL="514350" indent="-514350">
              <a:buFont typeface="+mj-lt"/>
              <a:buAutoNum type="arabicPeriod"/>
              <a:defRPr/>
            </a:pPr>
            <a:endParaRPr lang="en-US" altLang="en-US" dirty="0" smtClean="0">
              <a:latin typeface="Arial" panose="020B0604020202020204" pitchFamily="34" charset="0"/>
              <a:cs typeface="Arial" panose="020B0604020202020204" pitchFamily="34" charset="0"/>
            </a:endParaRPr>
          </a:p>
          <a:p>
            <a:pPr marL="514350" indent="-514350">
              <a:buFont typeface="+mj-lt"/>
              <a:buAutoNum type="arabicPeriod"/>
              <a:defRPr/>
            </a:pPr>
            <a:r>
              <a:rPr lang="tr-TR" altLang="en-US" b="1" dirty="0">
                <a:latin typeface="Arial" panose="020B0604020202020204" pitchFamily="34" charset="0"/>
                <a:cs typeface="Arial" panose="020B0604020202020204" pitchFamily="34" charset="0"/>
              </a:rPr>
              <a:t>Uyum sağlama </a:t>
            </a:r>
            <a:r>
              <a:rPr lang="tr-TR" altLang="en-US" dirty="0" smtClean="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Accommodation</a:t>
            </a:r>
            <a:r>
              <a:rPr lang="tr-TR" altLang="en-US"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a:p>
            <a:pPr marL="514350" indent="-514350">
              <a:buFont typeface="+mj-lt"/>
              <a:buAutoNum type="arabicPeriod"/>
              <a:defRPr/>
            </a:pPr>
            <a:endParaRPr lang="de-DE" altLang="en-US" dirty="0" smtClean="0">
              <a:latin typeface="Arial" panose="020B0604020202020204" pitchFamily="34" charset="0"/>
              <a:cs typeface="Arial" panose="020B0604020202020204" pitchFamily="34" charset="0"/>
            </a:endParaRPr>
          </a:p>
          <a:p>
            <a:pPr marL="514350" indent="-514350">
              <a:buFont typeface="+mj-lt"/>
              <a:buAutoNum type="arabicPeriod"/>
              <a:defRPr/>
            </a:pPr>
            <a:endParaRPr lang="en-US" altLang="en-US" dirty="0" smtClean="0">
              <a:latin typeface="Arial" panose="020B0604020202020204" pitchFamily="34" charset="0"/>
              <a:cs typeface="Arial" panose="020B0604020202020204" pitchFamily="34" charset="0"/>
            </a:endParaRPr>
          </a:p>
          <a:p>
            <a:pPr marL="514350" indent="-514350">
              <a:buFont typeface="+mj-lt"/>
              <a:buAutoNum type="arabicPeriod"/>
              <a:defRPr/>
            </a:pPr>
            <a:r>
              <a:rPr lang="tr-TR" altLang="en-US" b="1" dirty="0" smtClean="0">
                <a:latin typeface="Arial" panose="020B0604020202020204" pitchFamily="34" charset="0"/>
                <a:cs typeface="Arial" panose="020B0604020202020204" pitchFamily="34" charset="0"/>
              </a:rPr>
              <a:t>Korumak (</a:t>
            </a:r>
            <a:r>
              <a:rPr lang="en-US" altLang="en-US" b="1" dirty="0" smtClean="0">
                <a:latin typeface="Arial" panose="020B0604020202020204" pitchFamily="34" charset="0"/>
                <a:cs typeface="Arial" panose="020B0604020202020204" pitchFamily="34" charset="0"/>
              </a:rPr>
              <a:t>Protect</a:t>
            </a:r>
            <a:r>
              <a:rPr lang="tr-TR" altLang="en-US" b="1" dirty="0" smtClean="0">
                <a:latin typeface="Arial" panose="020B0604020202020204" pitchFamily="34" charset="0"/>
                <a:cs typeface="Arial" panose="020B0604020202020204" pitchFamily="34" charset="0"/>
              </a:rPr>
              <a:t>)</a:t>
            </a:r>
            <a:r>
              <a:rPr lang="en-US" altLang="en-US" b="1" dirty="0" smtClean="0">
                <a:latin typeface="Arial" panose="020B0604020202020204" pitchFamily="34" charset="0"/>
                <a:cs typeface="Arial" panose="020B0604020202020204" pitchFamily="34" charset="0"/>
              </a:rPr>
              <a:t> </a:t>
            </a:r>
          </a:p>
          <a:p>
            <a:pPr lvl="1">
              <a:defRPr/>
            </a:pPr>
            <a:r>
              <a:rPr lang="tr-TR" altLang="en-US" dirty="0" smtClean="0">
                <a:latin typeface="Arial" panose="020B0604020202020204" pitchFamily="34" charset="0"/>
                <a:cs typeface="Arial" panose="020B0604020202020204" pitchFamily="34" charset="0"/>
              </a:rPr>
              <a:t>Yumuşak (</a:t>
            </a:r>
            <a:r>
              <a:rPr lang="en-US" altLang="en-US" dirty="0" smtClean="0">
                <a:latin typeface="Arial" panose="020B0604020202020204" pitchFamily="34" charset="0"/>
                <a:cs typeface="Arial" panose="020B0604020202020204" pitchFamily="34" charset="0"/>
              </a:rPr>
              <a:t>Soft</a:t>
            </a:r>
            <a:r>
              <a:rPr lang="tr-TR" altLang="en-US"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a:p>
            <a:pPr lvl="1">
              <a:defRPr/>
            </a:pPr>
            <a:r>
              <a:rPr lang="tr-TR" altLang="en-US" dirty="0" smtClean="0">
                <a:latin typeface="Arial" panose="020B0604020202020204" pitchFamily="34" charset="0"/>
                <a:cs typeface="Arial" panose="020B0604020202020204" pitchFamily="34" charset="0"/>
              </a:rPr>
              <a:t>Sert (</a:t>
            </a:r>
            <a:r>
              <a:rPr lang="en-US" altLang="en-US" dirty="0" smtClean="0">
                <a:latin typeface="Arial" panose="020B0604020202020204" pitchFamily="34" charset="0"/>
                <a:cs typeface="Arial" panose="020B0604020202020204" pitchFamily="34" charset="0"/>
              </a:rPr>
              <a:t>Hard</a:t>
            </a:r>
            <a:r>
              <a:rPr lang="tr-TR" altLang="en-US"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pic>
        <p:nvPicPr>
          <p:cNvPr id="38" name="65B43790.wav">
            <a:hlinkClick r:id="" action="ppaction://media"/>
          </p:cNvPr>
          <p:cNvPicPr>
            <a:picLocks noChangeAspect="1"/>
          </p:cNvPicPr>
          <p:nvPr>
            <a:wavAudioFile r:embed="rId1" name="65B45AB0.wav"/>
          </p:nvPr>
        </p:nvPicPr>
        <p:blipFill>
          <a:blip r:embed="rId4">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4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2"/>
          <p:cNvSpPr txBox="1">
            <a:spLocks noChangeArrowheads="1"/>
          </p:cNvSpPr>
          <p:nvPr/>
        </p:nvSpPr>
        <p:spPr>
          <a:xfrm>
            <a:off x="600075" y="1107392"/>
            <a:ext cx="8215313" cy="5610225"/>
          </a:xfrm>
          <a:prstGeom prst="rect">
            <a:avLst/>
          </a:prstGeom>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Clr>
                <a:srgbClr val="FE8637"/>
              </a:buClr>
              <a:buFont typeface="Wingdings" pitchFamily="2" charset="2"/>
              <a:buNone/>
              <a:defRPr/>
            </a:pPr>
            <a:r>
              <a:rPr lang="tr-TR" altLang="en-US" sz="1600" b="1" dirty="0" smtClean="0">
                <a:solidFill>
                  <a:prstClr val="black"/>
                </a:solidFill>
                <a:latin typeface="Arial"/>
              </a:rPr>
              <a:t>Geri çekilme </a:t>
            </a:r>
            <a:r>
              <a:rPr lang="tr-TR" altLang="en-US" sz="1600" dirty="0" smtClean="0">
                <a:solidFill>
                  <a:prstClr val="black"/>
                </a:solidFill>
                <a:latin typeface="Arial"/>
              </a:rPr>
              <a:t>(</a:t>
            </a:r>
            <a:r>
              <a:rPr lang="en-US" altLang="en-US" sz="1600" dirty="0" smtClean="0">
                <a:solidFill>
                  <a:prstClr val="black"/>
                </a:solidFill>
                <a:latin typeface="Arial"/>
              </a:rPr>
              <a:t>Retreat</a:t>
            </a:r>
            <a:r>
              <a:rPr lang="tr-TR" altLang="en-US" sz="1600" dirty="0" smtClean="0">
                <a:solidFill>
                  <a:prstClr val="black"/>
                </a:solidFill>
                <a:latin typeface="Arial"/>
              </a:rPr>
              <a:t>): </a:t>
            </a:r>
            <a:r>
              <a:rPr lang="tr-TR" sz="1600" dirty="0">
                <a:solidFill>
                  <a:prstClr val="black"/>
                </a:solidFill>
                <a:latin typeface="Arial"/>
              </a:rPr>
              <a:t>Geri </a:t>
            </a:r>
            <a:r>
              <a:rPr lang="tr-TR" sz="1600" dirty="0" smtClean="0">
                <a:solidFill>
                  <a:prstClr val="black"/>
                </a:solidFill>
                <a:latin typeface="Arial"/>
              </a:rPr>
              <a:t>çekilme, </a:t>
            </a:r>
            <a:r>
              <a:rPr lang="tr-TR" sz="1600" dirty="0">
                <a:solidFill>
                  <a:prstClr val="black"/>
                </a:solidFill>
                <a:latin typeface="Arial"/>
              </a:rPr>
              <a:t>ilerleyen kıyı çizgisine karşı bir koruma önlemi almayıp, masraf yapmadan düzenli bir şekilde geriçekilme olayıdır. Bu kuşkusuz kıyı gerisinde çekilebilecek ve mevcut gereksinimleri karşılayabilecek bir alan bulunduğu taktirde mümkündür ve yoğun bir kullanım alanı olan kıyı kuşağında böyle bir çözüm çoklukla bulunamaz. Ya da önlem almakta gecikildiği hallerde, çaresizlik nedeni ile katlanılacak bir durumdur.</a:t>
            </a:r>
          </a:p>
          <a:p>
            <a:pPr marL="0" indent="0" algn="just">
              <a:buClr>
                <a:srgbClr val="FE8637"/>
              </a:buClr>
              <a:buFont typeface="Wingdings" pitchFamily="2" charset="2"/>
              <a:buNone/>
              <a:defRPr/>
            </a:pPr>
            <a:r>
              <a:rPr lang="tr-TR" altLang="en-US" sz="1600" b="1" dirty="0" smtClean="0">
                <a:solidFill>
                  <a:prstClr val="black"/>
                </a:solidFill>
                <a:latin typeface="Arial"/>
              </a:rPr>
              <a:t>Uyum </a:t>
            </a:r>
            <a:r>
              <a:rPr lang="tr-TR" altLang="en-US" sz="1600" b="1" dirty="0">
                <a:solidFill>
                  <a:prstClr val="black"/>
                </a:solidFill>
                <a:latin typeface="Arial"/>
              </a:rPr>
              <a:t>sağlama </a:t>
            </a:r>
            <a:r>
              <a:rPr lang="tr-TR" altLang="en-US" sz="1600" dirty="0" smtClean="0">
                <a:solidFill>
                  <a:prstClr val="black"/>
                </a:solidFill>
                <a:latin typeface="Arial"/>
              </a:rPr>
              <a:t>(</a:t>
            </a:r>
            <a:r>
              <a:rPr lang="en-US" altLang="en-US" sz="1600" dirty="0" smtClean="0">
                <a:solidFill>
                  <a:prstClr val="black"/>
                </a:solidFill>
                <a:latin typeface="Arial"/>
              </a:rPr>
              <a:t>Accommodation</a:t>
            </a:r>
            <a:r>
              <a:rPr lang="tr-TR" altLang="en-US" sz="1600" dirty="0" smtClean="0">
                <a:solidFill>
                  <a:prstClr val="black"/>
                </a:solidFill>
                <a:latin typeface="Arial"/>
              </a:rPr>
              <a:t>)</a:t>
            </a:r>
            <a:endParaRPr lang="en-US" altLang="en-US" sz="1600" dirty="0" smtClean="0">
              <a:solidFill>
                <a:prstClr val="black"/>
              </a:solidFill>
              <a:latin typeface="Arial"/>
            </a:endParaRPr>
          </a:p>
          <a:p>
            <a:pPr marL="0" indent="0" algn="just">
              <a:buClr>
                <a:srgbClr val="FE8637"/>
              </a:buClr>
              <a:buFont typeface="Wingdings" pitchFamily="2" charset="2"/>
              <a:buNone/>
              <a:defRPr/>
            </a:pPr>
            <a:r>
              <a:rPr lang="tr-TR" sz="1600" dirty="0">
                <a:solidFill>
                  <a:prstClr val="black"/>
                </a:solidFill>
                <a:latin typeface="Arial"/>
              </a:rPr>
              <a:t>Uyum </a:t>
            </a:r>
            <a:r>
              <a:rPr lang="tr-TR" sz="1600" dirty="0" smtClean="0">
                <a:solidFill>
                  <a:prstClr val="black"/>
                </a:solidFill>
                <a:latin typeface="Arial"/>
              </a:rPr>
              <a:t>sağlama, </a:t>
            </a:r>
            <a:r>
              <a:rPr lang="tr-TR" sz="1600" dirty="0">
                <a:solidFill>
                  <a:prstClr val="black"/>
                </a:solidFill>
                <a:latin typeface="Arial"/>
              </a:rPr>
              <a:t>deniz yükselmesi ve ilerlemesi karşısında mevcut bazı yapılan yükseltmek, eklemeler yapmak suretiyle bazı önlemler almaktır. Bu işlemler dalgakıranlan yükseltmek, hafif binalan kazıklar üzerine almak, tanm alanlannı balık havuzlanna çevirmek, tuza veya yüksek taban suyuna uyumlu tarım bitkileri yetiştirmek suretiyle sınırlı ölçüde mümkündür.</a:t>
            </a:r>
          </a:p>
          <a:p>
            <a:pPr marL="0" indent="0" algn="just">
              <a:buClr>
                <a:srgbClr val="FE8637"/>
              </a:buClr>
              <a:buFont typeface="Wingdings" pitchFamily="2" charset="2"/>
              <a:buNone/>
              <a:defRPr/>
            </a:pPr>
            <a:r>
              <a:rPr lang="tr-TR" altLang="en-US" sz="1600" b="1" dirty="0" smtClean="0">
                <a:solidFill>
                  <a:prstClr val="black"/>
                </a:solidFill>
                <a:latin typeface="Arial"/>
              </a:rPr>
              <a:t>Korumak (</a:t>
            </a:r>
            <a:r>
              <a:rPr lang="en-US" altLang="en-US" sz="1600" b="1" dirty="0" smtClean="0">
                <a:solidFill>
                  <a:prstClr val="black"/>
                </a:solidFill>
                <a:latin typeface="Arial"/>
              </a:rPr>
              <a:t>Protect</a:t>
            </a:r>
            <a:r>
              <a:rPr lang="tr-TR" altLang="en-US" sz="1600" b="1" dirty="0" smtClean="0">
                <a:solidFill>
                  <a:prstClr val="black"/>
                </a:solidFill>
                <a:latin typeface="Arial"/>
              </a:rPr>
              <a:t>)</a:t>
            </a:r>
            <a:r>
              <a:rPr lang="en-US" altLang="en-US" sz="1600" b="1" dirty="0" smtClean="0">
                <a:solidFill>
                  <a:prstClr val="black"/>
                </a:solidFill>
                <a:latin typeface="Arial"/>
              </a:rPr>
              <a:t> </a:t>
            </a:r>
          </a:p>
          <a:p>
            <a:pPr lvl="1" algn="just">
              <a:buClr>
                <a:srgbClr val="FE8637"/>
              </a:buClr>
              <a:defRPr/>
            </a:pPr>
            <a:r>
              <a:rPr lang="tr-TR" altLang="en-US" sz="1400" dirty="0" smtClean="0">
                <a:solidFill>
                  <a:prstClr val="black"/>
                </a:solidFill>
                <a:latin typeface="Arial"/>
              </a:rPr>
              <a:t>Yumuşak (</a:t>
            </a:r>
            <a:r>
              <a:rPr lang="en-US" altLang="en-US" sz="1400" dirty="0" smtClean="0">
                <a:solidFill>
                  <a:prstClr val="black"/>
                </a:solidFill>
                <a:latin typeface="Arial"/>
              </a:rPr>
              <a:t>Soft</a:t>
            </a:r>
            <a:r>
              <a:rPr lang="tr-TR" altLang="en-US" sz="1400" dirty="0" smtClean="0">
                <a:solidFill>
                  <a:prstClr val="black"/>
                </a:solidFill>
                <a:latin typeface="Arial"/>
              </a:rPr>
              <a:t>)</a:t>
            </a:r>
            <a:endParaRPr lang="en-US" altLang="en-US" sz="1400" dirty="0" smtClean="0">
              <a:solidFill>
                <a:prstClr val="black"/>
              </a:solidFill>
              <a:latin typeface="Arial"/>
            </a:endParaRPr>
          </a:p>
          <a:p>
            <a:pPr lvl="1" algn="just">
              <a:buClr>
                <a:srgbClr val="FE8637"/>
              </a:buClr>
              <a:defRPr/>
            </a:pPr>
            <a:r>
              <a:rPr lang="tr-TR" altLang="en-US" sz="1400" dirty="0" smtClean="0">
                <a:solidFill>
                  <a:prstClr val="black"/>
                </a:solidFill>
                <a:latin typeface="Arial"/>
              </a:rPr>
              <a:t>Sert (</a:t>
            </a:r>
            <a:r>
              <a:rPr lang="en-US" altLang="en-US" sz="1400" dirty="0" smtClean="0">
                <a:solidFill>
                  <a:prstClr val="black"/>
                </a:solidFill>
                <a:latin typeface="Arial"/>
              </a:rPr>
              <a:t>Hard</a:t>
            </a:r>
            <a:r>
              <a:rPr lang="tr-TR" altLang="en-US" sz="1400" dirty="0" smtClean="0">
                <a:solidFill>
                  <a:prstClr val="black"/>
                </a:solidFill>
                <a:latin typeface="Arial"/>
              </a:rPr>
              <a:t>)</a:t>
            </a:r>
          </a:p>
          <a:p>
            <a:pPr marL="0" lvl="1" indent="0" algn="just">
              <a:buClr>
                <a:srgbClr val="FE8637"/>
              </a:buClr>
              <a:buFont typeface="Wingdings 2" pitchFamily="18" charset="2"/>
              <a:buNone/>
              <a:defRPr/>
            </a:pPr>
            <a:r>
              <a:rPr lang="tr-TR" altLang="en-US" sz="1600" dirty="0" smtClean="0">
                <a:solidFill>
                  <a:prstClr val="black"/>
                </a:solidFill>
                <a:latin typeface="Arial"/>
              </a:rPr>
              <a:t>D</a:t>
            </a:r>
            <a:r>
              <a:rPr lang="tr-TR" sz="1600" dirty="0" smtClean="0">
                <a:solidFill>
                  <a:prstClr val="black"/>
                </a:solidFill>
                <a:latin typeface="Arial"/>
              </a:rPr>
              <a:t>eğiştirilemeyecek </a:t>
            </a:r>
            <a:r>
              <a:rPr lang="tr-TR" sz="1600" dirty="0">
                <a:solidFill>
                  <a:prstClr val="black"/>
                </a:solidFill>
                <a:latin typeface="Arial"/>
              </a:rPr>
              <a:t>ve taşınamayacak yapı ve tesislerin duvar, set ve benzeri sağlam yapılarla korunmasıdır. Son yıllarda bunlara kumsallan genişletmek (beach nourishment), kum ve toprak setler yapıp ağaçlandırmak şeklinde daha ucuz ve esnek yöntemler de eklenmiştir. </a:t>
            </a:r>
          </a:p>
          <a:p>
            <a:pPr lvl="1" algn="just">
              <a:buClr>
                <a:srgbClr val="FE8637"/>
              </a:buClr>
              <a:defRPr/>
            </a:pPr>
            <a:endParaRPr lang="en-US" altLang="en-US" sz="1400" dirty="0" smtClean="0">
              <a:solidFill>
                <a:prstClr val="black"/>
              </a:solidFill>
              <a:latin typeface="Arial"/>
            </a:endParaRPr>
          </a:p>
          <a:p>
            <a:pPr algn="just">
              <a:buClr>
                <a:srgbClr val="FE8637"/>
              </a:buClr>
              <a:defRPr/>
            </a:pPr>
            <a:endParaRPr lang="en-US" altLang="en-US" sz="1600" dirty="0">
              <a:solidFill>
                <a:prstClr val="black"/>
              </a:solidFill>
              <a:latin typeface="Arial"/>
            </a:endParaRPr>
          </a:p>
        </p:txBody>
      </p:sp>
      <p:sp>
        <p:nvSpPr>
          <p:cNvPr id="8" name="TextBox 7">
            <a:extLst>
              <a:ext uri="{FF2B5EF4-FFF2-40B4-BE49-F238E27FC236}"/>
            </a:extLst>
          </p:cNvPr>
          <p:cNvSpPr txBox="1"/>
          <p:nvPr/>
        </p:nvSpPr>
        <p:spPr>
          <a:xfrm>
            <a:off x="414338" y="427038"/>
            <a:ext cx="5195887" cy="430212"/>
          </a:xfrm>
          <a:prstGeom prst="rect">
            <a:avLst/>
          </a:prstGeom>
          <a:noFill/>
        </p:spPr>
        <p:txBody>
          <a:bodyPr>
            <a:spAutoFit/>
          </a:bodyPr>
          <a:lstStyle/>
          <a:p>
            <a:pPr>
              <a:defRPr/>
            </a:pPr>
            <a:r>
              <a:rPr lang="tr-TR" sz="2200" b="1" dirty="0" smtClean="0">
                <a:solidFill>
                  <a:srgbClr val="0070C0"/>
                </a:solidFill>
                <a:latin typeface="Arial" panose="020B0604020202020204" pitchFamily="34" charset="0"/>
                <a:cs typeface="Arial" panose="020B0604020202020204" pitchFamily="34" charset="0"/>
              </a:rPr>
              <a:t>Önlemler</a:t>
            </a:r>
            <a:endParaRPr lang="tr-TR" sz="2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79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extLst>
          </p:cNvPr>
          <p:cNvSpPr txBox="1"/>
          <p:nvPr/>
        </p:nvSpPr>
        <p:spPr>
          <a:xfrm>
            <a:off x="414338" y="427038"/>
            <a:ext cx="8250237" cy="430212"/>
          </a:xfrm>
          <a:prstGeom prst="rect">
            <a:avLst/>
          </a:prstGeom>
          <a:noFill/>
        </p:spPr>
        <p:txBody>
          <a:bodyPr>
            <a:spAutoFit/>
          </a:bodyPr>
          <a:lstStyle/>
          <a:p>
            <a:pPr>
              <a:defRPr/>
            </a:pPr>
            <a:r>
              <a:rPr lang="tr-TR" sz="2200" b="1" dirty="0">
                <a:solidFill>
                  <a:srgbClr val="0070C0"/>
                </a:solidFill>
                <a:latin typeface="+mj-lt"/>
              </a:rPr>
              <a:t>Kıyı Alanı, Gayrimekul ve Deniz Seviyesi Yükselmesi ilişkisi</a:t>
            </a:r>
          </a:p>
        </p:txBody>
      </p:sp>
      <p:sp>
        <p:nvSpPr>
          <p:cNvPr id="10" name="Rectangle 7"/>
          <p:cNvSpPr>
            <a:spLocks noChangeArrowheads="1"/>
          </p:cNvSpPr>
          <p:nvPr/>
        </p:nvSpPr>
        <p:spPr bwMode="auto">
          <a:xfrm>
            <a:off x="333375" y="1160912"/>
            <a:ext cx="853485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marL="342900" indent="-342900" algn="just" eaLnBrk="0" fontAlgn="base" hangingPunct="0">
              <a:spcBef>
                <a:spcPct val="0"/>
              </a:spcBef>
              <a:spcAft>
                <a:spcPct val="0"/>
              </a:spcAft>
              <a:buFont typeface="Wingdings" panose="05000000000000000000" pitchFamily="2" charset="2"/>
              <a:buChar char="q"/>
              <a:defRPr/>
            </a:pPr>
            <a:r>
              <a:rPr lang="tr-TR" altLang="tr-TR" sz="1800" dirty="0" smtClean="0">
                <a:solidFill>
                  <a:prstClr val="black"/>
                </a:solidFill>
                <a:latin typeface="Arial"/>
              </a:rPr>
              <a:t>Gayrimenkul </a:t>
            </a:r>
            <a:r>
              <a:rPr lang="tr-TR" altLang="tr-TR" sz="1800" dirty="0">
                <a:solidFill>
                  <a:prstClr val="black"/>
                </a:solidFill>
                <a:latin typeface="Arial"/>
              </a:rPr>
              <a:t>piyasalarında iklim değişikliği riskinin iki temel yolu izlemesi muhtemeldir</a:t>
            </a:r>
            <a:r>
              <a:rPr lang="en-US" altLang="tr-TR" sz="1800" dirty="0">
                <a:solidFill>
                  <a:prstClr val="black"/>
                </a:solidFill>
                <a:latin typeface="Arial"/>
              </a:rPr>
              <a:t>; </a:t>
            </a:r>
            <a:endParaRPr lang="tr-TR" altLang="tr-TR" sz="1800" dirty="0">
              <a:solidFill>
                <a:prstClr val="black"/>
              </a:solidFill>
              <a:latin typeface="Arial"/>
            </a:endParaRPr>
          </a:p>
          <a:p>
            <a:pPr marL="1085850" lvl="1" indent="-342900" algn="just" eaLnBrk="0" fontAlgn="base" hangingPunct="0">
              <a:spcBef>
                <a:spcPct val="0"/>
              </a:spcBef>
              <a:spcAft>
                <a:spcPct val="0"/>
              </a:spcAft>
              <a:buFont typeface="Arial" panose="020B0604020202020204" pitchFamily="34" charset="0"/>
              <a:buChar char="•"/>
              <a:defRPr/>
            </a:pPr>
            <a:r>
              <a:rPr lang="en-US" altLang="tr-TR" sz="1800" dirty="0" err="1">
                <a:solidFill>
                  <a:prstClr val="black"/>
                </a:solidFill>
                <a:latin typeface="Arial"/>
              </a:rPr>
              <a:t>i</a:t>
            </a:r>
            <a:r>
              <a:rPr lang="tr-TR" altLang="tr-TR" sz="1800" dirty="0">
                <a:solidFill>
                  <a:prstClr val="black"/>
                </a:solidFill>
                <a:latin typeface="Arial"/>
              </a:rPr>
              <a:t>lki</a:t>
            </a:r>
            <a:r>
              <a:rPr lang="en-US" altLang="tr-TR" sz="1800" dirty="0">
                <a:solidFill>
                  <a:prstClr val="black"/>
                </a:solidFill>
                <a:latin typeface="Arial"/>
              </a:rPr>
              <a:t>, </a:t>
            </a:r>
            <a:r>
              <a:rPr lang="en-US" altLang="tr-TR" sz="1800" dirty="0" err="1">
                <a:solidFill>
                  <a:prstClr val="black"/>
                </a:solidFill>
                <a:latin typeface="Arial"/>
              </a:rPr>
              <a:t>tamamen</a:t>
            </a:r>
            <a:r>
              <a:rPr lang="en-US" altLang="tr-TR" sz="1800" dirty="0">
                <a:solidFill>
                  <a:prstClr val="black"/>
                </a:solidFill>
                <a:latin typeface="Arial"/>
              </a:rPr>
              <a:t> </a:t>
            </a:r>
            <a:r>
              <a:rPr lang="tr-TR" altLang="tr-TR" sz="1800" dirty="0">
                <a:solidFill>
                  <a:prstClr val="black"/>
                </a:solidFill>
                <a:latin typeface="Arial"/>
              </a:rPr>
              <a:t>sel (su baskını) </a:t>
            </a:r>
            <a:r>
              <a:rPr lang="en-US" altLang="tr-TR" sz="1800" dirty="0" err="1">
                <a:solidFill>
                  <a:prstClr val="black"/>
                </a:solidFill>
                <a:latin typeface="Arial"/>
              </a:rPr>
              <a:t>riski</a:t>
            </a:r>
            <a:r>
              <a:rPr lang="en-US" altLang="tr-TR" sz="1800" dirty="0">
                <a:solidFill>
                  <a:prstClr val="black"/>
                </a:solidFill>
                <a:latin typeface="Arial"/>
              </a:rPr>
              <a:t> </a:t>
            </a:r>
            <a:r>
              <a:rPr lang="en-US" altLang="tr-TR" sz="1800" dirty="0" err="1">
                <a:solidFill>
                  <a:prstClr val="black"/>
                </a:solidFill>
                <a:latin typeface="Arial"/>
              </a:rPr>
              <a:t>altındaki</a:t>
            </a:r>
            <a:r>
              <a:rPr lang="en-US" altLang="tr-TR" sz="1800" dirty="0">
                <a:solidFill>
                  <a:prstClr val="black"/>
                </a:solidFill>
                <a:latin typeface="Arial"/>
              </a:rPr>
              <a:t> </a:t>
            </a:r>
            <a:r>
              <a:rPr lang="tr-TR" altLang="tr-TR" sz="1800" dirty="0">
                <a:solidFill>
                  <a:prstClr val="black"/>
                </a:solidFill>
                <a:latin typeface="Arial"/>
              </a:rPr>
              <a:t>gayrimenkullerin belirlenmesi</a:t>
            </a:r>
            <a:r>
              <a:rPr lang="en-US" altLang="tr-TR" sz="1800" dirty="0">
                <a:solidFill>
                  <a:prstClr val="black"/>
                </a:solidFill>
                <a:latin typeface="Arial"/>
              </a:rPr>
              <a:t>,</a:t>
            </a:r>
            <a:endParaRPr lang="tr-TR" altLang="tr-TR" sz="1800" dirty="0">
              <a:solidFill>
                <a:prstClr val="black"/>
              </a:solidFill>
              <a:latin typeface="Arial"/>
            </a:endParaRPr>
          </a:p>
          <a:p>
            <a:pPr marL="1085850" lvl="1" indent="-342900" algn="just" eaLnBrk="0" fontAlgn="base" hangingPunct="0">
              <a:spcBef>
                <a:spcPct val="0"/>
              </a:spcBef>
              <a:spcAft>
                <a:spcPct val="0"/>
              </a:spcAft>
              <a:buFont typeface="Arial" panose="020B0604020202020204" pitchFamily="34" charset="0"/>
              <a:buChar char="•"/>
              <a:defRPr/>
            </a:pPr>
            <a:r>
              <a:rPr lang="tr-TR" altLang="tr-TR" sz="1800" dirty="0">
                <a:solidFill>
                  <a:prstClr val="black"/>
                </a:solidFill>
                <a:latin typeface="Arial"/>
              </a:rPr>
              <a:t>ikincisi</a:t>
            </a:r>
            <a:r>
              <a:rPr lang="en-US" altLang="tr-TR" sz="1800" dirty="0">
                <a:solidFill>
                  <a:prstClr val="black"/>
                </a:solidFill>
                <a:latin typeface="Arial"/>
              </a:rPr>
              <a:t>, </a:t>
            </a:r>
            <a:r>
              <a:rPr lang="en-US" altLang="tr-TR" sz="1800" dirty="0" err="1">
                <a:solidFill>
                  <a:prstClr val="black"/>
                </a:solidFill>
                <a:latin typeface="Arial"/>
              </a:rPr>
              <a:t>şiddetli</a:t>
            </a:r>
            <a:r>
              <a:rPr lang="en-US" altLang="tr-TR" sz="1800" dirty="0">
                <a:solidFill>
                  <a:prstClr val="black"/>
                </a:solidFill>
                <a:latin typeface="Arial"/>
              </a:rPr>
              <a:t> </a:t>
            </a:r>
            <a:r>
              <a:rPr lang="en-US" altLang="tr-TR" sz="1800" dirty="0" err="1">
                <a:solidFill>
                  <a:prstClr val="black"/>
                </a:solidFill>
                <a:latin typeface="Arial"/>
              </a:rPr>
              <a:t>sel</a:t>
            </a:r>
            <a:r>
              <a:rPr lang="en-US" altLang="tr-TR" sz="1800" dirty="0">
                <a:solidFill>
                  <a:prstClr val="black"/>
                </a:solidFill>
                <a:latin typeface="Arial"/>
              </a:rPr>
              <a:t> </a:t>
            </a:r>
            <a:r>
              <a:rPr lang="en-US" altLang="tr-TR" sz="1800" dirty="0" err="1">
                <a:solidFill>
                  <a:prstClr val="black"/>
                </a:solidFill>
                <a:latin typeface="Arial"/>
              </a:rPr>
              <a:t>olaylarının</a:t>
            </a:r>
            <a:r>
              <a:rPr lang="en-US" altLang="tr-TR" sz="1800" dirty="0">
                <a:solidFill>
                  <a:prstClr val="black"/>
                </a:solidFill>
                <a:latin typeface="Arial"/>
              </a:rPr>
              <a:t> </a:t>
            </a:r>
            <a:r>
              <a:rPr lang="tr-TR" altLang="tr-TR" sz="1800" dirty="0">
                <a:solidFill>
                  <a:prstClr val="black"/>
                </a:solidFill>
                <a:latin typeface="Arial"/>
              </a:rPr>
              <a:t>sonucunda</a:t>
            </a:r>
            <a:r>
              <a:rPr lang="en-US" altLang="tr-TR" sz="1800" dirty="0">
                <a:solidFill>
                  <a:prstClr val="black"/>
                </a:solidFill>
                <a:latin typeface="Arial"/>
              </a:rPr>
              <a:t> </a:t>
            </a:r>
            <a:r>
              <a:rPr lang="en-US" altLang="tr-TR" sz="1800" dirty="0" err="1">
                <a:solidFill>
                  <a:prstClr val="black"/>
                </a:solidFill>
                <a:latin typeface="Arial"/>
              </a:rPr>
              <a:t>piyasa</a:t>
            </a:r>
            <a:r>
              <a:rPr lang="en-US" altLang="tr-TR" sz="1800" dirty="0">
                <a:solidFill>
                  <a:prstClr val="black"/>
                </a:solidFill>
                <a:latin typeface="Arial"/>
              </a:rPr>
              <a:t> </a:t>
            </a:r>
            <a:r>
              <a:rPr lang="en-US" altLang="tr-TR" sz="1800" dirty="0" err="1">
                <a:solidFill>
                  <a:prstClr val="black"/>
                </a:solidFill>
                <a:latin typeface="Arial"/>
              </a:rPr>
              <a:t>katılımcılarının</a:t>
            </a:r>
            <a:r>
              <a:rPr lang="en-US" altLang="tr-TR" sz="1800" dirty="0">
                <a:solidFill>
                  <a:prstClr val="black"/>
                </a:solidFill>
                <a:latin typeface="Arial"/>
              </a:rPr>
              <a:t> </a:t>
            </a:r>
            <a:r>
              <a:rPr lang="en-US" altLang="tr-TR" sz="1800" dirty="0" err="1">
                <a:solidFill>
                  <a:prstClr val="black"/>
                </a:solidFill>
                <a:latin typeface="Arial"/>
              </a:rPr>
              <a:t>farkındalığını</a:t>
            </a:r>
            <a:r>
              <a:rPr lang="tr-TR" altLang="tr-TR" sz="1800" dirty="0">
                <a:solidFill>
                  <a:prstClr val="black"/>
                </a:solidFill>
                <a:latin typeface="Arial"/>
              </a:rPr>
              <a:t>n artırılması.</a:t>
            </a:r>
            <a:r>
              <a:rPr lang="en-US" altLang="tr-TR" sz="1800" dirty="0">
                <a:solidFill>
                  <a:prstClr val="black"/>
                </a:solidFill>
                <a:latin typeface="Arial"/>
              </a:rPr>
              <a:t/>
            </a:r>
            <a:br>
              <a:rPr lang="en-US" altLang="tr-TR" sz="1800" dirty="0">
                <a:solidFill>
                  <a:prstClr val="black"/>
                </a:solidFill>
                <a:latin typeface="Arial"/>
              </a:rPr>
            </a:br>
            <a:endParaRPr lang="tr-TR" altLang="tr-TR" sz="1800" dirty="0">
              <a:solidFill>
                <a:prstClr val="black"/>
              </a:solidFill>
              <a:latin typeface="Arial"/>
            </a:endParaRPr>
          </a:p>
          <a:p>
            <a:pPr algn="just" eaLnBrk="0" fontAlgn="base" hangingPunct="0">
              <a:spcBef>
                <a:spcPct val="0"/>
              </a:spcBef>
              <a:spcAft>
                <a:spcPct val="0"/>
              </a:spcAft>
              <a:defRPr/>
            </a:pPr>
            <a:r>
              <a:rPr lang="tr-TR" altLang="tr-TR" sz="1800" b="1" dirty="0" smtClean="0">
                <a:solidFill>
                  <a:prstClr val="black"/>
                </a:solidFill>
                <a:latin typeface="Arial"/>
              </a:rPr>
              <a:t>İklim riski, gayrimenkul ve sonuç raporuna göre:</a:t>
            </a:r>
            <a:endParaRPr lang="tr-TR" altLang="tr-TR" sz="1800" dirty="0" smtClean="0">
              <a:solidFill>
                <a:prstClr val="black"/>
              </a:solidFill>
              <a:latin typeface="Arial"/>
            </a:endParaRPr>
          </a:p>
          <a:p>
            <a:pPr marL="342900" indent="-342900" algn="just" eaLnBrk="0" fontAlgn="base" hangingPunct="0">
              <a:spcBef>
                <a:spcPct val="0"/>
              </a:spcBef>
              <a:spcAft>
                <a:spcPct val="0"/>
              </a:spcAft>
              <a:buFont typeface="Wingdings" panose="05000000000000000000" pitchFamily="2" charset="2"/>
              <a:buChar char="q"/>
              <a:defRPr/>
            </a:pPr>
            <a:r>
              <a:rPr lang="en-US" altLang="tr-TR" sz="1800" dirty="0" err="1" smtClean="0">
                <a:solidFill>
                  <a:prstClr val="black"/>
                </a:solidFill>
                <a:latin typeface="Arial"/>
              </a:rPr>
              <a:t>Küresel</a:t>
            </a:r>
            <a:r>
              <a:rPr lang="en-US" altLang="tr-TR" sz="1800" dirty="0" smtClean="0">
                <a:solidFill>
                  <a:prstClr val="black"/>
                </a:solidFill>
                <a:latin typeface="Arial"/>
              </a:rPr>
              <a:t> </a:t>
            </a:r>
            <a:r>
              <a:rPr lang="en-US" altLang="tr-TR" sz="1800" dirty="0" err="1">
                <a:solidFill>
                  <a:prstClr val="black"/>
                </a:solidFill>
                <a:latin typeface="Arial"/>
              </a:rPr>
              <a:t>olarak</a:t>
            </a:r>
            <a:r>
              <a:rPr lang="en-US" altLang="tr-TR" sz="1800" dirty="0">
                <a:solidFill>
                  <a:prstClr val="black"/>
                </a:solidFill>
                <a:latin typeface="Arial"/>
              </a:rPr>
              <a:t> GYO (</a:t>
            </a:r>
            <a:r>
              <a:rPr lang="en-US" altLang="tr-TR" sz="1800" dirty="0" err="1">
                <a:solidFill>
                  <a:prstClr val="black"/>
                </a:solidFill>
                <a:latin typeface="Arial"/>
              </a:rPr>
              <a:t>Gayrimenkul</a:t>
            </a:r>
            <a:r>
              <a:rPr lang="en-US" altLang="tr-TR" sz="1800" dirty="0">
                <a:solidFill>
                  <a:prstClr val="black"/>
                </a:solidFill>
                <a:latin typeface="Arial"/>
              </a:rPr>
              <a:t> </a:t>
            </a:r>
            <a:r>
              <a:rPr lang="en-US" altLang="tr-TR" sz="1800" dirty="0" err="1">
                <a:solidFill>
                  <a:prstClr val="black"/>
                </a:solidFill>
                <a:latin typeface="Arial"/>
              </a:rPr>
              <a:t>Yatırım</a:t>
            </a:r>
            <a:r>
              <a:rPr lang="en-US" altLang="tr-TR" sz="1800" dirty="0">
                <a:solidFill>
                  <a:prstClr val="black"/>
                </a:solidFill>
                <a:latin typeface="Arial"/>
              </a:rPr>
              <a:t> </a:t>
            </a:r>
            <a:r>
              <a:rPr lang="en-US" altLang="tr-TR" sz="1800" dirty="0" err="1">
                <a:solidFill>
                  <a:prstClr val="black"/>
                </a:solidFill>
                <a:latin typeface="Arial"/>
              </a:rPr>
              <a:t>Ortaklığı</a:t>
            </a:r>
            <a:r>
              <a:rPr lang="en-US" altLang="tr-TR" sz="1800" dirty="0">
                <a:solidFill>
                  <a:prstClr val="black"/>
                </a:solidFill>
                <a:latin typeface="Arial"/>
              </a:rPr>
              <a:t>) </a:t>
            </a:r>
            <a:r>
              <a:rPr lang="tr-TR" altLang="tr-TR" sz="1800" dirty="0">
                <a:solidFill>
                  <a:prstClr val="black"/>
                </a:solidFill>
                <a:latin typeface="Arial"/>
              </a:rPr>
              <a:t>gayrimenkullerinin</a:t>
            </a:r>
            <a:r>
              <a:rPr lang="en-US" altLang="tr-TR" sz="1800" dirty="0">
                <a:solidFill>
                  <a:prstClr val="black"/>
                </a:solidFill>
                <a:latin typeface="Arial"/>
              </a:rPr>
              <a:t> </a:t>
            </a:r>
            <a:r>
              <a:rPr lang="en-US" altLang="tr-TR" sz="1800" dirty="0" err="1">
                <a:solidFill>
                  <a:prstClr val="black"/>
                </a:solidFill>
                <a:latin typeface="Arial"/>
              </a:rPr>
              <a:t>yüzde</a:t>
            </a:r>
            <a:r>
              <a:rPr lang="en-US" altLang="tr-TR" sz="1800" dirty="0">
                <a:solidFill>
                  <a:prstClr val="black"/>
                </a:solidFill>
                <a:latin typeface="Arial"/>
              </a:rPr>
              <a:t> 35</a:t>
            </a:r>
            <a:r>
              <a:rPr lang="tr-TR" altLang="tr-TR" sz="1800" dirty="0">
                <a:solidFill>
                  <a:prstClr val="black"/>
                </a:solidFill>
                <a:latin typeface="Arial"/>
              </a:rPr>
              <a:t>’</a:t>
            </a:r>
            <a:r>
              <a:rPr lang="en-US" altLang="tr-TR" sz="1800" dirty="0" err="1">
                <a:solidFill>
                  <a:prstClr val="black"/>
                </a:solidFill>
                <a:latin typeface="Arial"/>
              </a:rPr>
              <a:t>i</a:t>
            </a:r>
            <a:r>
              <a:rPr lang="en-US" altLang="tr-TR" sz="1800" dirty="0">
                <a:solidFill>
                  <a:prstClr val="black"/>
                </a:solidFill>
                <a:latin typeface="Arial"/>
              </a:rPr>
              <a:t> </a:t>
            </a:r>
            <a:r>
              <a:rPr lang="en-US" altLang="tr-TR" sz="1800" dirty="0" err="1">
                <a:solidFill>
                  <a:prstClr val="black"/>
                </a:solidFill>
                <a:latin typeface="Arial"/>
              </a:rPr>
              <a:t>iklim</a:t>
            </a:r>
            <a:r>
              <a:rPr lang="en-US" altLang="tr-TR" sz="1800" dirty="0">
                <a:solidFill>
                  <a:prstClr val="black"/>
                </a:solidFill>
                <a:latin typeface="Arial"/>
              </a:rPr>
              <a:t> </a:t>
            </a:r>
            <a:r>
              <a:rPr lang="tr-TR" altLang="tr-TR" sz="1800" dirty="0">
                <a:solidFill>
                  <a:prstClr val="black"/>
                </a:solidFill>
                <a:latin typeface="Arial"/>
              </a:rPr>
              <a:t>felaketlerine</a:t>
            </a:r>
            <a:r>
              <a:rPr lang="en-US" altLang="tr-TR" sz="1800" dirty="0">
                <a:solidFill>
                  <a:prstClr val="black"/>
                </a:solidFill>
                <a:latin typeface="Arial"/>
              </a:rPr>
              <a:t> </a:t>
            </a:r>
            <a:r>
              <a:rPr lang="en-US" altLang="tr-TR" sz="1800" dirty="0" err="1">
                <a:solidFill>
                  <a:prstClr val="black"/>
                </a:solidFill>
                <a:latin typeface="Arial"/>
              </a:rPr>
              <a:t>maruz</a:t>
            </a:r>
            <a:r>
              <a:rPr lang="en-US" altLang="tr-TR" sz="1800" dirty="0">
                <a:solidFill>
                  <a:prstClr val="black"/>
                </a:solidFill>
                <a:latin typeface="Arial"/>
              </a:rPr>
              <a:t> </a:t>
            </a:r>
            <a:r>
              <a:rPr lang="en-US" altLang="tr-TR" sz="1800" dirty="0" err="1">
                <a:solidFill>
                  <a:prstClr val="black"/>
                </a:solidFill>
                <a:latin typeface="Arial"/>
              </a:rPr>
              <a:t>kalmaktadır</a:t>
            </a:r>
            <a:r>
              <a:rPr lang="en-US" altLang="tr-TR" sz="1800" dirty="0">
                <a:solidFill>
                  <a:prstClr val="black"/>
                </a:solidFill>
                <a:latin typeface="Arial"/>
              </a:rPr>
              <a:t>. </a:t>
            </a:r>
            <a:r>
              <a:rPr lang="en-US" altLang="tr-TR" sz="1800" dirty="0" err="1">
                <a:solidFill>
                  <a:prstClr val="black"/>
                </a:solidFill>
                <a:latin typeface="Arial"/>
              </a:rPr>
              <a:t>Bunlardan</a:t>
            </a:r>
            <a:r>
              <a:rPr lang="en-US" altLang="tr-TR" sz="1800" dirty="0">
                <a:solidFill>
                  <a:prstClr val="black"/>
                </a:solidFill>
                <a:latin typeface="Arial"/>
              </a:rPr>
              <a:t> </a:t>
            </a:r>
            <a:r>
              <a:rPr lang="en-US" altLang="tr-TR" sz="1800" dirty="0" err="1">
                <a:solidFill>
                  <a:prstClr val="black"/>
                </a:solidFill>
                <a:latin typeface="Arial"/>
              </a:rPr>
              <a:t>yüzde</a:t>
            </a:r>
            <a:r>
              <a:rPr lang="en-US" altLang="tr-TR" sz="1800" dirty="0">
                <a:solidFill>
                  <a:prstClr val="black"/>
                </a:solidFill>
                <a:latin typeface="Arial"/>
              </a:rPr>
              <a:t> 1</a:t>
            </a:r>
            <a:r>
              <a:rPr lang="tr-TR" altLang="tr-TR" sz="1800" dirty="0">
                <a:solidFill>
                  <a:prstClr val="black"/>
                </a:solidFill>
                <a:latin typeface="Arial"/>
              </a:rPr>
              <a:t>’</a:t>
            </a:r>
            <a:r>
              <a:rPr lang="en-US" altLang="tr-TR" sz="1800" dirty="0" err="1">
                <a:solidFill>
                  <a:prstClr val="black"/>
                </a:solidFill>
                <a:latin typeface="Arial"/>
              </a:rPr>
              <a:t>i</a:t>
            </a:r>
            <a:r>
              <a:rPr lang="en-US" altLang="tr-TR" sz="1800" dirty="0">
                <a:solidFill>
                  <a:prstClr val="black"/>
                </a:solidFill>
                <a:latin typeface="Arial"/>
              </a:rPr>
              <a:t> </a:t>
            </a:r>
            <a:r>
              <a:rPr lang="en-US" altLang="tr-TR" sz="1800" dirty="0" err="1">
                <a:solidFill>
                  <a:prstClr val="black"/>
                </a:solidFill>
                <a:latin typeface="Arial"/>
              </a:rPr>
              <a:t>iç</a:t>
            </a:r>
            <a:r>
              <a:rPr lang="en-US" altLang="tr-TR" sz="1800" dirty="0">
                <a:solidFill>
                  <a:prstClr val="black"/>
                </a:solidFill>
                <a:latin typeface="Arial"/>
              </a:rPr>
              <a:t> </a:t>
            </a:r>
            <a:r>
              <a:rPr lang="en-US" altLang="tr-TR" sz="1800" dirty="0" err="1">
                <a:solidFill>
                  <a:prstClr val="black"/>
                </a:solidFill>
                <a:latin typeface="Arial"/>
              </a:rPr>
              <a:t>sel</a:t>
            </a:r>
            <a:r>
              <a:rPr lang="en-US" altLang="tr-TR" sz="1800" dirty="0">
                <a:solidFill>
                  <a:prstClr val="black"/>
                </a:solidFill>
                <a:latin typeface="Arial"/>
              </a:rPr>
              <a:t> </a:t>
            </a:r>
            <a:r>
              <a:rPr lang="en-US" altLang="tr-TR" sz="1800" dirty="0" err="1">
                <a:solidFill>
                  <a:prstClr val="black"/>
                </a:solidFill>
                <a:latin typeface="Arial"/>
              </a:rPr>
              <a:t>riskine</a:t>
            </a:r>
            <a:r>
              <a:rPr lang="en-US" altLang="tr-TR" sz="1800" dirty="0">
                <a:solidFill>
                  <a:prstClr val="black"/>
                </a:solidFill>
                <a:latin typeface="Arial"/>
              </a:rPr>
              <a:t>, </a:t>
            </a:r>
            <a:r>
              <a:rPr lang="en-US" altLang="tr-TR" sz="1800" dirty="0" err="1">
                <a:solidFill>
                  <a:prstClr val="black"/>
                </a:solidFill>
                <a:latin typeface="Arial"/>
              </a:rPr>
              <a:t>yüzde</a:t>
            </a:r>
            <a:r>
              <a:rPr lang="en-US" altLang="tr-TR" sz="1800" dirty="0">
                <a:solidFill>
                  <a:prstClr val="black"/>
                </a:solidFill>
                <a:latin typeface="Arial"/>
              </a:rPr>
              <a:t> 6</a:t>
            </a:r>
            <a:r>
              <a:rPr lang="tr-TR" altLang="tr-TR" sz="1800" dirty="0">
                <a:solidFill>
                  <a:prstClr val="black"/>
                </a:solidFill>
                <a:latin typeface="Arial"/>
              </a:rPr>
              <a:t>’</a:t>
            </a:r>
            <a:r>
              <a:rPr lang="en-US" altLang="tr-TR" sz="1800" dirty="0" err="1">
                <a:solidFill>
                  <a:prstClr val="black"/>
                </a:solidFill>
                <a:latin typeface="Arial"/>
              </a:rPr>
              <a:t>sı</a:t>
            </a:r>
            <a:r>
              <a:rPr lang="en-US" altLang="tr-TR" sz="1800" dirty="0">
                <a:solidFill>
                  <a:prstClr val="black"/>
                </a:solidFill>
                <a:latin typeface="Arial"/>
              </a:rPr>
              <a:t> </a:t>
            </a:r>
            <a:r>
              <a:rPr lang="en-US" altLang="tr-TR" sz="1800" dirty="0" err="1">
                <a:solidFill>
                  <a:prstClr val="black"/>
                </a:solidFill>
                <a:latin typeface="Arial"/>
              </a:rPr>
              <a:t>deniz</a:t>
            </a:r>
            <a:r>
              <a:rPr lang="en-US" altLang="tr-TR" sz="1800" dirty="0">
                <a:solidFill>
                  <a:prstClr val="black"/>
                </a:solidFill>
                <a:latin typeface="Arial"/>
              </a:rPr>
              <a:t> </a:t>
            </a:r>
            <a:r>
              <a:rPr lang="en-US" altLang="tr-TR" sz="1800" dirty="0" err="1">
                <a:solidFill>
                  <a:prstClr val="black"/>
                </a:solidFill>
                <a:latin typeface="Arial"/>
              </a:rPr>
              <a:t>seviyesinin</a:t>
            </a:r>
            <a:r>
              <a:rPr lang="en-US" altLang="tr-TR" sz="1800" dirty="0">
                <a:solidFill>
                  <a:prstClr val="black"/>
                </a:solidFill>
                <a:latin typeface="Arial"/>
              </a:rPr>
              <a:t> </a:t>
            </a:r>
            <a:r>
              <a:rPr lang="en-US" altLang="tr-TR" sz="1800" dirty="0" err="1">
                <a:solidFill>
                  <a:prstClr val="black"/>
                </a:solidFill>
                <a:latin typeface="Arial"/>
              </a:rPr>
              <a:t>yükselmesine</a:t>
            </a:r>
            <a:r>
              <a:rPr lang="en-US" altLang="tr-TR" sz="1800" dirty="0">
                <a:solidFill>
                  <a:prstClr val="black"/>
                </a:solidFill>
                <a:latin typeface="Arial"/>
              </a:rPr>
              <a:t> </a:t>
            </a:r>
            <a:r>
              <a:rPr lang="en-US" altLang="tr-TR" sz="1800" dirty="0" err="1">
                <a:solidFill>
                  <a:prstClr val="black"/>
                </a:solidFill>
                <a:latin typeface="Arial"/>
              </a:rPr>
              <a:t>ve</a:t>
            </a:r>
            <a:r>
              <a:rPr lang="en-US" altLang="tr-TR" sz="1800" dirty="0">
                <a:solidFill>
                  <a:prstClr val="black"/>
                </a:solidFill>
                <a:latin typeface="Arial"/>
              </a:rPr>
              <a:t> </a:t>
            </a:r>
            <a:r>
              <a:rPr lang="en-US" altLang="tr-TR" sz="1800" dirty="0" err="1">
                <a:solidFill>
                  <a:prstClr val="black"/>
                </a:solidFill>
                <a:latin typeface="Arial"/>
              </a:rPr>
              <a:t>kıyı</a:t>
            </a:r>
            <a:r>
              <a:rPr lang="en-US" altLang="tr-TR" sz="1800" dirty="0">
                <a:solidFill>
                  <a:prstClr val="black"/>
                </a:solidFill>
                <a:latin typeface="Arial"/>
              </a:rPr>
              <a:t> </a:t>
            </a:r>
            <a:r>
              <a:rPr lang="en-US" altLang="tr-TR" sz="1800" dirty="0" err="1">
                <a:solidFill>
                  <a:prstClr val="black"/>
                </a:solidFill>
                <a:latin typeface="Arial"/>
              </a:rPr>
              <a:t>taşkınlarına</a:t>
            </a:r>
            <a:r>
              <a:rPr lang="en-US" altLang="tr-TR" sz="1800" dirty="0">
                <a:solidFill>
                  <a:prstClr val="black"/>
                </a:solidFill>
                <a:latin typeface="Arial"/>
              </a:rPr>
              <a:t> </a:t>
            </a:r>
            <a:r>
              <a:rPr lang="en-US" altLang="tr-TR" sz="1800" dirty="0" err="1">
                <a:solidFill>
                  <a:prstClr val="black"/>
                </a:solidFill>
                <a:latin typeface="Arial"/>
              </a:rPr>
              <a:t>ve</a:t>
            </a:r>
            <a:r>
              <a:rPr lang="en-US" altLang="tr-TR" sz="1800" dirty="0">
                <a:solidFill>
                  <a:prstClr val="black"/>
                </a:solidFill>
                <a:latin typeface="Arial"/>
              </a:rPr>
              <a:t> </a:t>
            </a:r>
            <a:r>
              <a:rPr lang="en-US" altLang="tr-TR" sz="1800" dirty="0" err="1">
                <a:solidFill>
                  <a:prstClr val="black"/>
                </a:solidFill>
                <a:latin typeface="Arial"/>
              </a:rPr>
              <a:t>yüzde</a:t>
            </a:r>
            <a:r>
              <a:rPr lang="en-US" altLang="tr-TR" sz="1800" dirty="0">
                <a:solidFill>
                  <a:prstClr val="black"/>
                </a:solidFill>
                <a:latin typeface="Arial"/>
              </a:rPr>
              <a:t> 12</a:t>
            </a:r>
            <a:r>
              <a:rPr lang="tr-TR" altLang="tr-TR" sz="1800" dirty="0">
                <a:solidFill>
                  <a:prstClr val="black"/>
                </a:solidFill>
                <a:latin typeface="Arial"/>
              </a:rPr>
              <a:t>’</a:t>
            </a:r>
            <a:r>
              <a:rPr lang="en-US" altLang="tr-TR" sz="1800" dirty="0" err="1">
                <a:solidFill>
                  <a:prstClr val="black"/>
                </a:solidFill>
                <a:latin typeface="Arial"/>
              </a:rPr>
              <a:t>si</a:t>
            </a:r>
            <a:r>
              <a:rPr lang="en-US" altLang="tr-TR" sz="1800" dirty="0">
                <a:solidFill>
                  <a:prstClr val="black"/>
                </a:solidFill>
                <a:latin typeface="Arial"/>
              </a:rPr>
              <a:t> </a:t>
            </a:r>
            <a:r>
              <a:rPr lang="en-US" altLang="tr-TR" sz="1800" dirty="0" err="1">
                <a:solidFill>
                  <a:prstClr val="black"/>
                </a:solidFill>
                <a:latin typeface="Arial"/>
              </a:rPr>
              <a:t>kasırgalara</a:t>
            </a:r>
            <a:r>
              <a:rPr lang="en-US" altLang="tr-TR" sz="1800" dirty="0">
                <a:solidFill>
                  <a:prstClr val="black"/>
                </a:solidFill>
                <a:latin typeface="Arial"/>
              </a:rPr>
              <a:t> </a:t>
            </a:r>
            <a:r>
              <a:rPr lang="en-US" altLang="tr-TR" sz="1800" dirty="0" err="1">
                <a:solidFill>
                  <a:prstClr val="black"/>
                </a:solidFill>
                <a:latin typeface="Arial"/>
              </a:rPr>
              <a:t>veya</a:t>
            </a:r>
            <a:r>
              <a:rPr lang="en-US" altLang="tr-TR" sz="1800" dirty="0">
                <a:solidFill>
                  <a:prstClr val="black"/>
                </a:solidFill>
                <a:latin typeface="Arial"/>
              </a:rPr>
              <a:t> </a:t>
            </a:r>
            <a:r>
              <a:rPr lang="en-US" altLang="tr-TR" sz="1800" dirty="0" err="1">
                <a:solidFill>
                  <a:prstClr val="black"/>
                </a:solidFill>
                <a:latin typeface="Arial"/>
              </a:rPr>
              <a:t>tayfunlara</a:t>
            </a:r>
            <a:r>
              <a:rPr lang="en-US" altLang="tr-TR" sz="1800" dirty="0">
                <a:solidFill>
                  <a:prstClr val="black"/>
                </a:solidFill>
                <a:latin typeface="Arial"/>
              </a:rPr>
              <a:t> </a:t>
            </a:r>
            <a:r>
              <a:rPr lang="en-US" altLang="tr-TR" sz="1800" dirty="0" err="1">
                <a:solidFill>
                  <a:prstClr val="black"/>
                </a:solidFill>
                <a:latin typeface="Arial"/>
              </a:rPr>
              <a:t>maruz</a:t>
            </a:r>
            <a:r>
              <a:rPr lang="en-US" altLang="tr-TR" sz="1800" dirty="0">
                <a:solidFill>
                  <a:prstClr val="black"/>
                </a:solidFill>
                <a:latin typeface="Arial"/>
              </a:rPr>
              <a:t> </a:t>
            </a:r>
            <a:r>
              <a:rPr lang="en-US" altLang="tr-TR" sz="1800" dirty="0" err="1">
                <a:solidFill>
                  <a:prstClr val="black"/>
                </a:solidFill>
                <a:latin typeface="Arial"/>
              </a:rPr>
              <a:t>kalmaktadır</a:t>
            </a:r>
            <a:r>
              <a:rPr lang="en-US" altLang="tr-TR" sz="1800" dirty="0">
                <a:solidFill>
                  <a:prstClr val="black"/>
                </a:solidFill>
                <a:latin typeface="Arial"/>
              </a:rPr>
              <a:t>.</a:t>
            </a:r>
            <a:endParaRPr lang="tr-TR" altLang="tr-TR" sz="1800" dirty="0">
              <a:solidFill>
                <a:prstClr val="black"/>
              </a:solidFill>
              <a:latin typeface="Arial"/>
            </a:endParaRPr>
          </a:p>
          <a:p>
            <a:pPr marL="342900" indent="-342900" algn="just" eaLnBrk="0" fontAlgn="base" hangingPunct="0">
              <a:spcBef>
                <a:spcPct val="0"/>
              </a:spcBef>
              <a:spcAft>
                <a:spcPct val="0"/>
              </a:spcAft>
              <a:buFont typeface="Wingdings" panose="05000000000000000000" pitchFamily="2" charset="2"/>
              <a:buChar char="q"/>
              <a:defRPr/>
            </a:pPr>
            <a:r>
              <a:rPr lang="en-US" altLang="tr-TR" sz="1800" dirty="0" err="1" smtClean="0">
                <a:solidFill>
                  <a:prstClr val="black"/>
                </a:solidFill>
                <a:latin typeface="Arial"/>
              </a:rPr>
              <a:t>Küresel</a:t>
            </a:r>
            <a:r>
              <a:rPr lang="en-US" altLang="tr-TR" sz="1800" dirty="0" smtClean="0">
                <a:solidFill>
                  <a:prstClr val="black"/>
                </a:solidFill>
                <a:latin typeface="Arial"/>
              </a:rPr>
              <a:t> </a:t>
            </a:r>
            <a:r>
              <a:rPr lang="en-US" altLang="tr-TR" sz="1800" dirty="0" err="1">
                <a:solidFill>
                  <a:prstClr val="black"/>
                </a:solidFill>
                <a:latin typeface="Arial"/>
              </a:rPr>
              <a:t>olarak</a:t>
            </a:r>
            <a:r>
              <a:rPr lang="en-US" altLang="tr-TR" sz="1800" dirty="0">
                <a:solidFill>
                  <a:prstClr val="black"/>
                </a:solidFill>
                <a:latin typeface="Arial"/>
              </a:rPr>
              <a:t>, Hong Kong </a:t>
            </a:r>
            <a:r>
              <a:rPr lang="en-US" altLang="tr-TR" sz="1800" dirty="0" err="1">
                <a:solidFill>
                  <a:prstClr val="black"/>
                </a:solidFill>
                <a:latin typeface="Arial"/>
              </a:rPr>
              <a:t>ve</a:t>
            </a:r>
            <a:r>
              <a:rPr lang="en-US" altLang="tr-TR" sz="1800" dirty="0">
                <a:solidFill>
                  <a:prstClr val="black"/>
                </a:solidFill>
                <a:latin typeface="Arial"/>
              </a:rPr>
              <a:t> </a:t>
            </a:r>
            <a:r>
              <a:rPr lang="en-US" altLang="tr-TR" sz="1800" dirty="0" err="1">
                <a:solidFill>
                  <a:prstClr val="black"/>
                </a:solidFill>
                <a:latin typeface="Arial"/>
              </a:rPr>
              <a:t>Singapur</a:t>
            </a:r>
            <a:r>
              <a:rPr lang="tr-TR" altLang="tr-TR" sz="1800" dirty="0">
                <a:solidFill>
                  <a:prstClr val="black"/>
                </a:solidFill>
                <a:latin typeface="Arial"/>
              </a:rPr>
              <a:t>’</a:t>
            </a:r>
            <a:r>
              <a:rPr lang="en-US" altLang="tr-TR" sz="1800" dirty="0">
                <a:solidFill>
                  <a:prstClr val="black"/>
                </a:solidFill>
                <a:latin typeface="Arial"/>
              </a:rPr>
              <a:t>da </a:t>
            </a:r>
            <a:r>
              <a:rPr lang="en-US" altLang="tr-TR" sz="1800" dirty="0" err="1">
                <a:solidFill>
                  <a:prstClr val="black"/>
                </a:solidFill>
                <a:latin typeface="Arial"/>
              </a:rPr>
              <a:t>yoğunlaşan</a:t>
            </a:r>
            <a:r>
              <a:rPr lang="en-US" altLang="tr-TR" sz="1800" dirty="0">
                <a:solidFill>
                  <a:prstClr val="black"/>
                </a:solidFill>
                <a:latin typeface="Arial"/>
              </a:rPr>
              <a:t> </a:t>
            </a:r>
            <a:r>
              <a:rPr lang="en-US" altLang="tr-TR" sz="1800" dirty="0" err="1">
                <a:solidFill>
                  <a:prstClr val="black"/>
                </a:solidFill>
                <a:latin typeface="Arial"/>
              </a:rPr>
              <a:t>GYO'lar</a:t>
            </a:r>
            <a:r>
              <a:rPr lang="en-US" altLang="tr-TR" sz="1800" dirty="0">
                <a:solidFill>
                  <a:prstClr val="black"/>
                </a:solidFill>
                <a:latin typeface="Arial"/>
              </a:rPr>
              <a:t> </a:t>
            </a:r>
            <a:r>
              <a:rPr lang="tr-TR" altLang="tr-TR" sz="1800" dirty="0">
                <a:solidFill>
                  <a:prstClr val="black"/>
                </a:solidFill>
                <a:latin typeface="Arial"/>
              </a:rPr>
              <a:t>deniz yükselmesine karşı </a:t>
            </a:r>
            <a:r>
              <a:rPr lang="en-US" altLang="tr-TR" sz="1800" dirty="0" err="1">
                <a:solidFill>
                  <a:prstClr val="black"/>
                </a:solidFill>
                <a:latin typeface="Arial"/>
              </a:rPr>
              <a:t>en</a:t>
            </a:r>
            <a:r>
              <a:rPr lang="en-US" altLang="tr-TR" sz="1800" dirty="0">
                <a:solidFill>
                  <a:prstClr val="black"/>
                </a:solidFill>
                <a:latin typeface="Arial"/>
              </a:rPr>
              <a:t> </a:t>
            </a:r>
            <a:r>
              <a:rPr lang="en-US" altLang="tr-TR" sz="1800" dirty="0" err="1">
                <a:solidFill>
                  <a:prstClr val="black"/>
                </a:solidFill>
                <a:latin typeface="Arial"/>
              </a:rPr>
              <a:t>yüksek</a:t>
            </a:r>
            <a:r>
              <a:rPr lang="en-US" altLang="tr-TR" sz="1800" dirty="0">
                <a:solidFill>
                  <a:prstClr val="black"/>
                </a:solidFill>
                <a:latin typeface="Arial"/>
              </a:rPr>
              <a:t> </a:t>
            </a:r>
            <a:r>
              <a:rPr lang="en-US" altLang="tr-TR" sz="1800" dirty="0" err="1">
                <a:solidFill>
                  <a:prstClr val="black"/>
                </a:solidFill>
                <a:latin typeface="Arial"/>
              </a:rPr>
              <a:t>maruziyeti</a:t>
            </a:r>
            <a:r>
              <a:rPr lang="en-US" altLang="tr-TR" sz="1800" dirty="0">
                <a:solidFill>
                  <a:prstClr val="black"/>
                </a:solidFill>
                <a:latin typeface="Arial"/>
              </a:rPr>
              <a:t> </a:t>
            </a:r>
            <a:r>
              <a:rPr lang="en-US" altLang="tr-TR" sz="1800" dirty="0" err="1">
                <a:solidFill>
                  <a:prstClr val="black"/>
                </a:solidFill>
                <a:latin typeface="Arial"/>
              </a:rPr>
              <a:t>göstermektedir</a:t>
            </a:r>
            <a:r>
              <a:rPr lang="en-US" altLang="tr-TR" sz="1800" dirty="0">
                <a:solidFill>
                  <a:prstClr val="black"/>
                </a:solidFill>
                <a:latin typeface="Arial"/>
              </a:rPr>
              <a:t>. 56 </a:t>
            </a:r>
            <a:r>
              <a:rPr lang="en-US" altLang="tr-TR" sz="1800" dirty="0" err="1">
                <a:solidFill>
                  <a:prstClr val="black"/>
                </a:solidFill>
                <a:latin typeface="Arial"/>
              </a:rPr>
              <a:t>milyar</a:t>
            </a:r>
            <a:r>
              <a:rPr lang="en-US" altLang="tr-TR" sz="1800" dirty="0">
                <a:solidFill>
                  <a:prstClr val="black"/>
                </a:solidFill>
                <a:latin typeface="Arial"/>
              </a:rPr>
              <a:t> </a:t>
            </a:r>
            <a:r>
              <a:rPr lang="en-US" altLang="tr-TR" sz="1800" dirty="0" err="1">
                <a:solidFill>
                  <a:prstClr val="black"/>
                </a:solidFill>
                <a:latin typeface="Arial"/>
              </a:rPr>
              <a:t>dolar</a:t>
            </a:r>
            <a:r>
              <a:rPr lang="en-US" altLang="tr-TR" sz="1800" dirty="0">
                <a:solidFill>
                  <a:prstClr val="black"/>
                </a:solidFill>
                <a:latin typeface="Arial"/>
              </a:rPr>
              <a:t> </a:t>
            </a:r>
            <a:r>
              <a:rPr lang="en-US" altLang="tr-TR" sz="1800" dirty="0" err="1">
                <a:solidFill>
                  <a:prstClr val="black"/>
                </a:solidFill>
                <a:latin typeface="Arial"/>
              </a:rPr>
              <a:t>değerinde</a:t>
            </a:r>
            <a:r>
              <a:rPr lang="tr-TR" altLang="tr-TR" sz="1800" dirty="0">
                <a:solidFill>
                  <a:prstClr val="black"/>
                </a:solidFill>
                <a:latin typeface="Arial"/>
              </a:rPr>
              <a:t> olan </a:t>
            </a:r>
            <a:r>
              <a:rPr lang="en-US" altLang="tr-TR" sz="1800" dirty="0">
                <a:solidFill>
                  <a:prstClr val="black"/>
                </a:solidFill>
                <a:latin typeface="Arial"/>
              </a:rPr>
              <a:t>Sun Hung Kai </a:t>
            </a:r>
            <a:r>
              <a:rPr lang="tr-TR" altLang="tr-TR" sz="1800" dirty="0">
                <a:solidFill>
                  <a:prstClr val="black"/>
                </a:solidFill>
                <a:latin typeface="Arial"/>
              </a:rPr>
              <a:t>Gayrimenkullerinin</a:t>
            </a:r>
            <a:r>
              <a:rPr lang="en-US" altLang="tr-TR" sz="1800" dirty="0">
                <a:solidFill>
                  <a:prstClr val="black"/>
                </a:solidFill>
                <a:latin typeface="Arial"/>
              </a:rPr>
              <a:t> </a:t>
            </a:r>
            <a:r>
              <a:rPr lang="tr-TR" altLang="tr-TR" sz="1800" dirty="0">
                <a:solidFill>
                  <a:prstClr val="black"/>
                </a:solidFill>
                <a:latin typeface="Arial"/>
              </a:rPr>
              <a:t>taşınmazlarının</a:t>
            </a:r>
            <a:r>
              <a:rPr lang="en-US" altLang="tr-TR" sz="1800" dirty="0">
                <a:solidFill>
                  <a:prstClr val="black"/>
                </a:solidFill>
                <a:latin typeface="Arial"/>
              </a:rPr>
              <a:t> </a:t>
            </a:r>
            <a:r>
              <a:rPr lang="en-US" altLang="tr-TR" sz="1800" dirty="0" err="1">
                <a:solidFill>
                  <a:prstClr val="black"/>
                </a:solidFill>
                <a:latin typeface="Arial"/>
              </a:rPr>
              <a:t>dörtte</a:t>
            </a:r>
            <a:r>
              <a:rPr lang="en-US" altLang="tr-TR" sz="1800" dirty="0">
                <a:solidFill>
                  <a:prstClr val="black"/>
                </a:solidFill>
                <a:latin typeface="Arial"/>
              </a:rPr>
              <a:t> </a:t>
            </a:r>
            <a:r>
              <a:rPr lang="en-US" altLang="tr-TR" sz="1800" dirty="0" err="1">
                <a:solidFill>
                  <a:prstClr val="black"/>
                </a:solidFill>
                <a:latin typeface="Arial"/>
              </a:rPr>
              <a:t>birinden</a:t>
            </a:r>
            <a:r>
              <a:rPr lang="en-US" altLang="tr-TR" sz="1800" dirty="0">
                <a:solidFill>
                  <a:prstClr val="black"/>
                </a:solidFill>
                <a:latin typeface="Arial"/>
              </a:rPr>
              <a:t> </a:t>
            </a:r>
            <a:r>
              <a:rPr lang="en-US" altLang="tr-TR" sz="1800" dirty="0" err="1">
                <a:solidFill>
                  <a:prstClr val="black"/>
                </a:solidFill>
                <a:latin typeface="Arial"/>
              </a:rPr>
              <a:t>fazlası</a:t>
            </a:r>
            <a:r>
              <a:rPr lang="en-US" altLang="tr-TR" sz="1800" dirty="0">
                <a:solidFill>
                  <a:prstClr val="black"/>
                </a:solidFill>
                <a:latin typeface="Arial"/>
              </a:rPr>
              <a:t> </a:t>
            </a:r>
            <a:r>
              <a:rPr lang="en-US" altLang="tr-TR" sz="1800" dirty="0" err="1">
                <a:solidFill>
                  <a:prstClr val="black"/>
                </a:solidFill>
                <a:latin typeface="Arial"/>
              </a:rPr>
              <a:t>kıyı</a:t>
            </a:r>
            <a:r>
              <a:rPr lang="en-US" altLang="tr-TR" sz="1800" dirty="0">
                <a:solidFill>
                  <a:prstClr val="black"/>
                </a:solidFill>
                <a:latin typeface="Arial"/>
              </a:rPr>
              <a:t> </a:t>
            </a:r>
            <a:r>
              <a:rPr lang="tr-TR" altLang="tr-TR" sz="1800" dirty="0">
                <a:solidFill>
                  <a:prstClr val="black"/>
                </a:solidFill>
                <a:latin typeface="Arial"/>
              </a:rPr>
              <a:t>taşkınlarına </a:t>
            </a:r>
            <a:r>
              <a:rPr lang="en-US" altLang="tr-TR" sz="1800" dirty="0" err="1">
                <a:solidFill>
                  <a:prstClr val="black"/>
                </a:solidFill>
                <a:latin typeface="Arial"/>
              </a:rPr>
              <a:t>maruz</a:t>
            </a:r>
            <a:r>
              <a:rPr lang="tr-TR" altLang="tr-TR" sz="1800" dirty="0">
                <a:solidFill>
                  <a:prstClr val="black"/>
                </a:solidFill>
                <a:latin typeface="Arial"/>
              </a:rPr>
              <a:t> </a:t>
            </a:r>
            <a:r>
              <a:rPr lang="en-US" altLang="tr-TR" sz="1800" dirty="0" err="1">
                <a:solidFill>
                  <a:prstClr val="black"/>
                </a:solidFill>
                <a:latin typeface="Arial"/>
              </a:rPr>
              <a:t>kal</a:t>
            </a:r>
            <a:r>
              <a:rPr lang="tr-TR" altLang="tr-TR" sz="1800" dirty="0">
                <a:solidFill>
                  <a:prstClr val="black"/>
                </a:solidFill>
                <a:latin typeface="Arial"/>
              </a:rPr>
              <a:t>maktadır</a:t>
            </a:r>
            <a:r>
              <a:rPr lang="tr-TR" altLang="tr-TR" sz="1800" dirty="0" smtClean="0">
                <a:solidFill>
                  <a:prstClr val="black"/>
                </a:solidFill>
                <a:latin typeface="Arial"/>
              </a:rPr>
              <a:t>.</a:t>
            </a:r>
            <a:endParaRPr lang="tr-TR" altLang="tr-TR" sz="1800" dirty="0" smtClean="0">
              <a:solidFill>
                <a:prstClr val="black"/>
              </a:solidFill>
              <a:latin typeface="Arial"/>
            </a:endParaRPr>
          </a:p>
        </p:txBody>
      </p:sp>
    </p:spTree>
    <p:extLst>
      <p:ext uri="{BB962C8B-B14F-4D97-AF65-F5344CB8AC3E}">
        <p14:creationId xmlns:p14="http://schemas.microsoft.com/office/powerpoint/2010/main" val="3399449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414338" y="470580"/>
            <a:ext cx="5224462" cy="430212"/>
          </a:xfrm>
          <a:prstGeom prst="rect">
            <a:avLst/>
          </a:prstGeom>
          <a:noFill/>
        </p:spPr>
        <p:txBody>
          <a:bodyPr>
            <a:spAutoFit/>
          </a:bodyPr>
          <a:lstStyle/>
          <a:p>
            <a:pPr>
              <a:defRPr/>
            </a:pPr>
            <a:r>
              <a:rPr lang="tr-TR" sz="2200" b="1" dirty="0">
                <a:solidFill>
                  <a:srgbClr val="0070C0"/>
                </a:solidFill>
                <a:latin typeface="+mj-lt"/>
              </a:rPr>
              <a:t>Örnekler</a:t>
            </a:r>
          </a:p>
        </p:txBody>
      </p:sp>
      <p:sp>
        <p:nvSpPr>
          <p:cNvPr id="6" name="Rectangle 7"/>
          <p:cNvSpPr>
            <a:spLocks noChangeArrowheads="1"/>
          </p:cNvSpPr>
          <p:nvPr/>
        </p:nvSpPr>
        <p:spPr bwMode="auto">
          <a:xfrm>
            <a:off x="533400" y="1101042"/>
            <a:ext cx="786447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tr-TR" altLang="tr-TR" sz="2000" b="1" i="0" u="none" strike="noStrike" kern="0" cap="none" spc="0" normalizeH="0" baseline="0" noProof="0" dirty="0" smtClean="0">
                <a:ln>
                  <a:noFill/>
                </a:ln>
                <a:solidFill>
                  <a:prstClr val="black"/>
                </a:solidFill>
                <a:effectLst/>
                <a:uLnTx/>
                <a:uFillTx/>
                <a:latin typeface="Arial"/>
              </a:rPr>
              <a:t>Lagos, Nigeria</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tr-TR" altLang="tr-TR" sz="2000" b="0" i="0" u="none" strike="noStrike" kern="0" cap="none" spc="0" normalizeH="0" baseline="0" noProof="0" dirty="0" smtClean="0">
              <a:ln>
                <a:noFill/>
              </a:ln>
              <a:solidFill>
                <a:prstClr val="black"/>
              </a:solidFill>
              <a:effectLst/>
              <a:uLnTx/>
              <a:uFillTx/>
              <a:latin typeface="Arial"/>
            </a:endParaRPr>
          </a:p>
          <a:p>
            <a:pPr marL="342900" marR="0" lvl="0" indent="-342900" algn="just"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tr-TR" altLang="tr-TR" sz="2000" b="0" i="0" u="none" strike="noStrike" kern="0" cap="none" spc="0" normalizeH="0" baseline="0" noProof="0" dirty="0">
                <a:ln>
                  <a:noFill/>
                </a:ln>
                <a:solidFill>
                  <a:prstClr val="black"/>
                </a:solidFill>
                <a:effectLst/>
                <a:uLnTx/>
                <a:uFillTx/>
                <a:latin typeface="Arial"/>
              </a:rPr>
              <a:t>Lagos'ta yoğun trafik sıkışıklığı, aralıksız </a:t>
            </a:r>
            <a:r>
              <a:rPr kumimoji="0" lang="tr-TR" altLang="tr-TR" sz="2000" b="0" i="0" u="none" strike="noStrike" kern="0" cap="none" spc="0" normalizeH="0" baseline="0" noProof="0" dirty="0" smtClean="0">
                <a:ln>
                  <a:noFill/>
                </a:ln>
                <a:solidFill>
                  <a:prstClr val="black"/>
                </a:solidFill>
                <a:effectLst/>
                <a:uLnTx/>
                <a:uFillTx/>
                <a:latin typeface="Arial"/>
              </a:rPr>
              <a:t>seller, </a:t>
            </a:r>
            <a:r>
              <a:rPr kumimoji="0" lang="tr-TR" altLang="tr-TR" sz="2000" b="0" i="0" u="none" strike="noStrike" kern="0" cap="none" spc="0" normalizeH="0" baseline="0" noProof="0" dirty="0">
                <a:ln>
                  <a:noFill/>
                </a:ln>
                <a:solidFill>
                  <a:prstClr val="black"/>
                </a:solidFill>
                <a:effectLst/>
                <a:uLnTx/>
                <a:uFillTx/>
                <a:latin typeface="Arial"/>
              </a:rPr>
              <a:t>ölümcül </a:t>
            </a:r>
            <a:r>
              <a:rPr kumimoji="0" lang="tr-TR" altLang="tr-TR" sz="2000" b="0" i="0" u="none" strike="noStrike" kern="0" cap="none" spc="0" normalizeH="0" baseline="0" noProof="0" dirty="0" smtClean="0">
                <a:ln>
                  <a:noFill/>
                </a:ln>
                <a:solidFill>
                  <a:prstClr val="black"/>
                </a:solidFill>
                <a:effectLst/>
                <a:uLnTx/>
                <a:uFillTx/>
                <a:latin typeface="Arial"/>
              </a:rPr>
              <a:t>sıcaklıklar, </a:t>
            </a:r>
            <a:r>
              <a:rPr kumimoji="0" lang="tr-TR" altLang="tr-TR" sz="2000" b="0" i="0" u="none" strike="noStrike" kern="0" cap="none" spc="0" normalizeH="0" baseline="0" noProof="0" dirty="0">
                <a:ln>
                  <a:noFill/>
                </a:ln>
                <a:solidFill>
                  <a:prstClr val="black"/>
                </a:solidFill>
                <a:effectLst/>
                <a:uLnTx/>
                <a:uFillTx/>
                <a:latin typeface="Arial"/>
              </a:rPr>
              <a:t>gecekondu </a:t>
            </a:r>
            <a:r>
              <a:rPr kumimoji="0" lang="tr-TR" altLang="tr-TR" sz="2000" b="0" i="0" u="none" strike="noStrike" kern="0" cap="none" spc="0" normalizeH="0" baseline="0" noProof="0" dirty="0" smtClean="0">
                <a:ln>
                  <a:noFill/>
                </a:ln>
                <a:solidFill>
                  <a:prstClr val="black"/>
                </a:solidFill>
                <a:effectLst/>
                <a:uLnTx/>
                <a:uFillTx/>
                <a:latin typeface="Arial"/>
              </a:rPr>
              <a:t>mahalleleri </a:t>
            </a:r>
            <a:r>
              <a:rPr kumimoji="0" lang="tr-TR" altLang="tr-TR" sz="2000" b="0" i="0" u="none" strike="noStrike" kern="0" cap="none" spc="0" normalizeH="0" baseline="0" noProof="0" dirty="0">
                <a:ln>
                  <a:noFill/>
                </a:ln>
                <a:solidFill>
                  <a:prstClr val="black"/>
                </a:solidFill>
                <a:effectLst/>
                <a:uLnTx/>
                <a:uFillTx/>
                <a:latin typeface="Arial"/>
              </a:rPr>
              <a:t>ve hava kirliliği yaygındır.</a:t>
            </a:r>
            <a:endParaRPr kumimoji="0" lang="tr-TR" altLang="tr-TR" sz="2000" b="0" i="0" u="none" strike="noStrike" kern="0" cap="none" spc="0" normalizeH="0" baseline="0" noProof="0" dirty="0" smtClean="0">
              <a:ln>
                <a:noFill/>
              </a:ln>
              <a:solidFill>
                <a:prstClr val="black"/>
              </a:solidFill>
              <a:effectLst/>
              <a:uLnTx/>
              <a:uFillTx/>
              <a:latin typeface="Arial"/>
            </a:endParaRPr>
          </a:p>
          <a:p>
            <a:pPr marL="342900" marR="0" lvl="0" indent="-342900" algn="just"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tr-TR" altLang="tr-TR" sz="2000" b="0" i="0" u="none" strike="noStrike" kern="0" cap="none" spc="0" normalizeH="0" baseline="0" noProof="0" dirty="0">
                <a:ln>
                  <a:noFill/>
                </a:ln>
                <a:solidFill>
                  <a:prstClr val="black"/>
                </a:solidFill>
                <a:effectLst/>
                <a:uLnTx/>
                <a:uFillTx/>
                <a:latin typeface="Arial"/>
              </a:rPr>
              <a:t>Batı Afrika'daki en iyi </a:t>
            </a:r>
            <a:r>
              <a:rPr kumimoji="0" lang="tr-TR" altLang="tr-TR" sz="2000" b="0" i="0" u="none" strike="noStrike" kern="0" cap="none" spc="0" normalizeH="0" baseline="0" noProof="0" dirty="0" smtClean="0">
                <a:ln>
                  <a:noFill/>
                </a:ln>
                <a:solidFill>
                  <a:prstClr val="black"/>
                </a:solidFill>
                <a:effectLst/>
                <a:uLnTx/>
                <a:uFillTx/>
                <a:latin typeface="Arial"/>
              </a:rPr>
              <a:t>gayrimenkuller </a:t>
            </a:r>
            <a:r>
              <a:rPr kumimoji="0" lang="tr-TR" altLang="tr-TR" sz="2000" b="0" i="0" u="none" strike="noStrike" kern="0" cap="none" spc="0" normalizeH="0" baseline="0" noProof="0" dirty="0">
                <a:ln>
                  <a:noFill/>
                </a:ln>
                <a:solidFill>
                  <a:prstClr val="black"/>
                </a:solidFill>
                <a:effectLst/>
                <a:uLnTx/>
                <a:uFillTx/>
                <a:latin typeface="Arial"/>
              </a:rPr>
              <a:t>(çoğunlukla kıyı </a:t>
            </a:r>
            <a:r>
              <a:rPr kumimoji="0" lang="tr-TR" altLang="tr-TR" sz="2000" b="0" i="0" u="none" strike="noStrike" kern="0" cap="none" spc="0" normalizeH="0" baseline="0" noProof="0" dirty="0" smtClean="0">
                <a:ln>
                  <a:noFill/>
                </a:ln>
                <a:solidFill>
                  <a:prstClr val="black"/>
                </a:solidFill>
                <a:effectLst/>
                <a:uLnTx/>
                <a:uFillTx/>
                <a:latin typeface="Arial"/>
              </a:rPr>
              <a:t>bölgelerinde) </a:t>
            </a:r>
            <a:r>
              <a:rPr kumimoji="0" lang="tr-TR" altLang="tr-TR" sz="2000" b="0" i="0" u="none" strike="noStrike" kern="0" cap="none" spc="0" normalizeH="0" baseline="0" noProof="0" dirty="0">
                <a:ln>
                  <a:noFill/>
                </a:ln>
                <a:solidFill>
                  <a:prstClr val="black"/>
                </a:solidFill>
                <a:effectLst/>
                <a:uLnTx/>
                <a:uFillTx/>
                <a:latin typeface="Arial"/>
              </a:rPr>
              <a:t>Lagos'ta bulunur</a:t>
            </a:r>
            <a:r>
              <a:rPr kumimoji="0" lang="tr-TR" altLang="tr-TR" sz="2000" b="0" i="0" u="none" strike="noStrike" kern="0" cap="none" spc="0" normalizeH="0" baseline="0" noProof="0" dirty="0" smtClean="0">
                <a:ln>
                  <a:noFill/>
                </a:ln>
                <a:solidFill>
                  <a:prstClr val="black"/>
                </a:solidFill>
                <a:effectLst/>
                <a:uLnTx/>
                <a:uFillTx/>
                <a:latin typeface="Arial"/>
              </a:rPr>
              <a:t>.</a:t>
            </a:r>
          </a:p>
          <a:p>
            <a:pPr marL="342900" marR="0" lvl="0" indent="-342900" algn="just"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tr-TR" sz="2000" b="0" i="0" u="none" strike="noStrike" kern="0" cap="none" spc="0" normalizeH="0" baseline="0" noProof="0" dirty="0">
                <a:ln>
                  <a:noFill/>
                </a:ln>
                <a:solidFill>
                  <a:prstClr val="black"/>
                </a:solidFill>
                <a:effectLst/>
                <a:uLnTx/>
                <a:uFillTx/>
                <a:latin typeface="Arial"/>
              </a:rPr>
              <a:t>“</a:t>
            </a:r>
            <a:r>
              <a:rPr kumimoji="0" lang="en-US" altLang="tr-TR" sz="2000" b="0" i="0" u="none" strike="noStrike" kern="0" cap="none" spc="0" normalizeH="0" baseline="0" noProof="0" dirty="0" err="1">
                <a:ln>
                  <a:noFill/>
                </a:ln>
                <a:solidFill>
                  <a:prstClr val="black"/>
                </a:solidFill>
                <a:effectLst/>
                <a:uLnTx/>
                <a:uFillTx/>
                <a:latin typeface="Arial"/>
              </a:rPr>
              <a:t>Lagos'un</a:t>
            </a:r>
            <a:r>
              <a:rPr kumimoji="0" lang="en-US" altLang="tr-TR" sz="2000" b="0" i="0" u="none" strike="noStrike" kern="0" cap="none" spc="0" normalizeH="0" baseline="0" noProof="0" dirty="0">
                <a:ln>
                  <a:noFill/>
                </a:ln>
                <a:solidFill>
                  <a:prstClr val="black"/>
                </a:solidFill>
                <a:effectLst/>
                <a:uLnTx/>
                <a:uFillTx/>
                <a:latin typeface="Arial"/>
              </a:rPr>
              <a:t> </a:t>
            </a:r>
            <a:r>
              <a:rPr kumimoji="0" lang="tr-TR" altLang="tr-TR" sz="2000" b="0" i="0" u="none" strike="noStrike" kern="0" cap="none" spc="0" normalizeH="0" baseline="0" noProof="0" dirty="0" err="1" smtClean="0">
                <a:ln>
                  <a:noFill/>
                </a:ln>
                <a:solidFill>
                  <a:prstClr val="black"/>
                </a:solidFill>
                <a:effectLst/>
                <a:uLnTx/>
                <a:uFillTx/>
                <a:latin typeface="Arial"/>
              </a:rPr>
              <a:t>B</a:t>
            </a:r>
            <a:r>
              <a:rPr kumimoji="0" lang="en-US" altLang="tr-TR" sz="2000" b="0" i="0" u="none" strike="noStrike" kern="0" cap="none" spc="0" normalizeH="0" baseline="0" noProof="0" dirty="0" err="1" smtClean="0">
                <a:ln>
                  <a:noFill/>
                </a:ln>
                <a:solidFill>
                  <a:prstClr val="black"/>
                </a:solidFill>
                <a:effectLst/>
                <a:uLnTx/>
                <a:uFillTx/>
                <a:latin typeface="Arial"/>
              </a:rPr>
              <a:t>üyük</a:t>
            </a:r>
            <a:r>
              <a:rPr kumimoji="0" lang="en-US" altLang="tr-TR" sz="2000" b="0" i="0" u="none" strike="noStrike" kern="0" cap="none" spc="0" normalizeH="0" baseline="0" noProof="0" dirty="0" smtClean="0">
                <a:ln>
                  <a:noFill/>
                </a:ln>
                <a:solidFill>
                  <a:prstClr val="black"/>
                </a:solidFill>
                <a:effectLst/>
                <a:uLnTx/>
                <a:uFillTx/>
                <a:latin typeface="Arial"/>
              </a:rPr>
              <a:t> </a:t>
            </a:r>
            <a:r>
              <a:rPr kumimoji="0" lang="tr-TR" altLang="tr-TR" sz="2000" b="0" i="0" u="none" strike="noStrike" kern="0" cap="none" spc="0" normalizeH="0" baseline="0" noProof="0" dirty="0" err="1" smtClean="0">
                <a:ln>
                  <a:noFill/>
                </a:ln>
                <a:solidFill>
                  <a:prstClr val="black"/>
                </a:solidFill>
                <a:effectLst/>
                <a:uLnTx/>
                <a:uFillTx/>
                <a:latin typeface="Arial"/>
              </a:rPr>
              <a:t>D</a:t>
            </a:r>
            <a:r>
              <a:rPr kumimoji="0" lang="en-US" altLang="tr-TR" sz="2000" b="0" i="0" u="none" strike="noStrike" kern="0" cap="none" spc="0" normalizeH="0" baseline="0" noProof="0" dirty="0" err="1" smtClean="0">
                <a:ln>
                  <a:noFill/>
                </a:ln>
                <a:solidFill>
                  <a:prstClr val="black"/>
                </a:solidFill>
                <a:effectLst/>
                <a:uLnTx/>
                <a:uFillTx/>
                <a:latin typeface="Arial"/>
              </a:rPr>
              <a:t>uvarı</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olarak</a:t>
            </a:r>
            <a:r>
              <a:rPr kumimoji="0" lang="en-US" altLang="tr-TR" sz="2000" b="0" i="0" u="none" strike="noStrike" kern="0" cap="none" spc="0" normalizeH="0" baseline="0" noProof="0" dirty="0">
                <a:ln>
                  <a:noFill/>
                </a:ln>
                <a:solidFill>
                  <a:prstClr val="black"/>
                </a:solidFill>
                <a:effectLst/>
                <a:uLnTx/>
                <a:uFillTx/>
                <a:latin typeface="Arial"/>
              </a:rPr>
              <a:t> da </a:t>
            </a:r>
            <a:r>
              <a:rPr kumimoji="0" lang="en-US" altLang="tr-TR" sz="2000" b="0" i="0" u="none" strike="noStrike" kern="0" cap="none" spc="0" normalizeH="0" baseline="0" noProof="0" dirty="0" err="1">
                <a:ln>
                  <a:noFill/>
                </a:ln>
                <a:solidFill>
                  <a:prstClr val="black"/>
                </a:solidFill>
                <a:effectLst/>
                <a:uLnTx/>
                <a:uFillTx/>
                <a:latin typeface="Arial"/>
              </a:rPr>
              <a:t>adlandırılan</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beton</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duvarın</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smtClean="0">
                <a:ln>
                  <a:noFill/>
                </a:ln>
                <a:solidFill>
                  <a:prstClr val="black"/>
                </a:solidFill>
                <a:effectLst/>
                <a:uLnTx/>
                <a:uFillTx/>
                <a:latin typeface="Arial"/>
              </a:rPr>
              <a:t>deniz </a:t>
            </a:r>
            <a:r>
              <a:rPr kumimoji="0" lang="en-US" altLang="tr-TR" sz="2000" b="0" i="0" u="none" strike="noStrike" kern="0" cap="none" spc="0" normalizeH="0" baseline="0" noProof="0" dirty="0" err="1">
                <a:ln>
                  <a:noFill/>
                </a:ln>
                <a:solidFill>
                  <a:prstClr val="black"/>
                </a:solidFill>
                <a:effectLst/>
                <a:uLnTx/>
                <a:uFillTx/>
                <a:latin typeface="Arial"/>
              </a:rPr>
              <a:t>seviyesindeki</a:t>
            </a:r>
            <a:r>
              <a:rPr kumimoji="0" lang="en-US" altLang="tr-TR" sz="2000" b="0" i="0" u="none" strike="noStrike" kern="0" cap="none" spc="0" normalizeH="0" baseline="0" noProof="0" dirty="0">
                <a:ln>
                  <a:noFill/>
                </a:ln>
                <a:solidFill>
                  <a:prstClr val="black"/>
                </a:solidFill>
                <a:effectLst/>
                <a:uLnTx/>
                <a:uFillTx/>
                <a:latin typeface="Arial"/>
              </a:rPr>
              <a:t> </a:t>
            </a:r>
            <a:r>
              <a:rPr kumimoji="0" lang="tr-TR" altLang="tr-TR" sz="2000" b="0" i="0" u="none" strike="noStrike" kern="0" cap="none" spc="0" normalizeH="0" baseline="0" noProof="0" dirty="0" smtClean="0">
                <a:ln>
                  <a:noFill/>
                </a:ln>
                <a:solidFill>
                  <a:prstClr val="black"/>
                </a:solidFill>
                <a:effectLst/>
                <a:uLnTx/>
                <a:uFillTx/>
                <a:latin typeface="Arial"/>
              </a:rPr>
              <a:t>birkaç metrelik yükselmelere</a:t>
            </a:r>
            <a:r>
              <a:rPr kumimoji="0" lang="en-US" altLang="tr-TR" sz="2000" b="0" i="0" u="none" strike="noStrike" kern="0" cap="none" spc="0" normalizeH="0" baseline="0" noProof="0" dirty="0" smtClean="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ve</a:t>
            </a:r>
            <a:r>
              <a:rPr kumimoji="0" lang="en-US" altLang="tr-TR" sz="2000" b="0" i="0" u="none" strike="noStrike" kern="0" cap="none" spc="0" normalizeH="0" baseline="0" noProof="0" dirty="0">
                <a:ln>
                  <a:noFill/>
                </a:ln>
                <a:solidFill>
                  <a:prstClr val="black"/>
                </a:solidFill>
                <a:effectLst/>
                <a:uLnTx/>
                <a:uFillTx/>
                <a:latin typeface="Arial"/>
              </a:rPr>
              <a:t> 1000 </a:t>
            </a:r>
            <a:r>
              <a:rPr kumimoji="0" lang="en-US" altLang="tr-TR" sz="2000" b="0" i="0" u="none" strike="noStrike" kern="0" cap="none" spc="0" normalizeH="0" baseline="0" noProof="0" dirty="0" err="1">
                <a:ln>
                  <a:noFill/>
                </a:ln>
                <a:solidFill>
                  <a:prstClr val="black"/>
                </a:solidFill>
                <a:effectLst/>
                <a:uLnTx/>
                <a:uFillTx/>
                <a:latin typeface="Arial"/>
              </a:rPr>
              <a:t>yıl</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içinde</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hayal</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edilebilecek</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en</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kötü</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fırtınaya</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a:ln>
                  <a:noFill/>
                </a:ln>
                <a:solidFill>
                  <a:prstClr val="black"/>
                </a:solidFill>
                <a:effectLst/>
                <a:uLnTx/>
                <a:uFillTx/>
                <a:latin typeface="Arial"/>
              </a:rPr>
              <a:t>dayanabileceği</a:t>
            </a:r>
            <a:r>
              <a:rPr kumimoji="0" lang="en-US" altLang="tr-TR" sz="2000" b="0" i="0" u="none" strike="noStrike" kern="0" cap="none" spc="0" normalizeH="0" baseline="0" noProof="0" dirty="0">
                <a:ln>
                  <a:noFill/>
                </a:ln>
                <a:solidFill>
                  <a:prstClr val="black"/>
                </a:solidFill>
                <a:effectLst/>
                <a:uLnTx/>
                <a:uFillTx/>
                <a:latin typeface="Arial"/>
              </a:rPr>
              <a:t> </a:t>
            </a:r>
            <a:r>
              <a:rPr kumimoji="0" lang="en-US" altLang="tr-TR" sz="2000" b="0" i="0" u="none" strike="noStrike" kern="0" cap="none" spc="0" normalizeH="0" baseline="0" noProof="0" dirty="0" err="1" smtClean="0">
                <a:ln>
                  <a:noFill/>
                </a:ln>
                <a:solidFill>
                  <a:prstClr val="black"/>
                </a:solidFill>
                <a:effectLst/>
                <a:uLnTx/>
                <a:uFillTx/>
                <a:latin typeface="Arial"/>
              </a:rPr>
              <a:t>söylen</a:t>
            </a:r>
            <a:r>
              <a:rPr kumimoji="0" lang="tr-TR" altLang="tr-TR" sz="2000" b="0" i="0" u="none" strike="noStrike" kern="0" cap="none" spc="0" normalizeH="0" baseline="0" noProof="0" dirty="0" err="1" smtClean="0">
                <a:ln>
                  <a:noFill/>
                </a:ln>
                <a:solidFill>
                  <a:prstClr val="black"/>
                </a:solidFill>
                <a:effectLst/>
                <a:uLnTx/>
                <a:uFillTx/>
                <a:latin typeface="Arial"/>
              </a:rPr>
              <a:t>mektedir</a:t>
            </a:r>
            <a:r>
              <a:rPr kumimoji="0" lang="tr-TR" altLang="tr-TR" sz="2000" b="0" i="0" u="none" strike="noStrike" kern="0" cap="none" spc="0" normalizeH="0" baseline="0" noProof="0" dirty="0" smtClean="0">
                <a:ln>
                  <a:noFill/>
                </a:ln>
                <a:solidFill>
                  <a:prstClr val="black"/>
                </a:solidFill>
                <a:effectLst/>
                <a:uLnTx/>
                <a:uFillTx/>
                <a:latin typeface="Arial"/>
              </a:rPr>
              <a:t>.</a:t>
            </a:r>
          </a:p>
          <a:p>
            <a:pPr marL="342900" marR="0" lvl="0" indent="-342900" algn="just"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tr-TR" altLang="tr-TR" sz="2000" b="0" i="0" u="none" strike="noStrike" kern="0" cap="none" spc="0" normalizeH="0" baseline="0" noProof="0" dirty="0" smtClean="0">
                <a:ln>
                  <a:noFill/>
                </a:ln>
                <a:solidFill>
                  <a:prstClr val="black"/>
                </a:solidFill>
                <a:effectLst/>
                <a:uLnTx/>
                <a:uFillTx/>
                <a:latin typeface="Arial"/>
              </a:rPr>
              <a:t>Lagos’ta yer alan </a:t>
            </a:r>
            <a:r>
              <a:rPr kumimoji="0" lang="tr-TR" altLang="tr-TR" sz="2000" b="0" i="0" u="none" strike="noStrike" kern="0" cap="none" spc="0" normalizeH="0" baseline="0" noProof="0" dirty="0" err="1" smtClean="0">
                <a:ln>
                  <a:noFill/>
                </a:ln>
                <a:solidFill>
                  <a:prstClr val="black"/>
                </a:solidFill>
                <a:effectLst/>
                <a:uLnTx/>
                <a:uFillTx/>
                <a:latin typeface="Arial"/>
              </a:rPr>
              <a:t>Makako’daki</a:t>
            </a:r>
            <a:r>
              <a:rPr kumimoji="0" lang="tr-TR" altLang="tr-TR" sz="2000" b="0" i="0" u="none" strike="noStrike" kern="0" cap="none" spc="0" normalizeH="0" baseline="0" noProof="0" dirty="0" smtClean="0">
                <a:ln>
                  <a:noFill/>
                </a:ln>
                <a:solidFill>
                  <a:prstClr val="black"/>
                </a:solidFill>
                <a:effectLst/>
                <a:uLnTx/>
                <a:uFillTx/>
                <a:latin typeface="Arial"/>
              </a:rPr>
              <a:t> gecekondular, </a:t>
            </a:r>
            <a:r>
              <a:rPr kumimoji="0" lang="tr-TR" altLang="tr-TR" sz="2000" b="0" i="0" u="none" strike="noStrike" kern="0" cap="none" spc="0" normalizeH="0" baseline="0" noProof="0" dirty="0">
                <a:ln>
                  <a:noFill/>
                </a:ln>
                <a:solidFill>
                  <a:prstClr val="black"/>
                </a:solidFill>
                <a:effectLst/>
                <a:uLnTx/>
                <a:uFillTx/>
                <a:latin typeface="Arial"/>
              </a:rPr>
              <a:t>iklime dayanıklı bir şehir için bir model sunmaktadır. Yaklaşık 100.000 kişilik bir yerleşim </a:t>
            </a:r>
            <a:r>
              <a:rPr kumimoji="0" lang="tr-TR" altLang="tr-TR" sz="2000" b="0" i="0" u="none" strike="noStrike" kern="0" cap="none" spc="0" normalizeH="0" baseline="0" noProof="0" dirty="0" smtClean="0">
                <a:ln>
                  <a:noFill/>
                </a:ln>
                <a:solidFill>
                  <a:prstClr val="black"/>
                </a:solidFill>
                <a:effectLst/>
                <a:uLnTx/>
                <a:uFillTx/>
                <a:latin typeface="Arial"/>
              </a:rPr>
              <a:t>yeri olup </a:t>
            </a:r>
            <a:r>
              <a:rPr kumimoji="0" lang="tr-TR" altLang="tr-TR" sz="2000" b="0" i="0" u="none" strike="noStrike" kern="0" cap="none" spc="0" normalizeH="0" baseline="0" noProof="0" dirty="0">
                <a:ln>
                  <a:noFill/>
                </a:ln>
                <a:solidFill>
                  <a:prstClr val="black"/>
                </a:solidFill>
                <a:effectLst/>
                <a:uLnTx/>
                <a:uFillTx/>
                <a:latin typeface="Arial"/>
              </a:rPr>
              <a:t>suyun üzerine inşa edilmiştir. Bize deniz seviyesinin </a:t>
            </a:r>
            <a:r>
              <a:rPr kumimoji="0" lang="tr-TR" altLang="tr-TR" sz="2000" b="0" i="0" u="none" strike="noStrike" kern="0" cap="none" spc="0" normalizeH="0" baseline="0" noProof="0" dirty="0" smtClean="0">
                <a:ln>
                  <a:noFill/>
                </a:ln>
                <a:solidFill>
                  <a:prstClr val="black"/>
                </a:solidFill>
                <a:effectLst/>
                <a:uLnTx/>
                <a:uFillTx/>
                <a:latin typeface="Arial"/>
              </a:rPr>
              <a:t>yükselmesi ile nasıl baş edilebileceğini </a:t>
            </a:r>
            <a:r>
              <a:rPr kumimoji="0" lang="tr-TR" altLang="tr-TR" sz="2000" b="0" i="0" u="none" strike="noStrike" kern="0" cap="none" spc="0" normalizeH="0" baseline="0" noProof="0" dirty="0">
                <a:ln>
                  <a:noFill/>
                </a:ln>
                <a:solidFill>
                  <a:prstClr val="black"/>
                </a:solidFill>
                <a:effectLst/>
                <a:uLnTx/>
                <a:uFillTx/>
                <a:latin typeface="Arial"/>
              </a:rPr>
              <a:t>ve </a:t>
            </a:r>
            <a:r>
              <a:rPr kumimoji="0" lang="tr-TR" altLang="tr-TR" sz="2000" b="0" i="0" u="none" strike="noStrike" kern="0" cap="none" spc="0" normalizeH="0" baseline="0" noProof="0" dirty="0" smtClean="0">
                <a:ln>
                  <a:noFill/>
                </a:ln>
                <a:solidFill>
                  <a:prstClr val="black"/>
                </a:solidFill>
                <a:effectLst/>
                <a:uLnTx/>
                <a:uFillTx/>
                <a:latin typeface="Arial"/>
              </a:rPr>
              <a:t>şiddetinin nasıl </a:t>
            </a:r>
            <a:r>
              <a:rPr kumimoji="0" lang="tr-TR" altLang="tr-TR" sz="2000" b="0" i="0" u="none" strike="noStrike" kern="0" cap="none" spc="0" normalizeH="0" baseline="0" noProof="0" dirty="0">
                <a:ln>
                  <a:noFill/>
                </a:ln>
                <a:solidFill>
                  <a:prstClr val="black"/>
                </a:solidFill>
                <a:effectLst/>
                <a:uLnTx/>
                <a:uFillTx/>
                <a:latin typeface="Arial"/>
              </a:rPr>
              <a:t>saptırılacağını </a:t>
            </a:r>
            <a:r>
              <a:rPr kumimoji="0" lang="tr-TR" altLang="tr-TR" sz="2000" b="0" i="0" u="none" strike="noStrike" kern="0" cap="none" spc="0" normalizeH="0" baseline="0" noProof="0" dirty="0" smtClean="0">
                <a:ln>
                  <a:noFill/>
                </a:ln>
                <a:solidFill>
                  <a:prstClr val="black"/>
                </a:solidFill>
                <a:effectLst/>
                <a:uLnTx/>
                <a:uFillTx/>
                <a:latin typeface="Arial"/>
              </a:rPr>
              <a:t>göstermektedir.</a:t>
            </a:r>
          </a:p>
        </p:txBody>
      </p:sp>
    </p:spTree>
    <p:extLst>
      <p:ext uri="{BB962C8B-B14F-4D97-AF65-F5344CB8AC3E}">
        <p14:creationId xmlns:p14="http://schemas.microsoft.com/office/powerpoint/2010/main" val="945146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414338" y="470580"/>
            <a:ext cx="5224462" cy="430212"/>
          </a:xfrm>
          <a:prstGeom prst="rect">
            <a:avLst/>
          </a:prstGeom>
          <a:noFill/>
        </p:spPr>
        <p:txBody>
          <a:bodyPr>
            <a:spAutoFit/>
          </a:bodyPr>
          <a:lstStyle/>
          <a:p>
            <a:pPr>
              <a:defRPr/>
            </a:pPr>
            <a:r>
              <a:rPr lang="tr-TR" sz="2200" b="1" dirty="0">
                <a:solidFill>
                  <a:srgbClr val="0070C0"/>
                </a:solidFill>
                <a:latin typeface="+mj-lt"/>
              </a:rPr>
              <a:t>Örnekler</a:t>
            </a:r>
          </a:p>
        </p:txBody>
      </p:sp>
      <p:sp>
        <p:nvSpPr>
          <p:cNvPr id="7" name="Rectangle 7"/>
          <p:cNvSpPr>
            <a:spLocks noChangeArrowheads="1"/>
          </p:cNvSpPr>
          <p:nvPr/>
        </p:nvSpPr>
        <p:spPr bwMode="auto">
          <a:xfrm>
            <a:off x="414338" y="1102854"/>
            <a:ext cx="617514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just" eaLnBrk="0" fontAlgn="base" hangingPunct="0">
              <a:spcBef>
                <a:spcPct val="0"/>
              </a:spcBef>
              <a:spcAft>
                <a:spcPct val="0"/>
              </a:spcAft>
              <a:defRPr/>
            </a:pPr>
            <a:r>
              <a:rPr lang="tr-TR" altLang="tr-TR" sz="1800" b="1" dirty="0" smtClean="0">
                <a:solidFill>
                  <a:prstClr val="black"/>
                </a:solidFill>
                <a:latin typeface="Arial"/>
              </a:rPr>
              <a:t>Tokyo, Japan</a:t>
            </a:r>
          </a:p>
          <a:p>
            <a:pPr marL="285750" indent="-285750" algn="just" eaLnBrk="0" fontAlgn="base" hangingPunct="0">
              <a:spcBef>
                <a:spcPct val="0"/>
              </a:spcBef>
              <a:spcAft>
                <a:spcPct val="0"/>
              </a:spcAft>
              <a:buFont typeface="Wingdings" panose="05000000000000000000" pitchFamily="2" charset="2"/>
              <a:buChar char="q"/>
              <a:defRPr/>
            </a:pPr>
            <a:r>
              <a:rPr lang="en-US" altLang="tr-TR" sz="1800" dirty="0" err="1" smtClean="0">
                <a:solidFill>
                  <a:prstClr val="black"/>
                </a:solidFill>
                <a:latin typeface="Arial"/>
              </a:rPr>
              <a:t>Japonya</a:t>
            </a:r>
            <a:r>
              <a:rPr lang="tr-TR" altLang="tr-TR" sz="1800" dirty="0" smtClean="0">
                <a:solidFill>
                  <a:prstClr val="black"/>
                </a:solidFill>
                <a:latin typeface="Arial"/>
              </a:rPr>
              <a:t>’</a:t>
            </a:r>
            <a:r>
              <a:rPr lang="en-US" altLang="tr-TR" sz="1800" dirty="0" err="1" smtClean="0">
                <a:solidFill>
                  <a:prstClr val="black"/>
                </a:solidFill>
                <a:latin typeface="Arial"/>
              </a:rPr>
              <a:t>nın</a:t>
            </a:r>
            <a:r>
              <a:rPr lang="en-US" altLang="tr-TR" sz="1800" dirty="0" smtClean="0">
                <a:solidFill>
                  <a:prstClr val="black"/>
                </a:solidFill>
                <a:latin typeface="Arial"/>
              </a:rPr>
              <a:t> </a:t>
            </a:r>
            <a:r>
              <a:rPr lang="en-US" altLang="tr-TR" sz="1800" dirty="0" err="1" smtClean="0">
                <a:solidFill>
                  <a:prstClr val="black"/>
                </a:solidFill>
                <a:latin typeface="Arial"/>
              </a:rPr>
              <a:t>başkenti</a:t>
            </a:r>
            <a:r>
              <a:rPr lang="tr-TR" altLang="tr-TR" sz="1800" dirty="0" smtClean="0">
                <a:solidFill>
                  <a:prstClr val="black"/>
                </a:solidFill>
                <a:latin typeface="Arial"/>
              </a:rPr>
              <a:t> olan Tokyo, </a:t>
            </a:r>
            <a:r>
              <a:rPr lang="en-US" altLang="tr-TR" sz="1800" dirty="0" smtClean="0">
                <a:solidFill>
                  <a:prstClr val="black"/>
                </a:solidFill>
                <a:latin typeface="Arial"/>
              </a:rPr>
              <a:t>37 </a:t>
            </a:r>
            <a:r>
              <a:rPr lang="en-US" altLang="tr-TR" sz="1800" dirty="0" err="1" smtClean="0">
                <a:solidFill>
                  <a:prstClr val="black"/>
                </a:solidFill>
                <a:latin typeface="Arial"/>
              </a:rPr>
              <a:t>milyon</a:t>
            </a:r>
            <a:r>
              <a:rPr lang="en-US" altLang="tr-TR" sz="1800" dirty="0" smtClean="0">
                <a:solidFill>
                  <a:prstClr val="black"/>
                </a:solidFill>
                <a:latin typeface="Arial"/>
              </a:rPr>
              <a:t> </a:t>
            </a:r>
            <a:r>
              <a:rPr lang="en-US" altLang="tr-TR" sz="1800" dirty="0" err="1" smtClean="0">
                <a:solidFill>
                  <a:prstClr val="black"/>
                </a:solidFill>
                <a:latin typeface="Arial"/>
              </a:rPr>
              <a:t>nüfuslu</a:t>
            </a:r>
            <a:r>
              <a:rPr lang="en-US" altLang="tr-TR" sz="1800" dirty="0" smtClean="0">
                <a:solidFill>
                  <a:prstClr val="black"/>
                </a:solidFill>
                <a:latin typeface="Arial"/>
              </a:rPr>
              <a:t> </a:t>
            </a:r>
            <a:r>
              <a:rPr lang="en-US" altLang="tr-TR" sz="1800" dirty="0" err="1" smtClean="0">
                <a:solidFill>
                  <a:prstClr val="black"/>
                </a:solidFill>
                <a:latin typeface="Arial"/>
              </a:rPr>
              <a:t>megapol</a:t>
            </a:r>
            <a:r>
              <a:rPr lang="en-US" altLang="tr-TR" sz="1800" dirty="0" smtClean="0">
                <a:solidFill>
                  <a:prstClr val="black"/>
                </a:solidFill>
                <a:latin typeface="Arial"/>
              </a:rPr>
              <a:t> </a:t>
            </a:r>
            <a:r>
              <a:rPr lang="en-US" altLang="tr-TR" sz="1800" dirty="0" err="1" smtClean="0">
                <a:solidFill>
                  <a:prstClr val="black"/>
                </a:solidFill>
                <a:latin typeface="Arial"/>
              </a:rPr>
              <a:t>bir</a:t>
            </a:r>
            <a:r>
              <a:rPr lang="en-US" altLang="tr-TR" sz="1800" dirty="0" smtClean="0">
                <a:solidFill>
                  <a:prstClr val="black"/>
                </a:solidFill>
                <a:latin typeface="Arial"/>
              </a:rPr>
              <a:t> </a:t>
            </a:r>
            <a:r>
              <a:rPr lang="en-US" altLang="tr-TR" sz="1800" dirty="0" err="1" smtClean="0">
                <a:solidFill>
                  <a:prstClr val="black"/>
                </a:solidFill>
                <a:latin typeface="Arial"/>
              </a:rPr>
              <a:t>bölge</a:t>
            </a:r>
            <a:r>
              <a:rPr lang="en-US" altLang="tr-TR" sz="1800" dirty="0" smtClean="0">
                <a:solidFill>
                  <a:prstClr val="black"/>
                </a:solidFill>
                <a:latin typeface="Arial"/>
              </a:rPr>
              <a:t> </a:t>
            </a:r>
            <a:r>
              <a:rPr lang="tr-TR" altLang="tr-TR" sz="1800" dirty="0" smtClean="0">
                <a:solidFill>
                  <a:prstClr val="black"/>
                </a:solidFill>
                <a:latin typeface="Arial"/>
              </a:rPr>
              <a:t>olmakla birlikte </a:t>
            </a:r>
            <a:r>
              <a:rPr lang="en-US" altLang="tr-TR" sz="1800" dirty="0" err="1" smtClean="0">
                <a:solidFill>
                  <a:prstClr val="black"/>
                </a:solidFill>
                <a:latin typeface="Arial"/>
              </a:rPr>
              <a:t>dünyanın</a:t>
            </a:r>
            <a:r>
              <a:rPr lang="en-US" altLang="tr-TR" sz="1800" dirty="0" smtClean="0">
                <a:solidFill>
                  <a:prstClr val="black"/>
                </a:solidFill>
                <a:latin typeface="Arial"/>
              </a:rPr>
              <a:t> </a:t>
            </a:r>
            <a:r>
              <a:rPr lang="en-US" altLang="tr-TR" sz="1800" dirty="0" err="1" smtClean="0">
                <a:solidFill>
                  <a:prstClr val="black"/>
                </a:solidFill>
                <a:latin typeface="Arial"/>
              </a:rPr>
              <a:t>en</a:t>
            </a:r>
            <a:r>
              <a:rPr lang="en-US" altLang="tr-TR" sz="1800" dirty="0" smtClean="0">
                <a:solidFill>
                  <a:prstClr val="black"/>
                </a:solidFill>
                <a:latin typeface="Arial"/>
              </a:rPr>
              <a:t> </a:t>
            </a:r>
            <a:r>
              <a:rPr lang="en-US" altLang="tr-TR" sz="1800" dirty="0" err="1" smtClean="0">
                <a:solidFill>
                  <a:prstClr val="black"/>
                </a:solidFill>
                <a:latin typeface="Arial"/>
              </a:rPr>
              <a:t>büyük</a:t>
            </a:r>
            <a:r>
              <a:rPr lang="en-US" altLang="tr-TR" sz="1800" dirty="0" smtClean="0">
                <a:solidFill>
                  <a:prstClr val="black"/>
                </a:solidFill>
                <a:latin typeface="Arial"/>
              </a:rPr>
              <a:t> </a:t>
            </a:r>
            <a:r>
              <a:rPr lang="en-US" altLang="tr-TR" sz="1800" dirty="0" err="1" smtClean="0">
                <a:solidFill>
                  <a:prstClr val="black"/>
                </a:solidFill>
                <a:latin typeface="Arial"/>
              </a:rPr>
              <a:t>kentidir</a:t>
            </a:r>
            <a:r>
              <a:rPr lang="en-US" altLang="tr-TR" sz="1800" dirty="0" smtClean="0">
                <a:solidFill>
                  <a:prstClr val="black"/>
                </a:solidFill>
                <a:latin typeface="Arial"/>
              </a:rPr>
              <a:t>.</a:t>
            </a:r>
            <a:endParaRPr lang="tr-TR" altLang="tr-TR" sz="1800" dirty="0" smtClean="0">
              <a:solidFill>
                <a:prstClr val="black"/>
              </a:solidFill>
              <a:latin typeface="Arial"/>
            </a:endParaRPr>
          </a:p>
          <a:p>
            <a:pPr marL="285750" indent="-285750" algn="just" eaLnBrk="0" fontAlgn="base" hangingPunct="0">
              <a:spcBef>
                <a:spcPct val="0"/>
              </a:spcBef>
              <a:spcAft>
                <a:spcPct val="0"/>
              </a:spcAft>
              <a:buFont typeface="Wingdings" panose="05000000000000000000" pitchFamily="2" charset="2"/>
              <a:buChar char="q"/>
              <a:defRPr/>
            </a:pPr>
            <a:endParaRPr lang="tr-TR" altLang="tr-TR" sz="1800" dirty="0" smtClean="0">
              <a:solidFill>
                <a:prstClr val="black"/>
              </a:solidFill>
              <a:latin typeface="Arial"/>
            </a:endParaRPr>
          </a:p>
          <a:p>
            <a:pPr marL="285750" indent="-285750" algn="just" eaLnBrk="0" fontAlgn="base" hangingPunct="0">
              <a:spcBef>
                <a:spcPct val="0"/>
              </a:spcBef>
              <a:spcAft>
                <a:spcPct val="0"/>
              </a:spcAft>
              <a:buFont typeface="Wingdings" panose="05000000000000000000" pitchFamily="2" charset="2"/>
              <a:buChar char="q"/>
              <a:defRPr/>
            </a:pPr>
            <a:r>
              <a:rPr lang="en-US" altLang="tr-TR" sz="1800" dirty="0" smtClean="0">
                <a:solidFill>
                  <a:prstClr val="black"/>
                </a:solidFill>
                <a:latin typeface="Arial"/>
              </a:rPr>
              <a:t>2ºC</a:t>
            </a:r>
            <a:r>
              <a:rPr lang="tr-TR" altLang="tr-TR" sz="1800" dirty="0" smtClean="0">
                <a:solidFill>
                  <a:prstClr val="black"/>
                </a:solidFill>
                <a:latin typeface="Arial"/>
              </a:rPr>
              <a:t>’</a:t>
            </a:r>
            <a:r>
              <a:rPr lang="en-US" altLang="tr-TR" sz="1800" dirty="0" err="1" smtClean="0">
                <a:solidFill>
                  <a:prstClr val="black"/>
                </a:solidFill>
                <a:latin typeface="Arial"/>
              </a:rPr>
              <a:t>lik</a:t>
            </a:r>
            <a:r>
              <a:rPr lang="en-US" altLang="tr-TR" sz="1800" dirty="0" smtClean="0">
                <a:solidFill>
                  <a:prstClr val="black"/>
                </a:solidFill>
                <a:latin typeface="Arial"/>
              </a:rPr>
              <a:t> </a:t>
            </a:r>
            <a:r>
              <a:rPr lang="en-US" altLang="tr-TR" sz="1800" dirty="0" err="1">
                <a:solidFill>
                  <a:prstClr val="black"/>
                </a:solidFill>
                <a:latin typeface="Arial"/>
              </a:rPr>
              <a:t>bir</a:t>
            </a:r>
            <a:r>
              <a:rPr lang="en-US" altLang="tr-TR" sz="1800" dirty="0">
                <a:solidFill>
                  <a:prstClr val="black"/>
                </a:solidFill>
                <a:latin typeface="Arial"/>
              </a:rPr>
              <a:t> </a:t>
            </a:r>
            <a:r>
              <a:rPr lang="en-US" altLang="tr-TR" sz="1800" dirty="0" err="1">
                <a:solidFill>
                  <a:prstClr val="black"/>
                </a:solidFill>
                <a:latin typeface="Arial"/>
              </a:rPr>
              <a:t>artış</a:t>
            </a:r>
            <a:r>
              <a:rPr lang="en-US" altLang="tr-TR" sz="1800" dirty="0">
                <a:solidFill>
                  <a:prstClr val="black"/>
                </a:solidFill>
                <a:latin typeface="Arial"/>
              </a:rPr>
              <a:t> 18 </a:t>
            </a:r>
            <a:r>
              <a:rPr lang="en-US" altLang="tr-TR" sz="1800" dirty="0" err="1">
                <a:solidFill>
                  <a:prstClr val="black"/>
                </a:solidFill>
                <a:latin typeface="Arial"/>
              </a:rPr>
              <a:t>milyon</a:t>
            </a:r>
            <a:r>
              <a:rPr lang="en-US" altLang="tr-TR" sz="1800" dirty="0">
                <a:solidFill>
                  <a:prstClr val="black"/>
                </a:solidFill>
                <a:latin typeface="Arial"/>
              </a:rPr>
              <a:t> </a:t>
            </a:r>
            <a:r>
              <a:rPr lang="en-US" altLang="tr-TR" sz="1800" dirty="0" err="1" smtClean="0">
                <a:solidFill>
                  <a:prstClr val="black"/>
                </a:solidFill>
                <a:latin typeface="Arial"/>
              </a:rPr>
              <a:t>insanı</a:t>
            </a:r>
            <a:r>
              <a:rPr lang="tr-TR" altLang="tr-TR" sz="1800" dirty="0" smtClean="0">
                <a:solidFill>
                  <a:prstClr val="black"/>
                </a:solidFill>
                <a:latin typeface="Arial"/>
              </a:rPr>
              <a:t> </a:t>
            </a:r>
            <a:r>
              <a:rPr lang="en-US" altLang="tr-TR" sz="1800" dirty="0" err="1" smtClean="0">
                <a:solidFill>
                  <a:prstClr val="black"/>
                </a:solidFill>
                <a:latin typeface="Arial"/>
              </a:rPr>
              <a:t>boğabilir</a:t>
            </a:r>
            <a:r>
              <a:rPr lang="en-US" altLang="tr-TR" sz="1800" dirty="0" smtClean="0">
                <a:solidFill>
                  <a:prstClr val="black"/>
                </a:solidFill>
                <a:latin typeface="Arial"/>
              </a:rPr>
              <a:t> </a:t>
            </a:r>
            <a:r>
              <a:rPr lang="en-US" altLang="tr-TR" sz="1800" dirty="0" err="1">
                <a:solidFill>
                  <a:prstClr val="black"/>
                </a:solidFill>
                <a:latin typeface="Arial"/>
              </a:rPr>
              <a:t>ve</a:t>
            </a:r>
            <a:r>
              <a:rPr lang="en-US" altLang="tr-TR" sz="1800" dirty="0">
                <a:solidFill>
                  <a:prstClr val="black"/>
                </a:solidFill>
                <a:latin typeface="Arial"/>
              </a:rPr>
              <a:t> </a:t>
            </a:r>
            <a:r>
              <a:rPr lang="en-US" altLang="tr-TR" sz="1800" dirty="0" err="1" smtClean="0">
                <a:solidFill>
                  <a:prstClr val="black"/>
                </a:solidFill>
                <a:latin typeface="Arial"/>
              </a:rPr>
              <a:t>sıcaklıklar</a:t>
            </a:r>
            <a:r>
              <a:rPr lang="tr-TR" altLang="tr-TR" sz="1800" dirty="0" err="1" smtClean="0">
                <a:solidFill>
                  <a:prstClr val="black"/>
                </a:solidFill>
                <a:latin typeface="Arial"/>
              </a:rPr>
              <a:t>ın</a:t>
            </a:r>
            <a:r>
              <a:rPr lang="en-US" altLang="tr-TR" sz="1800" dirty="0" smtClean="0">
                <a:solidFill>
                  <a:prstClr val="black"/>
                </a:solidFill>
                <a:latin typeface="Arial"/>
              </a:rPr>
              <a:t> </a:t>
            </a:r>
            <a:r>
              <a:rPr lang="en-US" altLang="tr-TR" sz="1800" dirty="0">
                <a:solidFill>
                  <a:prstClr val="black"/>
                </a:solidFill>
                <a:latin typeface="Arial"/>
              </a:rPr>
              <a:t>4ºC'ye </a:t>
            </a:r>
            <a:r>
              <a:rPr lang="tr-TR" altLang="tr-TR" sz="1800" dirty="0" smtClean="0">
                <a:solidFill>
                  <a:prstClr val="black"/>
                </a:solidFill>
                <a:latin typeface="Arial"/>
              </a:rPr>
              <a:t>yükselmiş olması halinde</a:t>
            </a:r>
            <a:r>
              <a:rPr lang="en-US" altLang="tr-TR" sz="1800" dirty="0" smtClean="0">
                <a:solidFill>
                  <a:prstClr val="black"/>
                </a:solidFill>
                <a:latin typeface="Arial"/>
              </a:rPr>
              <a:t>, </a:t>
            </a:r>
            <a:r>
              <a:rPr lang="en-US" altLang="tr-TR" sz="1800" dirty="0">
                <a:solidFill>
                  <a:prstClr val="black"/>
                </a:solidFill>
                <a:latin typeface="Arial"/>
              </a:rPr>
              <a:t>34 </a:t>
            </a:r>
            <a:r>
              <a:rPr lang="en-US" altLang="tr-TR" sz="1800" dirty="0" err="1">
                <a:solidFill>
                  <a:prstClr val="black"/>
                </a:solidFill>
                <a:latin typeface="Arial"/>
              </a:rPr>
              <a:t>milyon</a:t>
            </a:r>
            <a:r>
              <a:rPr lang="en-US" altLang="tr-TR" sz="1800" dirty="0">
                <a:solidFill>
                  <a:prstClr val="black"/>
                </a:solidFill>
                <a:latin typeface="Arial"/>
              </a:rPr>
              <a:t> </a:t>
            </a:r>
            <a:r>
              <a:rPr lang="en-US" altLang="tr-TR" sz="1800" dirty="0" err="1">
                <a:solidFill>
                  <a:prstClr val="black"/>
                </a:solidFill>
                <a:latin typeface="Arial"/>
              </a:rPr>
              <a:t>insan</a:t>
            </a:r>
            <a:r>
              <a:rPr lang="en-US" altLang="tr-TR" sz="1800" dirty="0">
                <a:solidFill>
                  <a:prstClr val="black"/>
                </a:solidFill>
                <a:latin typeface="Arial"/>
              </a:rPr>
              <a:t> </a:t>
            </a:r>
            <a:r>
              <a:rPr lang="tr-TR" altLang="tr-TR" sz="1800" dirty="0" smtClean="0">
                <a:solidFill>
                  <a:prstClr val="black"/>
                </a:solidFill>
                <a:latin typeface="Arial"/>
              </a:rPr>
              <a:t>savunmasız hale gelebilirdi.</a:t>
            </a:r>
          </a:p>
          <a:p>
            <a:pPr algn="just" eaLnBrk="0" fontAlgn="base" hangingPunct="0">
              <a:spcBef>
                <a:spcPct val="0"/>
              </a:spcBef>
              <a:spcAft>
                <a:spcPct val="0"/>
              </a:spcAft>
              <a:defRPr/>
            </a:pPr>
            <a:endParaRPr lang="tr-TR" altLang="tr-TR" sz="1800" b="1" dirty="0" smtClean="0">
              <a:solidFill>
                <a:prstClr val="black"/>
              </a:solidFill>
              <a:latin typeface="Arial"/>
            </a:endParaRPr>
          </a:p>
          <a:p>
            <a:pPr marL="285750" indent="-285750" algn="just" eaLnBrk="0" fontAlgn="base" hangingPunct="0">
              <a:spcBef>
                <a:spcPct val="0"/>
              </a:spcBef>
              <a:spcAft>
                <a:spcPct val="0"/>
              </a:spcAft>
              <a:buFont typeface="Wingdings" panose="05000000000000000000" pitchFamily="2" charset="2"/>
              <a:buChar char="q"/>
              <a:defRPr/>
            </a:pPr>
            <a:r>
              <a:rPr lang="en-US" altLang="tr-TR" sz="1800" dirty="0" err="1">
                <a:solidFill>
                  <a:prstClr val="black"/>
                </a:solidFill>
                <a:latin typeface="Arial"/>
              </a:rPr>
              <a:t>Dört</a:t>
            </a:r>
            <a:r>
              <a:rPr lang="en-US" altLang="tr-TR" sz="1800" dirty="0">
                <a:solidFill>
                  <a:prstClr val="black"/>
                </a:solidFill>
                <a:latin typeface="Arial"/>
              </a:rPr>
              <a:t> </a:t>
            </a:r>
            <a:r>
              <a:rPr lang="en-US" altLang="tr-TR" sz="1800" dirty="0" err="1">
                <a:solidFill>
                  <a:prstClr val="black"/>
                </a:solidFill>
                <a:latin typeface="Arial"/>
              </a:rPr>
              <a:t>nehir</a:t>
            </a:r>
            <a:r>
              <a:rPr lang="en-US" altLang="tr-TR" sz="1800" dirty="0">
                <a:solidFill>
                  <a:prstClr val="black"/>
                </a:solidFill>
                <a:latin typeface="Arial"/>
              </a:rPr>
              <a:t> </a:t>
            </a:r>
            <a:r>
              <a:rPr lang="en-US" altLang="tr-TR" sz="1800" dirty="0" err="1" smtClean="0">
                <a:solidFill>
                  <a:prstClr val="black"/>
                </a:solidFill>
                <a:latin typeface="Arial"/>
              </a:rPr>
              <a:t>megakent</a:t>
            </a:r>
            <a:r>
              <a:rPr lang="en-US" altLang="tr-TR" sz="1800" dirty="0" smtClean="0">
                <a:solidFill>
                  <a:prstClr val="black"/>
                </a:solidFill>
                <a:latin typeface="Arial"/>
              </a:rPr>
              <a:t> </a:t>
            </a:r>
            <a:r>
              <a:rPr lang="tr-TR" altLang="tr-TR" sz="1800" dirty="0" smtClean="0">
                <a:solidFill>
                  <a:prstClr val="black"/>
                </a:solidFill>
                <a:latin typeface="Arial"/>
              </a:rPr>
              <a:t>boyunca akmaktadır</a:t>
            </a:r>
            <a:r>
              <a:rPr lang="en-US" altLang="tr-TR" sz="1800" dirty="0" smtClean="0">
                <a:solidFill>
                  <a:prstClr val="black"/>
                </a:solidFill>
                <a:latin typeface="Arial"/>
              </a:rPr>
              <a:t> </a:t>
            </a:r>
            <a:r>
              <a:rPr lang="en-US" altLang="tr-TR" sz="1800" dirty="0" err="1">
                <a:solidFill>
                  <a:prstClr val="black"/>
                </a:solidFill>
                <a:latin typeface="Arial"/>
              </a:rPr>
              <a:t>ve</a:t>
            </a:r>
            <a:r>
              <a:rPr lang="en-US" altLang="tr-TR" sz="1800" dirty="0">
                <a:solidFill>
                  <a:prstClr val="black"/>
                </a:solidFill>
                <a:latin typeface="Arial"/>
              </a:rPr>
              <a:t> 2006 </a:t>
            </a:r>
            <a:r>
              <a:rPr lang="en-US" altLang="tr-TR" sz="1800" dirty="0" err="1">
                <a:solidFill>
                  <a:prstClr val="black"/>
                </a:solidFill>
                <a:latin typeface="Arial"/>
              </a:rPr>
              <a:t>yılında</a:t>
            </a:r>
            <a:r>
              <a:rPr lang="en-US" altLang="tr-TR" sz="1800" dirty="0">
                <a:solidFill>
                  <a:prstClr val="black"/>
                </a:solidFill>
                <a:latin typeface="Arial"/>
              </a:rPr>
              <a:t> </a:t>
            </a:r>
            <a:r>
              <a:rPr lang="en-US" altLang="tr-TR" sz="1800" dirty="0" err="1">
                <a:solidFill>
                  <a:prstClr val="black"/>
                </a:solidFill>
                <a:latin typeface="Arial"/>
              </a:rPr>
              <a:t>sel</a:t>
            </a:r>
            <a:r>
              <a:rPr lang="en-US" altLang="tr-TR" sz="1800" dirty="0">
                <a:solidFill>
                  <a:prstClr val="black"/>
                </a:solidFill>
                <a:latin typeface="Arial"/>
              </a:rPr>
              <a:t> </a:t>
            </a:r>
            <a:r>
              <a:rPr lang="en-US" altLang="tr-TR" sz="1800" dirty="0" err="1">
                <a:solidFill>
                  <a:prstClr val="black"/>
                </a:solidFill>
                <a:latin typeface="Arial"/>
              </a:rPr>
              <a:t>suyunu</a:t>
            </a:r>
            <a:r>
              <a:rPr lang="en-US" altLang="tr-TR" sz="1800" dirty="0">
                <a:solidFill>
                  <a:prstClr val="black"/>
                </a:solidFill>
                <a:latin typeface="Arial"/>
              </a:rPr>
              <a:t> </a:t>
            </a:r>
            <a:r>
              <a:rPr lang="en-US" altLang="tr-TR" sz="1800" dirty="0" err="1">
                <a:solidFill>
                  <a:prstClr val="black"/>
                </a:solidFill>
                <a:latin typeface="Arial"/>
              </a:rPr>
              <a:t>tutmak</a:t>
            </a:r>
            <a:r>
              <a:rPr lang="en-US" altLang="tr-TR" sz="1800" dirty="0">
                <a:solidFill>
                  <a:prstClr val="black"/>
                </a:solidFill>
                <a:latin typeface="Arial"/>
              </a:rPr>
              <a:t> </a:t>
            </a:r>
            <a:r>
              <a:rPr lang="en-US" altLang="tr-TR" sz="1800" dirty="0" err="1">
                <a:solidFill>
                  <a:prstClr val="black"/>
                </a:solidFill>
                <a:latin typeface="Arial"/>
              </a:rPr>
              <a:t>için</a:t>
            </a:r>
            <a:r>
              <a:rPr lang="en-US" altLang="tr-TR" sz="1800" dirty="0">
                <a:solidFill>
                  <a:prstClr val="black"/>
                </a:solidFill>
                <a:latin typeface="Arial"/>
              </a:rPr>
              <a:t> </a:t>
            </a:r>
            <a:r>
              <a:rPr lang="en-US" altLang="tr-TR" sz="1800" dirty="0" err="1">
                <a:solidFill>
                  <a:prstClr val="black"/>
                </a:solidFill>
                <a:latin typeface="Arial"/>
              </a:rPr>
              <a:t>dünyanın</a:t>
            </a:r>
            <a:r>
              <a:rPr lang="en-US" altLang="tr-TR" sz="1800" dirty="0">
                <a:solidFill>
                  <a:prstClr val="black"/>
                </a:solidFill>
                <a:latin typeface="Arial"/>
              </a:rPr>
              <a:t> </a:t>
            </a:r>
            <a:r>
              <a:rPr lang="en-US" altLang="tr-TR" sz="1800" dirty="0" err="1">
                <a:solidFill>
                  <a:prstClr val="black"/>
                </a:solidFill>
                <a:latin typeface="Arial"/>
              </a:rPr>
              <a:t>en</a:t>
            </a:r>
            <a:r>
              <a:rPr lang="en-US" altLang="tr-TR" sz="1800" dirty="0">
                <a:solidFill>
                  <a:prstClr val="black"/>
                </a:solidFill>
                <a:latin typeface="Arial"/>
              </a:rPr>
              <a:t> </a:t>
            </a:r>
            <a:r>
              <a:rPr lang="en-US" altLang="tr-TR" sz="1800" dirty="0" err="1">
                <a:solidFill>
                  <a:prstClr val="black"/>
                </a:solidFill>
                <a:latin typeface="Arial"/>
              </a:rPr>
              <a:t>büyük</a:t>
            </a:r>
            <a:r>
              <a:rPr lang="en-US" altLang="tr-TR" sz="1800" dirty="0">
                <a:solidFill>
                  <a:prstClr val="black"/>
                </a:solidFill>
                <a:latin typeface="Arial"/>
              </a:rPr>
              <a:t> </a:t>
            </a:r>
            <a:r>
              <a:rPr lang="en-US" altLang="tr-TR" sz="1800" dirty="0" err="1">
                <a:solidFill>
                  <a:prstClr val="black"/>
                </a:solidFill>
                <a:latin typeface="Arial"/>
              </a:rPr>
              <a:t>yeraltı</a:t>
            </a:r>
            <a:r>
              <a:rPr lang="en-US" altLang="tr-TR" sz="1800" dirty="0">
                <a:solidFill>
                  <a:prstClr val="black"/>
                </a:solidFill>
                <a:latin typeface="Arial"/>
              </a:rPr>
              <a:t> </a:t>
            </a:r>
            <a:r>
              <a:rPr lang="en-US" altLang="tr-TR" sz="1800" dirty="0" err="1" smtClean="0">
                <a:solidFill>
                  <a:prstClr val="black"/>
                </a:solidFill>
                <a:latin typeface="Arial"/>
              </a:rPr>
              <a:t>sarnıcı</a:t>
            </a:r>
            <a:r>
              <a:rPr lang="tr-TR" altLang="tr-TR" sz="1800" dirty="0" err="1" smtClean="0">
                <a:solidFill>
                  <a:prstClr val="black"/>
                </a:solidFill>
                <a:latin typeface="Arial"/>
              </a:rPr>
              <a:t>nı</a:t>
            </a:r>
            <a:r>
              <a:rPr lang="en-US" altLang="tr-TR" sz="1800" dirty="0" smtClean="0">
                <a:solidFill>
                  <a:prstClr val="black"/>
                </a:solidFill>
                <a:latin typeface="Arial"/>
              </a:rPr>
              <a:t> </a:t>
            </a:r>
            <a:r>
              <a:rPr lang="en-US" altLang="tr-TR" sz="1800" dirty="0">
                <a:solidFill>
                  <a:prstClr val="black"/>
                </a:solidFill>
                <a:latin typeface="Arial"/>
              </a:rPr>
              <a:t>(</a:t>
            </a:r>
            <a:r>
              <a:rPr lang="en-US" altLang="tr-TR" sz="1800" dirty="0" err="1">
                <a:solidFill>
                  <a:prstClr val="black"/>
                </a:solidFill>
                <a:latin typeface="Arial"/>
              </a:rPr>
              <a:t>rezervuar</a:t>
            </a:r>
            <a:r>
              <a:rPr lang="en-US" altLang="tr-TR" sz="1800" dirty="0">
                <a:solidFill>
                  <a:prstClr val="black"/>
                </a:solidFill>
                <a:latin typeface="Arial"/>
              </a:rPr>
              <a:t> / tank) </a:t>
            </a:r>
            <a:r>
              <a:rPr lang="en-US" altLang="tr-TR" sz="1800" dirty="0" err="1">
                <a:solidFill>
                  <a:prstClr val="black"/>
                </a:solidFill>
                <a:latin typeface="Arial"/>
              </a:rPr>
              <a:t>inşa</a:t>
            </a:r>
            <a:r>
              <a:rPr lang="en-US" altLang="tr-TR" sz="1800" dirty="0">
                <a:solidFill>
                  <a:prstClr val="black"/>
                </a:solidFill>
                <a:latin typeface="Arial"/>
              </a:rPr>
              <a:t> </a:t>
            </a:r>
            <a:r>
              <a:rPr lang="en-US" altLang="tr-TR" sz="1800" dirty="0" err="1">
                <a:solidFill>
                  <a:prstClr val="black"/>
                </a:solidFill>
                <a:latin typeface="Arial"/>
              </a:rPr>
              <a:t>etmek</a:t>
            </a:r>
            <a:r>
              <a:rPr lang="en-US" altLang="tr-TR" sz="1800" dirty="0">
                <a:solidFill>
                  <a:prstClr val="black"/>
                </a:solidFill>
                <a:latin typeface="Arial"/>
              </a:rPr>
              <a:t> </a:t>
            </a:r>
            <a:r>
              <a:rPr lang="en-US" altLang="tr-TR" sz="1800" dirty="0" err="1">
                <a:solidFill>
                  <a:prstClr val="black"/>
                </a:solidFill>
                <a:latin typeface="Arial"/>
              </a:rPr>
              <a:t>için</a:t>
            </a:r>
            <a:r>
              <a:rPr lang="en-US" altLang="tr-TR" sz="1800" dirty="0">
                <a:solidFill>
                  <a:prstClr val="black"/>
                </a:solidFill>
                <a:latin typeface="Arial"/>
              </a:rPr>
              <a:t> 4 </a:t>
            </a:r>
            <a:r>
              <a:rPr lang="en-US" altLang="tr-TR" sz="1800" dirty="0" err="1">
                <a:solidFill>
                  <a:prstClr val="black"/>
                </a:solidFill>
                <a:latin typeface="Arial"/>
              </a:rPr>
              <a:t>milyar</a:t>
            </a:r>
            <a:r>
              <a:rPr lang="en-US" altLang="tr-TR" sz="1800" dirty="0">
                <a:solidFill>
                  <a:prstClr val="black"/>
                </a:solidFill>
                <a:latin typeface="Arial"/>
              </a:rPr>
              <a:t> </a:t>
            </a:r>
            <a:r>
              <a:rPr lang="en-US" altLang="tr-TR" sz="1800" dirty="0" err="1">
                <a:solidFill>
                  <a:prstClr val="black"/>
                </a:solidFill>
                <a:latin typeface="Arial"/>
              </a:rPr>
              <a:t>dolar</a:t>
            </a:r>
            <a:r>
              <a:rPr lang="en-US" altLang="tr-TR" sz="1800" dirty="0">
                <a:solidFill>
                  <a:prstClr val="black"/>
                </a:solidFill>
                <a:latin typeface="Arial"/>
              </a:rPr>
              <a:t> </a:t>
            </a:r>
            <a:r>
              <a:rPr lang="en-US" altLang="tr-TR" sz="1800" dirty="0" err="1" smtClean="0">
                <a:solidFill>
                  <a:prstClr val="black"/>
                </a:solidFill>
                <a:latin typeface="Arial"/>
              </a:rPr>
              <a:t>harca</a:t>
            </a:r>
            <a:r>
              <a:rPr lang="tr-TR" altLang="tr-TR" sz="1800" dirty="0" err="1" smtClean="0">
                <a:solidFill>
                  <a:prstClr val="black"/>
                </a:solidFill>
                <a:latin typeface="Arial"/>
              </a:rPr>
              <a:t>nmıştır</a:t>
            </a:r>
            <a:r>
              <a:rPr lang="en-US" altLang="tr-TR" sz="1800" dirty="0" smtClean="0">
                <a:solidFill>
                  <a:prstClr val="black"/>
                </a:solidFill>
                <a:latin typeface="Arial"/>
              </a:rPr>
              <a:t>.</a:t>
            </a:r>
            <a:endParaRPr lang="tr-TR" altLang="tr-TR" sz="1800" dirty="0" smtClean="0">
              <a:solidFill>
                <a:prstClr val="black"/>
              </a:solidFill>
              <a:latin typeface="Arial"/>
            </a:endParaRPr>
          </a:p>
          <a:p>
            <a:pPr marL="285750" indent="-285750" algn="just" eaLnBrk="0" fontAlgn="base" hangingPunct="0">
              <a:spcBef>
                <a:spcPct val="0"/>
              </a:spcBef>
              <a:spcAft>
                <a:spcPct val="0"/>
              </a:spcAft>
              <a:buFont typeface="Wingdings" panose="05000000000000000000" pitchFamily="2" charset="2"/>
              <a:buChar char="q"/>
              <a:defRPr/>
            </a:pPr>
            <a:r>
              <a:rPr lang="tr-TR" altLang="tr-TR" sz="1800" dirty="0">
                <a:solidFill>
                  <a:prstClr val="black"/>
                </a:solidFill>
                <a:latin typeface="Arial"/>
              </a:rPr>
              <a:t>Şehir, nehir kıyıları boyunca 336 mil (540 km</a:t>
            </a:r>
            <a:r>
              <a:rPr lang="tr-TR" altLang="tr-TR" sz="1800" dirty="0" smtClean="0">
                <a:solidFill>
                  <a:prstClr val="black"/>
                </a:solidFill>
                <a:latin typeface="Arial"/>
              </a:rPr>
              <a:t>) uzunluğunda </a:t>
            </a:r>
            <a:r>
              <a:rPr lang="tr-TR" altLang="tr-TR" sz="1800" dirty="0">
                <a:solidFill>
                  <a:prstClr val="black"/>
                </a:solidFill>
                <a:latin typeface="Arial"/>
              </a:rPr>
              <a:t>“süper </a:t>
            </a:r>
            <a:r>
              <a:rPr lang="tr-TR" altLang="tr-TR" sz="1800" dirty="0" smtClean="0">
                <a:solidFill>
                  <a:prstClr val="black"/>
                </a:solidFill>
                <a:latin typeface="Arial"/>
              </a:rPr>
              <a:t>setler” olarak isimlendirilen </a:t>
            </a:r>
            <a:r>
              <a:rPr lang="tr-TR" altLang="tr-TR" sz="1800" dirty="0">
                <a:solidFill>
                  <a:prstClr val="black"/>
                </a:solidFill>
                <a:latin typeface="Arial"/>
              </a:rPr>
              <a:t>ve potansiyel felaketli fırtına </a:t>
            </a:r>
            <a:r>
              <a:rPr lang="tr-TR" altLang="tr-TR" sz="1800" dirty="0" smtClean="0">
                <a:solidFill>
                  <a:prstClr val="black"/>
                </a:solidFill>
                <a:latin typeface="Arial"/>
              </a:rPr>
              <a:t>dalgalarını önlemek amacıyla </a:t>
            </a:r>
            <a:r>
              <a:rPr lang="tr-TR" altLang="tr-TR" sz="1800" dirty="0">
                <a:solidFill>
                  <a:prstClr val="black"/>
                </a:solidFill>
                <a:latin typeface="Arial"/>
              </a:rPr>
              <a:t>büyük bir deniz bariyeri inşa </a:t>
            </a:r>
            <a:r>
              <a:rPr lang="tr-TR" altLang="tr-TR" sz="1800" dirty="0" smtClean="0">
                <a:solidFill>
                  <a:prstClr val="black"/>
                </a:solidFill>
                <a:latin typeface="Arial"/>
              </a:rPr>
              <a:t>etmektedir.</a:t>
            </a:r>
          </a:p>
        </p:txBody>
      </p:sp>
      <p:pic>
        <p:nvPicPr>
          <p:cNvPr id="8" name="Picture 8" descr="https://www.seisakukikaku.metro.tokyo.lg.jp/gaimubu/anmc21/anmc21org/english/bestpractice/images/img/cri0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742" y="3245260"/>
            <a:ext cx="1970995" cy="150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42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26181</TotalTime>
  <Words>1045</Words>
  <Application>Microsoft Office PowerPoint</Application>
  <PresentationFormat>On-screen Show (4:3)</PresentationFormat>
  <Paragraphs>70</Paragraphs>
  <Slides>11</Slides>
  <Notes>0</Notes>
  <HiddenSlides>0</HiddenSlides>
  <MMClips>1</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ekonomi</vt:lpstr>
      <vt:lpstr>1_Rics</vt:lpstr>
      <vt:lpstr>h.t.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Windows Kullanıcısı</cp:lastModifiedBy>
  <cp:revision>971</cp:revision>
  <cp:lastPrinted>2016-10-24T07:53:35Z</cp:lastPrinted>
  <dcterms:created xsi:type="dcterms:W3CDTF">2016-09-18T09:35:24Z</dcterms:created>
  <dcterms:modified xsi:type="dcterms:W3CDTF">2020-03-30T09:55:00Z</dcterms:modified>
</cp:coreProperties>
</file>