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8"/>
  </p:notesMasterIdLst>
  <p:sldIdLst>
    <p:sldId id="317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8" r:id="rId11"/>
    <p:sldId id="329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41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  <p:sldId id="355" r:id="rId34"/>
    <p:sldId id="356" r:id="rId35"/>
    <p:sldId id="357" r:id="rId36"/>
    <p:sldId id="358" r:id="rId37"/>
    <p:sldId id="359" r:id="rId38"/>
    <p:sldId id="360" r:id="rId39"/>
    <p:sldId id="362" r:id="rId40"/>
    <p:sldId id="364" r:id="rId41"/>
    <p:sldId id="366" r:id="rId42"/>
    <p:sldId id="367" r:id="rId43"/>
    <p:sldId id="368" r:id="rId44"/>
    <p:sldId id="370" r:id="rId45"/>
    <p:sldId id="371" r:id="rId46"/>
    <p:sldId id="372" r:id="rId47"/>
    <p:sldId id="375" r:id="rId48"/>
    <p:sldId id="376" r:id="rId49"/>
    <p:sldId id="377" r:id="rId50"/>
    <p:sldId id="379" r:id="rId51"/>
    <p:sldId id="380" r:id="rId52"/>
    <p:sldId id="381" r:id="rId53"/>
    <p:sldId id="382" r:id="rId54"/>
    <p:sldId id="383" r:id="rId55"/>
    <p:sldId id="384" r:id="rId56"/>
    <p:sldId id="385" r:id="rId57"/>
    <p:sldId id="386" r:id="rId58"/>
    <p:sldId id="418" r:id="rId59"/>
    <p:sldId id="388" r:id="rId60"/>
    <p:sldId id="391" r:id="rId61"/>
    <p:sldId id="392" r:id="rId62"/>
    <p:sldId id="393" r:id="rId63"/>
    <p:sldId id="394" r:id="rId64"/>
    <p:sldId id="395" r:id="rId65"/>
    <p:sldId id="409" r:id="rId66"/>
    <p:sldId id="410" r:id="rId67"/>
  </p:sldIdLst>
  <p:sldSz cx="9144000" cy="6858000" type="screen4x3"/>
  <p:notesSz cx="6858000" cy="9144000"/>
  <p:photoAlbum/>
  <p:custDataLst>
    <p:tags r:id="rId6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412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9F971-A996-4083-A5DA-B993024E7F36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D6E09-6A07-429E-BE1B-D9ED794938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66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D6E09-6A07-429E-BE1B-D9ED794938C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43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68DCD-A429-49E8-B2DF-43D924D615E3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62200" y="6356350"/>
            <a:ext cx="44958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95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279E-1A3A-43BC-9FF2-5934D66C11DF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7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7796-2E02-42A0-85B0-9AE7D3D93F0E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2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0"/>
          </p:nvPr>
        </p:nvSpPr>
        <p:spPr>
          <a:xfrm>
            <a:off x="1752600" y="6400800"/>
            <a:ext cx="4953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01BD1F-65AF-428F-9666-6A35858789E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65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A289E-7E7B-4D65-B89A-A60C75F626FD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3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7A40-0BDC-4B9F-99A9-8BFDCE307B37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9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83DE-2184-4246-ACF9-D8BF58A9640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68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568B0-6D43-4062-A92B-91350BCA7E47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3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BA3E-801F-4253-BA76-1B07336CDA5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10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80DA-406D-42E8-AD44-4F20A6EED86A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5720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3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4AEA-CCA6-4062-8D16-64DC37C529B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6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D31C-0DA1-47C9-8034-46E57106941F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7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fld id="{758D74A5-E413-4BFB-9237-21BA9ED43BDD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fld id="{22D58F13-B884-4489-983E-B4520426EA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7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4</a:t>
            </a:r>
            <a:br>
              <a:rPr lang="en-US" dirty="0"/>
            </a:br>
            <a:r>
              <a:rPr lang="en-US" dirty="0"/>
              <a:t>C Program Control</a:t>
            </a:r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altLang="en-US" dirty="0"/>
              <a:t>C How to Program, 8/e, 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8F13-B884-4489-983E-B4520426EAB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57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4.4  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17638"/>
            <a:ext cx="8458200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600" dirty="0">
                <a:solidFill>
                  <a:srgbClr val="000000"/>
                </a:solidFill>
              </a:rPr>
              <a:t>When the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600" dirty="0">
                <a:solidFill>
                  <a:srgbClr val="000000"/>
                </a:solidFill>
              </a:rPr>
              <a:t> statement begins executing, the </a:t>
            </a:r>
            <a:r>
              <a:rPr lang="en-US" altLang="en-US" sz="2600" u="sng" dirty="0">
                <a:solidFill>
                  <a:srgbClr val="000000"/>
                </a:solidFill>
              </a:rPr>
              <a:t>control variable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sz="2600" u="sng" dirty="0">
                <a:solidFill>
                  <a:srgbClr val="000000"/>
                </a:solidFill>
              </a:rPr>
              <a:t> is initialized to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6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600" dirty="0">
                <a:solidFill>
                  <a:srgbClr val="000000"/>
                </a:solidFill>
              </a:rPr>
              <a:t>Then, the </a:t>
            </a:r>
            <a:r>
              <a:rPr lang="en-US" altLang="en-US" sz="2600" u="sng" dirty="0">
                <a:solidFill>
                  <a:srgbClr val="000000"/>
                </a:solidFill>
              </a:rPr>
              <a:t>loop-continuation condition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&lt;=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r>
              <a:rPr lang="en-US" altLang="en-US" sz="2600" dirty="0">
                <a:solidFill>
                  <a:srgbClr val="000000"/>
                </a:solidFill>
              </a:rPr>
              <a:t> is checked.</a:t>
            </a:r>
          </a:p>
          <a:p>
            <a:pPr eaLnBrk="1" hangingPunct="1"/>
            <a:r>
              <a:rPr lang="en-US" altLang="en-US" sz="2600" dirty="0">
                <a:solidFill>
                  <a:srgbClr val="000000"/>
                </a:solidFill>
              </a:rPr>
              <a:t>Because the initial value of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sz="2600" dirty="0">
                <a:solidFill>
                  <a:srgbClr val="000000"/>
                </a:solidFill>
              </a:rPr>
              <a:t> is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600" dirty="0">
                <a:solidFill>
                  <a:srgbClr val="000000"/>
                </a:solidFill>
              </a:rPr>
              <a:t>, the </a:t>
            </a:r>
            <a:r>
              <a:rPr lang="en-US" altLang="en-US" sz="2600" u="sng" dirty="0">
                <a:solidFill>
                  <a:srgbClr val="000000"/>
                </a:solidFill>
              </a:rPr>
              <a:t>condition is satisfied</a:t>
            </a:r>
            <a:r>
              <a:rPr lang="en-US" altLang="en-US" sz="2600" dirty="0">
                <a:solidFill>
                  <a:srgbClr val="000000"/>
                </a:solidFill>
              </a:rPr>
              <a:t>, so the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600" dirty="0">
                <a:solidFill>
                  <a:srgbClr val="000000"/>
                </a:solidFill>
              </a:rPr>
              <a:t> statement (line 13) prints the value of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sz="2600" dirty="0">
                <a:solidFill>
                  <a:srgbClr val="000000"/>
                </a:solidFill>
              </a:rPr>
              <a:t>, namely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6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600" dirty="0">
                <a:solidFill>
                  <a:srgbClr val="000000"/>
                </a:solidFill>
              </a:rPr>
              <a:t>The control variable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sz="2600" dirty="0">
                <a:solidFill>
                  <a:srgbClr val="000000"/>
                </a:solidFill>
              </a:rPr>
              <a:t> is then </a:t>
            </a:r>
            <a:r>
              <a:rPr lang="en-US" altLang="en-US" sz="2600" u="sng" dirty="0">
                <a:solidFill>
                  <a:srgbClr val="000000"/>
                </a:solidFill>
              </a:rPr>
              <a:t>incremented</a:t>
            </a:r>
            <a:r>
              <a:rPr lang="en-US" altLang="en-US" sz="2600" dirty="0">
                <a:solidFill>
                  <a:srgbClr val="000000"/>
                </a:solidFill>
              </a:rPr>
              <a:t> by the expression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++counter</a:t>
            </a:r>
            <a:r>
              <a:rPr lang="en-US" altLang="en-US" sz="2600" dirty="0">
                <a:solidFill>
                  <a:srgbClr val="000000"/>
                </a:solidFill>
              </a:rPr>
              <a:t>, and the </a:t>
            </a:r>
            <a:r>
              <a:rPr lang="en-US" altLang="en-US" sz="2600" u="sng" dirty="0">
                <a:solidFill>
                  <a:srgbClr val="000000"/>
                </a:solidFill>
              </a:rPr>
              <a:t>loop begins again</a:t>
            </a:r>
            <a:r>
              <a:rPr lang="en-US" altLang="en-US" sz="2600" dirty="0">
                <a:solidFill>
                  <a:srgbClr val="000000"/>
                </a:solidFill>
              </a:rPr>
              <a:t> with the loop-continuation test.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8075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4.4  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idx="1"/>
          </p:nvPr>
        </p:nvSpPr>
        <p:spPr>
          <a:xfrm>
            <a:off x="460159" y="1462088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Because the control variable is now equal to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500" dirty="0">
                <a:solidFill>
                  <a:srgbClr val="000000"/>
                </a:solidFill>
              </a:rPr>
              <a:t>, the final value is not exceeded, so the program performs the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</a:rPr>
              <a:t> statement again.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This process </a:t>
            </a:r>
            <a:r>
              <a:rPr lang="en-US" altLang="en-US" sz="2500" u="sng" dirty="0">
                <a:solidFill>
                  <a:srgbClr val="000000"/>
                </a:solidFill>
              </a:rPr>
              <a:t>continues until</a:t>
            </a:r>
            <a:r>
              <a:rPr lang="en-US" altLang="en-US" sz="2500" dirty="0">
                <a:solidFill>
                  <a:srgbClr val="000000"/>
                </a:solidFill>
              </a:rPr>
              <a:t> the control variable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sz="2500" dirty="0">
                <a:solidFill>
                  <a:srgbClr val="000000"/>
                </a:solidFill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</a:rPr>
              <a:t>incremented to its final value of 11</a:t>
            </a:r>
            <a:r>
              <a:rPr lang="en-US" altLang="en-US" sz="2500" dirty="0">
                <a:solidFill>
                  <a:srgbClr val="000000"/>
                </a:solidFill>
              </a:rPr>
              <a:t>—this causes the loop-continuation test to fail, and iteration terminates.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 program continues by performing the first statement </a:t>
            </a:r>
            <a:r>
              <a:rPr lang="en-US" altLang="en-US" sz="2500" u="sng" dirty="0">
                <a:solidFill>
                  <a:srgbClr val="000000"/>
                </a:solidFill>
              </a:rPr>
              <a:t>after the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500" u="sng" dirty="0">
                <a:solidFill>
                  <a:srgbClr val="000000"/>
                </a:solidFill>
              </a:rPr>
              <a:t> statement</a:t>
            </a:r>
            <a:r>
              <a:rPr lang="en-US" altLang="en-US" sz="2500" dirty="0">
                <a:solidFill>
                  <a:srgbClr val="000000"/>
                </a:solidFill>
              </a:rPr>
              <a:t> (in this case, the end of the program). </a:t>
            </a: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09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868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4.4  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34819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51556"/>
            <a:ext cx="8763000" cy="4525963"/>
          </a:xfrm>
        </p:spPr>
        <p:txBody>
          <a:bodyPr/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</a:rPr>
              <a:t>Off-By-One Errors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Notice that Fig. 4.2 uses the loop-continuation condition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&lt;=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If you incorrectly wrote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</a:rPr>
              <a:t>, then the loop would be </a:t>
            </a:r>
            <a:r>
              <a:rPr lang="en-US" u="sng" dirty="0">
                <a:solidFill>
                  <a:srgbClr val="000000"/>
                </a:solidFill>
              </a:rPr>
              <a:t>executed only 9 times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This is a common logic error called an </a:t>
            </a:r>
            <a:r>
              <a:rPr lang="en-US" dirty="0">
                <a:solidFill>
                  <a:srgbClr val="0000FF"/>
                </a:solidFill>
              </a:rPr>
              <a:t>off-by-one error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502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4.4  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General Format of a 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500" b="1" i="1" dirty="0">
                <a:solidFill>
                  <a:srgbClr val="000000"/>
                </a:solidFill>
              </a:rPr>
              <a:t> Statement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The general format of the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statement is </a:t>
            </a:r>
          </a:p>
          <a:p>
            <a:pPr marL="630238" lvl="2" indent="0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  for</a:t>
            </a:r>
            <a:r>
              <a:rPr 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900" b="1" i="1" dirty="0">
                <a:solidFill>
                  <a:srgbClr val="000000"/>
                </a:solidFill>
              </a:rPr>
              <a:t>initialization</a:t>
            </a:r>
            <a:r>
              <a:rPr lang="en-US" sz="19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1900" b="1" i="1" dirty="0">
                <a:solidFill>
                  <a:srgbClr val="000000"/>
                </a:solidFill>
              </a:rPr>
              <a:t>condition</a:t>
            </a:r>
            <a:r>
              <a:rPr lang="en-US" sz="19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1900" b="1" i="1" dirty="0">
                <a:solidFill>
                  <a:srgbClr val="000000"/>
                </a:solidFill>
              </a:rPr>
              <a:t>increment</a:t>
            </a:r>
            <a:r>
              <a:rPr 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19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br>
              <a:rPr lang="en-US" sz="1900" b="1" i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19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1900" b="1" i="1" dirty="0">
                <a:solidFill>
                  <a:srgbClr val="000000"/>
                </a:solidFill>
              </a:rPr>
              <a:t>statement</a:t>
            </a:r>
          </a:p>
          <a:p>
            <a:pPr marL="630238" lvl="2" indent="0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1900" b="1" i="1" dirty="0">
                <a:solidFill>
                  <a:srgbClr val="000000"/>
                </a:solidFill>
              </a:rPr>
              <a:t>    </a:t>
            </a:r>
            <a:r>
              <a:rPr 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500" dirty="0">
                <a:solidFill>
                  <a:srgbClr val="000000"/>
                </a:solidFill>
              </a:rPr>
              <a:t>	where the </a:t>
            </a:r>
            <a:r>
              <a:rPr lang="en-US" sz="2500" i="1" u="sng" dirty="0">
                <a:solidFill>
                  <a:srgbClr val="000000"/>
                </a:solidFill>
              </a:rPr>
              <a:t>initialization</a:t>
            </a:r>
            <a:r>
              <a:rPr lang="en-US" sz="2500" u="sng" dirty="0">
                <a:solidFill>
                  <a:srgbClr val="000000"/>
                </a:solidFill>
              </a:rPr>
              <a:t> expression</a:t>
            </a:r>
            <a:r>
              <a:rPr lang="en-US" sz="2500" dirty="0">
                <a:solidFill>
                  <a:srgbClr val="000000"/>
                </a:solidFill>
              </a:rPr>
              <a:t> initializes the loop-control variable (and might define it), the </a:t>
            </a:r>
            <a:r>
              <a:rPr lang="en-US" sz="2500" i="1" u="sng" dirty="0">
                <a:solidFill>
                  <a:srgbClr val="000000"/>
                </a:solidFill>
              </a:rPr>
              <a:t>condition</a:t>
            </a:r>
            <a:r>
              <a:rPr lang="en-US" sz="2500" u="sng" dirty="0">
                <a:solidFill>
                  <a:srgbClr val="000000"/>
                </a:solidFill>
              </a:rPr>
              <a:t> expression</a:t>
            </a:r>
            <a:r>
              <a:rPr lang="en-US" sz="2500" dirty="0">
                <a:solidFill>
                  <a:srgbClr val="000000"/>
                </a:solidFill>
              </a:rPr>
              <a:t> is the loop-continuation condition and the </a:t>
            </a:r>
            <a:r>
              <a:rPr lang="en-US" sz="2500" i="1" u="sng" dirty="0">
                <a:solidFill>
                  <a:srgbClr val="000000"/>
                </a:solidFill>
              </a:rPr>
              <a:t>increment</a:t>
            </a:r>
            <a:r>
              <a:rPr lang="en-US" sz="2500" u="sng" dirty="0">
                <a:solidFill>
                  <a:srgbClr val="000000"/>
                </a:solidFill>
              </a:rPr>
              <a:t> expression</a:t>
            </a:r>
            <a:r>
              <a:rPr lang="en-US" sz="2500" dirty="0">
                <a:solidFill>
                  <a:srgbClr val="000000"/>
                </a:solidFill>
              </a:rPr>
              <a:t> increments the control variable. </a:t>
            </a:r>
            <a:endParaRPr lang="en-US" sz="2600" dirty="0">
              <a:solidFill>
                <a:srgbClr val="000000"/>
              </a:solidFill>
            </a:endParaRPr>
          </a:p>
          <a:p>
            <a:pPr lvl="2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endParaRPr lang="en-US" sz="19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3789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6610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526" y="136525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4.4  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8763000" cy="4701382"/>
          </a:xfrm>
        </p:spPr>
        <p:txBody>
          <a:bodyPr>
            <a:norm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</a:rPr>
              <a:t>Comma-Separated Lists of Expressions</a:t>
            </a:r>
          </a:p>
          <a:p>
            <a:pPr eaLnBrk="1" hangingPunct="1">
              <a:defRPr/>
            </a:pPr>
            <a:r>
              <a:rPr lang="en-US" sz="3000" dirty="0">
                <a:solidFill>
                  <a:srgbClr val="000000"/>
                </a:solidFill>
              </a:rPr>
              <a:t>Often, the </a:t>
            </a:r>
            <a:r>
              <a:rPr lang="en-US" sz="3000" i="1" u="sng" dirty="0">
                <a:solidFill>
                  <a:srgbClr val="000000"/>
                </a:solidFill>
              </a:rPr>
              <a:t>initialization</a:t>
            </a:r>
            <a:r>
              <a:rPr lang="en-US" sz="3000" i="1" dirty="0">
                <a:solidFill>
                  <a:srgbClr val="000000"/>
                </a:solidFill>
              </a:rPr>
              <a:t> </a:t>
            </a:r>
            <a:r>
              <a:rPr lang="en-US" sz="3000" dirty="0">
                <a:solidFill>
                  <a:srgbClr val="000000"/>
                </a:solidFill>
              </a:rPr>
              <a:t>and</a:t>
            </a:r>
            <a:r>
              <a:rPr lang="en-US" sz="3000" i="1" dirty="0">
                <a:solidFill>
                  <a:srgbClr val="000000"/>
                </a:solidFill>
              </a:rPr>
              <a:t> </a:t>
            </a:r>
            <a:r>
              <a:rPr lang="en-US" sz="3000" i="1" u="sng" dirty="0">
                <a:solidFill>
                  <a:srgbClr val="000000"/>
                </a:solidFill>
              </a:rPr>
              <a:t>increment</a:t>
            </a:r>
            <a:r>
              <a:rPr lang="en-US" sz="3000" i="1" dirty="0">
                <a:solidFill>
                  <a:srgbClr val="000000"/>
                </a:solidFill>
              </a:rPr>
              <a:t> </a:t>
            </a:r>
            <a:r>
              <a:rPr lang="en-US" sz="3000" dirty="0">
                <a:solidFill>
                  <a:srgbClr val="000000"/>
                </a:solidFill>
              </a:rPr>
              <a:t>expressions are </a:t>
            </a:r>
            <a:r>
              <a:rPr lang="en-US" sz="3000" u="sng" dirty="0">
                <a:solidFill>
                  <a:srgbClr val="000000"/>
                </a:solidFill>
              </a:rPr>
              <a:t>comma-separated</a:t>
            </a:r>
            <a:r>
              <a:rPr lang="en-US" sz="3000" dirty="0">
                <a:solidFill>
                  <a:srgbClr val="000000"/>
                </a:solidFill>
              </a:rPr>
              <a:t> lists of expressions.</a:t>
            </a:r>
          </a:p>
          <a:p>
            <a:pPr eaLnBrk="1" hangingPunct="1">
              <a:defRPr/>
            </a:pPr>
            <a:r>
              <a:rPr lang="en-US" sz="3000" dirty="0">
                <a:solidFill>
                  <a:srgbClr val="000000"/>
                </a:solidFill>
              </a:rPr>
              <a:t>The commas as used here are actually </a:t>
            </a:r>
            <a:r>
              <a:rPr lang="en-US" sz="3000" dirty="0">
                <a:solidFill>
                  <a:srgbClr val="0000FF"/>
                </a:solidFill>
              </a:rPr>
              <a:t>comma operators</a:t>
            </a:r>
            <a:r>
              <a:rPr lang="en-US" sz="3000" dirty="0">
                <a:solidFill>
                  <a:srgbClr val="000000"/>
                </a:solidFill>
              </a:rPr>
              <a:t> that guarantee that lists of expressions </a:t>
            </a:r>
            <a:r>
              <a:rPr lang="en-US" sz="3000" u="sng" dirty="0">
                <a:solidFill>
                  <a:srgbClr val="000000"/>
                </a:solidFill>
              </a:rPr>
              <a:t>evaluate from left to right</a:t>
            </a:r>
            <a:r>
              <a:rPr lang="en-US" sz="30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sz="3000" dirty="0">
                <a:solidFill>
                  <a:srgbClr val="000000"/>
                </a:solidFill>
              </a:rPr>
              <a:t>The value and type of a comma-separated list of expressions are the value and type of the rightmost expression in the list.</a:t>
            </a:r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3346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85" y="228600"/>
            <a:ext cx="8229600" cy="6381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4.4  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>
          <a:xfrm>
            <a:off x="114300" y="1066800"/>
            <a:ext cx="8877300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comma operator is most often used in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Its primary use is to enable you to use </a:t>
            </a:r>
            <a:r>
              <a:rPr lang="en-US" altLang="en-US" u="sng" dirty="0">
                <a:solidFill>
                  <a:srgbClr val="000000"/>
                </a:solidFill>
              </a:rPr>
              <a:t>multiple initialization</a:t>
            </a:r>
            <a:r>
              <a:rPr lang="en-US" altLang="en-US" dirty="0">
                <a:solidFill>
                  <a:srgbClr val="000000"/>
                </a:solidFill>
              </a:rPr>
              <a:t> and/or </a:t>
            </a:r>
            <a:r>
              <a:rPr lang="en-US" altLang="en-US" u="sng" dirty="0">
                <a:solidFill>
                  <a:srgbClr val="000000"/>
                </a:solidFill>
              </a:rPr>
              <a:t>multiple increment</a:t>
            </a:r>
            <a:r>
              <a:rPr lang="en-US" altLang="en-US" dirty="0">
                <a:solidFill>
                  <a:srgbClr val="000000"/>
                </a:solidFill>
              </a:rPr>
              <a:t> expressions.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For example, there may be </a:t>
            </a:r>
            <a:r>
              <a:rPr lang="en-US" altLang="en-US" u="sng" dirty="0">
                <a:solidFill>
                  <a:srgbClr val="000000"/>
                </a:solidFill>
              </a:rPr>
              <a:t>two control variables in a single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u="sng" dirty="0">
                <a:solidFill>
                  <a:srgbClr val="000000"/>
                </a:solidFill>
              </a:rPr>
              <a:t> statement</a:t>
            </a:r>
            <a:r>
              <a:rPr lang="en-US" altLang="en-US" dirty="0">
                <a:solidFill>
                  <a:srgbClr val="000000"/>
                </a:solidFill>
              </a:rPr>
              <a:t> that must be initialized and incremented.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003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4.4  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Expressions in the 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500" b="1" i="1" dirty="0">
                <a:solidFill>
                  <a:srgbClr val="000000"/>
                </a:solidFill>
              </a:rPr>
              <a:t> Statement’s Header Are Optional</a:t>
            </a:r>
          </a:p>
          <a:p>
            <a:pPr eaLnBrk="1" hangingPunct="1">
              <a:defRPr/>
            </a:pPr>
            <a:r>
              <a:rPr lang="en-US" sz="2500" dirty="0">
                <a:solidFill>
                  <a:srgbClr val="000000"/>
                </a:solidFill>
              </a:rPr>
              <a:t>The three expressions in the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500" dirty="0">
                <a:solidFill>
                  <a:srgbClr val="000000"/>
                </a:solidFill>
              </a:rPr>
              <a:t> statement are optional.</a:t>
            </a:r>
          </a:p>
          <a:p>
            <a:pPr eaLnBrk="1" hangingPunct="1">
              <a:defRPr/>
            </a:pPr>
            <a:r>
              <a:rPr lang="en-US" sz="2500" dirty="0">
                <a:solidFill>
                  <a:srgbClr val="000000"/>
                </a:solidFill>
              </a:rPr>
              <a:t>If the </a:t>
            </a:r>
            <a:r>
              <a:rPr lang="en-US" sz="2500" i="1" u="sng" dirty="0">
                <a:solidFill>
                  <a:srgbClr val="000000"/>
                </a:solidFill>
              </a:rPr>
              <a:t>condition</a:t>
            </a:r>
            <a:r>
              <a:rPr lang="en-US" sz="2500" u="sng" dirty="0">
                <a:solidFill>
                  <a:srgbClr val="000000"/>
                </a:solidFill>
              </a:rPr>
              <a:t> expression is omitted</a:t>
            </a:r>
            <a:r>
              <a:rPr lang="en-US" sz="2500" dirty="0">
                <a:solidFill>
                  <a:srgbClr val="000000"/>
                </a:solidFill>
              </a:rPr>
              <a:t>, C assumes that the condition is true, thus creating an </a:t>
            </a:r>
            <a:r>
              <a:rPr lang="en-US" sz="2500" u="sng" dirty="0">
                <a:solidFill>
                  <a:srgbClr val="000000"/>
                </a:solidFill>
              </a:rPr>
              <a:t>infinite loop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sz="2500" dirty="0">
                <a:solidFill>
                  <a:srgbClr val="000000"/>
                </a:solidFill>
              </a:rPr>
              <a:t>You may </a:t>
            </a:r>
            <a:r>
              <a:rPr lang="en-US" sz="2500" u="sng" dirty="0">
                <a:solidFill>
                  <a:srgbClr val="000000"/>
                </a:solidFill>
              </a:rPr>
              <a:t>omit the </a:t>
            </a:r>
            <a:r>
              <a:rPr lang="en-US" sz="2500" i="1" u="sng" dirty="0">
                <a:solidFill>
                  <a:srgbClr val="000000"/>
                </a:solidFill>
              </a:rPr>
              <a:t>initialization </a:t>
            </a:r>
            <a:r>
              <a:rPr lang="en-US" sz="2500" u="sng" dirty="0">
                <a:solidFill>
                  <a:srgbClr val="000000"/>
                </a:solidFill>
              </a:rPr>
              <a:t>expression</a:t>
            </a:r>
            <a:r>
              <a:rPr lang="en-US" sz="2500" dirty="0">
                <a:solidFill>
                  <a:srgbClr val="000000"/>
                </a:solidFill>
              </a:rPr>
              <a:t> if the control variable is </a:t>
            </a:r>
            <a:r>
              <a:rPr lang="en-US" sz="2500" u="sng" dirty="0">
                <a:solidFill>
                  <a:srgbClr val="000000"/>
                </a:solidFill>
              </a:rPr>
              <a:t>initialized elsewhere</a:t>
            </a:r>
            <a:r>
              <a:rPr lang="en-US" sz="2500" dirty="0">
                <a:solidFill>
                  <a:srgbClr val="000000"/>
                </a:solidFill>
              </a:rPr>
              <a:t> in the program.</a:t>
            </a:r>
          </a:p>
          <a:p>
            <a:pPr eaLnBrk="1" hangingPunct="1">
              <a:defRPr/>
            </a:pPr>
            <a:r>
              <a:rPr lang="en-US" sz="2500" dirty="0">
                <a:solidFill>
                  <a:srgbClr val="000000"/>
                </a:solidFill>
              </a:rPr>
              <a:t>The </a:t>
            </a:r>
            <a:r>
              <a:rPr lang="en-US" sz="2500" i="1" u="sng" dirty="0">
                <a:solidFill>
                  <a:srgbClr val="000000"/>
                </a:solidFill>
              </a:rPr>
              <a:t>increment </a:t>
            </a:r>
            <a:r>
              <a:rPr lang="en-US" sz="2500" u="sng" dirty="0">
                <a:solidFill>
                  <a:srgbClr val="000000"/>
                </a:solidFill>
              </a:rPr>
              <a:t>may be omitted</a:t>
            </a:r>
            <a:r>
              <a:rPr lang="en-US" sz="2500" dirty="0">
                <a:solidFill>
                  <a:srgbClr val="000000"/>
                </a:solidFill>
              </a:rPr>
              <a:t> if it’s calculated by statements </a:t>
            </a:r>
            <a:r>
              <a:rPr lang="en-US" sz="2500" u="sng" dirty="0">
                <a:solidFill>
                  <a:srgbClr val="000000"/>
                </a:solidFill>
              </a:rPr>
              <a:t>in the body of the 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500" u="sng" dirty="0">
                <a:solidFill>
                  <a:srgbClr val="000000"/>
                </a:solidFill>
              </a:rPr>
              <a:t> statement</a:t>
            </a:r>
            <a:r>
              <a:rPr lang="en-US" sz="2500" dirty="0">
                <a:solidFill>
                  <a:srgbClr val="000000"/>
                </a:solidFill>
              </a:rPr>
              <a:t> or if no increment is needed.</a:t>
            </a:r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6657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4.4  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863584"/>
            <a:ext cx="8686800" cy="4525963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Increment Expression Acts Like a Standalone Statement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The </a:t>
            </a:r>
            <a:r>
              <a:rPr lang="en-US" sz="2400" u="sng" dirty="0">
                <a:solidFill>
                  <a:srgbClr val="000000"/>
                </a:solidFill>
              </a:rPr>
              <a:t>increment expression</a:t>
            </a:r>
            <a:r>
              <a:rPr lang="en-US" sz="2400" dirty="0">
                <a:solidFill>
                  <a:srgbClr val="000000"/>
                </a:solidFill>
              </a:rPr>
              <a:t> in the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400" dirty="0">
                <a:solidFill>
                  <a:srgbClr val="000000"/>
                </a:solidFill>
              </a:rPr>
              <a:t> statement acts like a stand-alone C statement </a:t>
            </a:r>
            <a:r>
              <a:rPr lang="en-US" sz="2400" u="sng" dirty="0">
                <a:solidFill>
                  <a:srgbClr val="000000"/>
                </a:solidFill>
              </a:rPr>
              <a:t>at the end of the body of the </a:t>
            </a:r>
            <a:r>
              <a:rPr 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Therefore, the expressions</a:t>
            </a:r>
          </a:p>
          <a:p>
            <a:pPr lvl="2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counter = counter + </a:t>
            </a:r>
            <a:r>
              <a:rPr lang="en-US" sz="18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br>
              <a:rPr lang="en-US" sz="1800" b="1" dirty="0">
                <a:solidFill>
                  <a:srgbClr val="128AFF"/>
                </a:solidFill>
                <a:latin typeface="Consolas" panose="020B06090202040302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counter += </a:t>
            </a:r>
            <a:r>
              <a:rPr lang="en-US" sz="1800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br>
              <a:rPr lang="en-US" sz="1800" dirty="0">
                <a:solidFill>
                  <a:srgbClr val="128AFF"/>
                </a:solidFill>
                <a:latin typeface="Consolas" panose="020B06090202040302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++counter</a:t>
            </a:r>
            <a:b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300" dirty="0">
                <a:solidFill>
                  <a:srgbClr val="000000"/>
                </a:solidFill>
              </a:rPr>
              <a:t>	are </a:t>
            </a:r>
            <a:r>
              <a:rPr lang="en-US" sz="2300" u="sng" dirty="0">
                <a:solidFill>
                  <a:srgbClr val="000000"/>
                </a:solidFill>
              </a:rPr>
              <a:t>all equivalent in the increment part</a:t>
            </a:r>
            <a:r>
              <a:rPr lang="en-US" sz="2300" dirty="0">
                <a:solidFill>
                  <a:srgbClr val="000000"/>
                </a:solidFill>
              </a:rPr>
              <a:t> of the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300" dirty="0">
                <a:solidFill>
                  <a:srgbClr val="000000"/>
                </a:solidFill>
              </a:rPr>
              <a:t> statement.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Because the variable being </a:t>
            </a:r>
            <a:r>
              <a:rPr lang="en-US" sz="2300" u="sng" dirty="0" err="1">
                <a:solidFill>
                  <a:srgbClr val="000000"/>
                </a:solidFill>
              </a:rPr>
              <a:t>preincremented</a:t>
            </a:r>
            <a:r>
              <a:rPr lang="en-US" sz="2300" dirty="0">
                <a:solidFill>
                  <a:srgbClr val="000000"/>
                </a:solidFill>
              </a:rPr>
              <a:t> or </a:t>
            </a:r>
            <a:r>
              <a:rPr lang="en-US" sz="2300" u="sng" dirty="0" err="1">
                <a:solidFill>
                  <a:srgbClr val="000000"/>
                </a:solidFill>
              </a:rPr>
              <a:t>postincremented</a:t>
            </a:r>
            <a:r>
              <a:rPr lang="en-US" sz="2300" dirty="0">
                <a:solidFill>
                  <a:srgbClr val="000000"/>
                </a:solidFill>
              </a:rPr>
              <a:t> here does not appear in a larger expression, both forms of incrementing have the same effect.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</a:t>
            </a:r>
            <a:r>
              <a:rPr lang="en-US" sz="2300" u="sng" dirty="0">
                <a:solidFill>
                  <a:srgbClr val="000000"/>
                </a:solidFill>
              </a:rPr>
              <a:t>two semicolons</a:t>
            </a:r>
            <a:r>
              <a:rPr lang="en-US" sz="2300" dirty="0">
                <a:solidFill>
                  <a:srgbClr val="000000"/>
                </a:solidFill>
              </a:rPr>
              <a:t> in the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300" dirty="0">
                <a:solidFill>
                  <a:srgbClr val="000000"/>
                </a:solidFill>
              </a:rPr>
              <a:t> statement are </a:t>
            </a:r>
            <a:r>
              <a:rPr lang="en-US" sz="2300" u="sng" dirty="0">
                <a:solidFill>
                  <a:srgbClr val="000000"/>
                </a:solidFill>
              </a:rPr>
              <a:t>required</a:t>
            </a:r>
            <a:r>
              <a:rPr lang="en-US" sz="23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91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4.5  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Statement: Notes and Observations</a:t>
            </a:r>
          </a:p>
        </p:txBody>
      </p:sp>
      <p:sp>
        <p:nvSpPr>
          <p:cNvPr id="45059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17638"/>
            <a:ext cx="85344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</a:rPr>
              <a:t>initialization</a:t>
            </a:r>
            <a:r>
              <a:rPr lang="en-US" altLang="en-US" sz="2500" dirty="0">
                <a:solidFill>
                  <a:srgbClr val="000000"/>
                </a:solidFill>
              </a:rPr>
              <a:t>, </a:t>
            </a:r>
            <a:r>
              <a:rPr lang="en-US" altLang="en-US" sz="2500" u="sng" dirty="0">
                <a:solidFill>
                  <a:srgbClr val="000000"/>
                </a:solidFill>
              </a:rPr>
              <a:t>loop-continuation condition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u="sng" dirty="0">
                <a:solidFill>
                  <a:srgbClr val="000000"/>
                </a:solidFill>
              </a:rPr>
              <a:t>increment</a:t>
            </a:r>
            <a:r>
              <a:rPr lang="en-US" altLang="en-US" sz="2500" dirty="0">
                <a:solidFill>
                  <a:srgbClr val="000000"/>
                </a:solidFill>
              </a:rPr>
              <a:t> can contain arithmetic expressions. For example, if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r>
              <a:rPr lang="en-US" altLang="en-US" sz="2500" dirty="0">
                <a:solidFill>
                  <a:srgbClr val="000000"/>
                </a:solidFill>
              </a:rPr>
              <a:t>, the statement</a:t>
            </a:r>
          </a:p>
          <a:p>
            <a:pPr lvl="2" algn="ctr" eaLnBrk="1" hangingPunct="1">
              <a:buFont typeface="Wingdings 2" panose="05020102010507070707" pitchFamily="18" charset="2"/>
              <a:buNone/>
            </a:pPr>
            <a:r>
              <a:rPr lang="es-ES" altLang="en-US" sz="19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s-E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(j = x; j &lt;= </a:t>
            </a:r>
            <a:r>
              <a:rPr lang="es-E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s-E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* x * y; j += y / x)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sz="2500" dirty="0">
                <a:solidFill>
                  <a:srgbClr val="000000"/>
                </a:solidFill>
              </a:rPr>
              <a:t>	is equivalent to the statement</a:t>
            </a:r>
          </a:p>
          <a:p>
            <a:pPr lvl="2" algn="ctr" eaLnBrk="1" hangingPunct="1">
              <a:buFont typeface="Wingdings 2" panose="05020102010507070707" pitchFamily="18" charset="2"/>
              <a:buNone/>
            </a:pPr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(j =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; j &lt;=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80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; j +=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5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 “increment” </a:t>
            </a:r>
            <a:r>
              <a:rPr lang="en-US" altLang="en-US" sz="2500" u="sng" dirty="0">
                <a:solidFill>
                  <a:srgbClr val="000000"/>
                </a:solidFill>
              </a:rPr>
              <a:t>may be negative</a:t>
            </a:r>
            <a:r>
              <a:rPr lang="en-US" altLang="en-US" sz="2500" dirty="0">
                <a:solidFill>
                  <a:srgbClr val="000000"/>
                </a:solidFill>
              </a:rPr>
              <a:t> (in which case it’s really a </a:t>
            </a:r>
            <a:r>
              <a:rPr lang="en-US" altLang="en-US" sz="2500" u="sng" dirty="0">
                <a:solidFill>
                  <a:srgbClr val="000000"/>
                </a:solidFill>
              </a:rPr>
              <a:t>decrement</a:t>
            </a:r>
            <a:r>
              <a:rPr lang="en-US" altLang="en-US" sz="2500" dirty="0">
                <a:solidFill>
                  <a:srgbClr val="000000"/>
                </a:solidFill>
              </a:rPr>
              <a:t> and the loop actually </a:t>
            </a:r>
            <a:r>
              <a:rPr lang="en-US" altLang="en-US" sz="2500" u="sng" dirty="0">
                <a:solidFill>
                  <a:srgbClr val="000000"/>
                </a:solidFill>
              </a:rPr>
              <a:t>counts downward</a:t>
            </a:r>
            <a:r>
              <a:rPr lang="en-US" altLang="en-US" sz="2500" dirty="0">
                <a:solidFill>
                  <a:srgbClr val="000000"/>
                </a:solidFill>
              </a:rPr>
              <a:t>).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If the loop-continuation condition is </a:t>
            </a:r>
            <a:r>
              <a:rPr lang="en-US" altLang="en-US" sz="2500" u="sng" dirty="0">
                <a:solidFill>
                  <a:srgbClr val="000000"/>
                </a:solidFill>
              </a:rPr>
              <a:t>initially false</a:t>
            </a:r>
            <a:r>
              <a:rPr lang="en-US" altLang="en-US" sz="2500" dirty="0">
                <a:solidFill>
                  <a:srgbClr val="000000"/>
                </a:solidFill>
              </a:rPr>
              <a:t>, the loop </a:t>
            </a:r>
            <a:r>
              <a:rPr lang="en-US" altLang="en-US" sz="2500" u="sng" dirty="0">
                <a:solidFill>
                  <a:srgbClr val="000000"/>
                </a:solidFill>
              </a:rPr>
              <a:t>body does not execute</a:t>
            </a:r>
            <a:r>
              <a:rPr lang="en-US" altLang="en-US" sz="2500" dirty="0">
                <a:solidFill>
                  <a:srgbClr val="000000"/>
                </a:solidFill>
              </a:rPr>
              <a:t>. Instead, execution proceeds with the statement </a:t>
            </a:r>
            <a:r>
              <a:rPr lang="en-US" altLang="en-US" sz="2500" u="sng" dirty="0">
                <a:solidFill>
                  <a:srgbClr val="000000"/>
                </a:solidFill>
              </a:rPr>
              <a:t>following the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500" u="sng" dirty="0">
                <a:solidFill>
                  <a:srgbClr val="000000"/>
                </a:solidFill>
              </a:rPr>
              <a:t> statement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6084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45416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556"/>
            <a:ext cx="8229600" cy="944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4.5  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Statement: Notes and Observations (cont.)</a:t>
            </a:r>
          </a:p>
        </p:txBody>
      </p:sp>
      <p:sp>
        <p:nvSpPr>
          <p:cNvPr id="4608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47800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control variable is frequently printed or used in calculations </a:t>
            </a:r>
            <a:r>
              <a:rPr lang="en-US" altLang="en-US" sz="2500" u="sng" dirty="0">
                <a:solidFill>
                  <a:srgbClr val="000000"/>
                </a:solidFill>
              </a:rPr>
              <a:t>in the body of a loop</a:t>
            </a:r>
            <a:r>
              <a:rPr lang="en-US" altLang="en-US" sz="2500" dirty="0">
                <a:solidFill>
                  <a:srgbClr val="000000"/>
                </a:solidFill>
              </a:rPr>
              <a:t>, but it need not be. It’s common to use the control variable for </a:t>
            </a:r>
            <a:r>
              <a:rPr lang="en-US" altLang="en-US" sz="2500" u="sng" dirty="0">
                <a:solidFill>
                  <a:srgbClr val="000000"/>
                </a:solidFill>
              </a:rPr>
              <a:t>controlling iteration</a:t>
            </a:r>
            <a:r>
              <a:rPr lang="en-US" altLang="en-US" sz="2500" dirty="0">
                <a:solidFill>
                  <a:srgbClr val="000000"/>
                </a:solidFill>
              </a:rPr>
              <a:t> while </a:t>
            </a:r>
            <a:r>
              <a:rPr lang="en-US" altLang="en-US" sz="2500" u="sng" dirty="0">
                <a:solidFill>
                  <a:srgbClr val="000000"/>
                </a:solidFill>
              </a:rPr>
              <a:t>never mentioning it in the body</a:t>
            </a:r>
            <a:r>
              <a:rPr lang="en-US" altLang="en-US" sz="2500" dirty="0">
                <a:solidFill>
                  <a:srgbClr val="000000"/>
                </a:solidFill>
              </a:rPr>
              <a:t> of the loop.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500" dirty="0">
                <a:solidFill>
                  <a:srgbClr val="000000"/>
                </a:solidFill>
              </a:rPr>
              <a:t> statement is flowcharted much like 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2500" dirty="0">
                <a:solidFill>
                  <a:srgbClr val="000000"/>
                </a:solidFill>
              </a:rPr>
              <a:t> statement. For example, Fig. 4.4 shows the flowchart of 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500" dirty="0">
                <a:solidFill>
                  <a:srgbClr val="000000"/>
                </a:solidFill>
              </a:rPr>
              <a:t> statement</a:t>
            </a:r>
          </a:p>
          <a:p>
            <a:pPr lvl="2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	for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(counter =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; counter &lt;=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10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; ++counter)</a:t>
            </a:r>
            <a:b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1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"%u"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counter);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This flowchart makes it clear that the </a:t>
            </a:r>
            <a:r>
              <a:rPr lang="en-US" altLang="en-US" sz="2500" u="sng" dirty="0">
                <a:solidFill>
                  <a:srgbClr val="000000"/>
                </a:solidFill>
              </a:rPr>
              <a:t>initialization occurs only once</a:t>
            </a:r>
            <a:r>
              <a:rPr lang="en-US" altLang="en-US" sz="2500" dirty="0">
                <a:solidFill>
                  <a:srgbClr val="000000"/>
                </a:solidFill>
              </a:rPr>
              <a:t> and that incrementing occurs </a:t>
            </a:r>
            <a:r>
              <a:rPr lang="en-US" altLang="en-US" sz="2500" i="1" u="sng" dirty="0">
                <a:solidFill>
                  <a:srgbClr val="000000"/>
                </a:solidFill>
              </a:rPr>
              <a:t>after</a:t>
            </a:r>
            <a:r>
              <a:rPr lang="en-US" altLang="en-US" sz="2500" u="sng" dirty="0">
                <a:solidFill>
                  <a:srgbClr val="000000"/>
                </a:solidFill>
              </a:rPr>
              <a:t> the body statement is performed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5730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Iteration Essentials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 loop is a group of instructions the computer executes repeatedly while some </a:t>
            </a:r>
            <a:r>
              <a:rPr lang="en-US" altLang="en-US" sz="2500" dirty="0">
                <a:solidFill>
                  <a:srgbClr val="0000FF"/>
                </a:solidFill>
              </a:rPr>
              <a:t>loop-continuation condition</a:t>
            </a:r>
            <a:r>
              <a:rPr lang="en-US" altLang="en-US" sz="2500" dirty="0">
                <a:solidFill>
                  <a:srgbClr val="000000"/>
                </a:solidFill>
              </a:rPr>
              <a:t> remains true.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We’ve discussed two means of iteration: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 dirty="0">
                <a:solidFill>
                  <a:srgbClr val="000000"/>
                </a:solidFill>
              </a:rPr>
              <a:t>Counter-controlled iteration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 dirty="0">
                <a:solidFill>
                  <a:srgbClr val="000000"/>
                </a:solidFill>
              </a:rPr>
              <a:t>Sentinel-controlled iteration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Counter-controlled iteration is sometimes called </a:t>
            </a:r>
            <a:r>
              <a:rPr lang="en-US" altLang="en-US" sz="2500" dirty="0">
                <a:solidFill>
                  <a:srgbClr val="0000FF"/>
                </a:solidFill>
              </a:rPr>
              <a:t>definite iteration</a:t>
            </a:r>
            <a:r>
              <a:rPr lang="en-US" altLang="en-US" sz="2500" dirty="0">
                <a:solidFill>
                  <a:srgbClr val="000000"/>
                </a:solidFill>
              </a:rPr>
              <a:t> because we </a:t>
            </a:r>
            <a:r>
              <a:rPr lang="en-US" altLang="en-US" sz="2500" u="sng" dirty="0">
                <a:solidFill>
                  <a:srgbClr val="000000"/>
                </a:solidFill>
              </a:rPr>
              <a:t>know in advance</a:t>
            </a:r>
            <a:r>
              <a:rPr lang="en-US" altLang="en-US" sz="2500" dirty="0">
                <a:solidFill>
                  <a:srgbClr val="000000"/>
                </a:solidFill>
              </a:rPr>
              <a:t> exactly how many times the loop will be executed.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Sentinel-controlled iteration is sometimes called </a:t>
            </a:r>
            <a:r>
              <a:rPr lang="en-US" altLang="en-US" sz="2500" dirty="0">
                <a:solidFill>
                  <a:srgbClr val="0000FF"/>
                </a:solidFill>
              </a:rPr>
              <a:t>indefinite iteration</a:t>
            </a:r>
            <a:r>
              <a:rPr lang="en-US" altLang="en-US" sz="2500" dirty="0">
                <a:solidFill>
                  <a:srgbClr val="000000"/>
                </a:solidFill>
              </a:rPr>
              <a:t> because </a:t>
            </a:r>
            <a:r>
              <a:rPr lang="en-US" altLang="en-US" sz="2500" u="sng" dirty="0">
                <a:solidFill>
                  <a:srgbClr val="000000"/>
                </a:solidFill>
              </a:rPr>
              <a:t>it’s not known in advance</a:t>
            </a:r>
            <a:r>
              <a:rPr lang="en-US" altLang="en-US" sz="2500" dirty="0">
                <a:solidFill>
                  <a:srgbClr val="000000"/>
                </a:solidFill>
              </a:rPr>
              <a:t> how many times the loop will be executed.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730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Examples Using the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 (Cont.)</a:t>
            </a:r>
          </a:p>
        </p:txBody>
      </p:sp>
      <p:sp>
        <p:nvSpPr>
          <p:cNvPr id="52227" name="Text Placeholder 2"/>
          <p:cNvSpPr>
            <a:spLocks noGrp="1"/>
          </p:cNvSpPr>
          <p:nvPr>
            <p:ph type="body" idx="1"/>
          </p:nvPr>
        </p:nvSpPr>
        <p:spPr>
          <a:xfrm>
            <a:off x="228600" y="1601788"/>
            <a:ext cx="8686800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body of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 in Fig. 4.5 could actually be </a:t>
            </a:r>
            <a:r>
              <a:rPr lang="en-US" altLang="en-US" u="sng" dirty="0">
                <a:solidFill>
                  <a:srgbClr val="000000"/>
                </a:solidFill>
              </a:rPr>
              <a:t>merged into the rightmost portion</a:t>
            </a:r>
            <a:r>
              <a:rPr lang="en-US" altLang="en-US" dirty="0">
                <a:solidFill>
                  <a:srgbClr val="000000"/>
                </a:solidFill>
              </a:rPr>
              <a:t> of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header by using the </a:t>
            </a:r>
            <a:r>
              <a:rPr lang="en-US" altLang="en-US" u="sng" dirty="0">
                <a:solidFill>
                  <a:srgbClr val="000000"/>
                </a:solidFill>
              </a:rPr>
              <a:t>comma operator</a:t>
            </a:r>
            <a:r>
              <a:rPr lang="en-US" altLang="en-US" dirty="0">
                <a:solidFill>
                  <a:srgbClr val="000000"/>
                </a:solidFill>
              </a:rPr>
              <a:t> as follows: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400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(number = </a:t>
            </a:r>
            <a:r>
              <a:rPr lang="en-US" altLang="en-US" sz="14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; number &lt;= </a:t>
            </a:r>
            <a:r>
              <a:rPr lang="en-US" altLang="en-US" sz="1400" b="1" dirty="0">
                <a:solidFill>
                  <a:srgbClr val="128AFF"/>
                </a:solidFill>
                <a:latin typeface="Consolas" panose="020B0609020204030204" pitchFamily="49" charset="0"/>
              </a:rPr>
              <a:t>100</a:t>
            </a:r>
            <a:r>
              <a:rPr lang="en-US" alt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; sum += number, number += </a:t>
            </a:r>
            <a:r>
              <a:rPr lang="en-US" altLang="en-US" sz="14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en-US" alt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  ; </a:t>
            </a:r>
            <a:r>
              <a:rPr lang="en-US" altLang="en-US" sz="1400" b="1" dirty="0">
                <a:solidFill>
                  <a:srgbClr val="00BF00"/>
                </a:solidFill>
                <a:latin typeface="Consolas" panose="020B0609020204030204" pitchFamily="49" charset="0"/>
              </a:rPr>
              <a:t>// empty statement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initialization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u="sng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u="sng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</a:rPr>
              <a:t> could </a:t>
            </a:r>
            <a:r>
              <a:rPr lang="en-US" altLang="en-US" u="sng" dirty="0">
                <a:solidFill>
                  <a:srgbClr val="000000"/>
                </a:solidFill>
              </a:rPr>
              <a:t>also be merged into the initialization section of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325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151740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Examples Using the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 (Cont.)</a:t>
            </a:r>
          </a:p>
        </p:txBody>
      </p:sp>
      <p:sp>
        <p:nvSpPr>
          <p:cNvPr id="5837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500" dirty="0">
                <a:solidFill>
                  <a:srgbClr val="000000"/>
                </a:solidFill>
              </a:rPr>
              <a:t> statement executes the body of the loop 10 times, </a:t>
            </a:r>
            <a:r>
              <a:rPr lang="en-US" altLang="en-US" sz="2500" u="sng" dirty="0">
                <a:solidFill>
                  <a:srgbClr val="000000"/>
                </a:solidFill>
              </a:rPr>
              <a:t>varying a control variable from 1 to 10 in increments of 1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Although C does not include an exponentiation operator, we can use the </a:t>
            </a:r>
            <a:r>
              <a:rPr lang="en-US" altLang="en-US" sz="2500" u="sng" dirty="0">
                <a:solidFill>
                  <a:srgbClr val="000000"/>
                </a:solidFill>
              </a:rPr>
              <a:t>Standard Library function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pow</a:t>
            </a:r>
            <a:r>
              <a:rPr lang="en-US" altLang="en-US" sz="2500" dirty="0">
                <a:solidFill>
                  <a:srgbClr val="000000"/>
                </a:solidFill>
              </a:rPr>
              <a:t> for this purpose.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function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pow(x,</a:t>
            </a:r>
            <a:r>
              <a:rPr lang="en-US" altLang="en-US" sz="2500" b="1" dirty="0">
                <a:solidFill>
                  <a:srgbClr val="000000"/>
                </a:solidFill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y)</a:t>
            </a:r>
            <a:r>
              <a:rPr lang="en-US" altLang="en-US" sz="2500" dirty="0">
                <a:solidFill>
                  <a:srgbClr val="000000"/>
                </a:solidFill>
              </a:rPr>
              <a:t> calculates the </a:t>
            </a:r>
            <a:r>
              <a:rPr lang="en-US" altLang="en-US" sz="2500" u="sng" dirty="0">
                <a:solidFill>
                  <a:srgbClr val="000000"/>
                </a:solidFill>
              </a:rPr>
              <a:t>value of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500" u="sng" dirty="0">
                <a:solidFill>
                  <a:srgbClr val="000000"/>
                </a:solidFill>
              </a:rPr>
              <a:t> raised to the </a:t>
            </a:r>
            <a:r>
              <a:rPr lang="en-US" altLang="en-US" sz="25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500" u="sng" dirty="0" err="1">
                <a:solidFill>
                  <a:srgbClr val="000000"/>
                </a:solidFill>
              </a:rPr>
              <a:t>th</a:t>
            </a:r>
            <a:r>
              <a:rPr lang="en-US" altLang="en-US" sz="2500" u="sng" dirty="0">
                <a:solidFill>
                  <a:srgbClr val="000000"/>
                </a:solidFill>
              </a:rPr>
              <a:t> power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It takes </a:t>
            </a:r>
            <a:r>
              <a:rPr lang="en-US" altLang="en-US" sz="2500" u="sng" dirty="0">
                <a:solidFill>
                  <a:srgbClr val="000000"/>
                </a:solidFill>
              </a:rPr>
              <a:t>two arguments of type </a:t>
            </a:r>
            <a:r>
              <a:rPr lang="en-US" altLang="en-US" sz="2500" b="1" u="sng" dirty="0">
                <a:solidFill>
                  <a:srgbClr val="000000"/>
                </a:solidFill>
              </a:rPr>
              <a:t>double</a:t>
            </a:r>
            <a:r>
              <a:rPr lang="en-US" altLang="en-US" sz="2500" dirty="0">
                <a:solidFill>
                  <a:srgbClr val="000000"/>
                </a:solidFill>
              </a:rPr>
              <a:t> and returns a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500" dirty="0">
                <a:solidFill>
                  <a:srgbClr val="000000"/>
                </a:solidFill>
              </a:rPr>
              <a:t> value.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Type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500" dirty="0">
                <a:solidFill>
                  <a:srgbClr val="000000"/>
                </a:solidFill>
              </a:rPr>
              <a:t> is a </a:t>
            </a:r>
            <a:r>
              <a:rPr lang="en-US" altLang="en-US" sz="2500" u="sng" dirty="0">
                <a:solidFill>
                  <a:srgbClr val="000000"/>
                </a:solidFill>
              </a:rPr>
              <a:t>floating-point type</a:t>
            </a:r>
            <a:r>
              <a:rPr lang="en-US" altLang="en-US" sz="2500" dirty="0">
                <a:solidFill>
                  <a:srgbClr val="000000"/>
                </a:solidFill>
              </a:rPr>
              <a:t> like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sz="2500" dirty="0">
                <a:solidFill>
                  <a:srgbClr val="000000"/>
                </a:solidFill>
              </a:rPr>
              <a:t>, but typically a variable of type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500" dirty="0">
                <a:solidFill>
                  <a:srgbClr val="000000"/>
                </a:solidFill>
              </a:rPr>
              <a:t> can store a value of </a:t>
            </a:r>
            <a:r>
              <a:rPr lang="en-US" altLang="en-US" sz="2500" i="1" u="sng" dirty="0">
                <a:solidFill>
                  <a:srgbClr val="000000"/>
                </a:solidFill>
              </a:rPr>
              <a:t>much greater magnitude</a:t>
            </a:r>
            <a:r>
              <a:rPr lang="en-US" altLang="en-US" sz="2500" i="1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</a:rPr>
              <a:t>with </a:t>
            </a:r>
            <a:r>
              <a:rPr lang="en-US" altLang="en-US" sz="2500" i="1" u="sng" dirty="0">
                <a:solidFill>
                  <a:srgbClr val="000000"/>
                </a:solidFill>
              </a:rPr>
              <a:t>greater precision </a:t>
            </a:r>
            <a:r>
              <a:rPr lang="en-US" altLang="en-US" sz="2500" u="sng" dirty="0">
                <a:solidFill>
                  <a:srgbClr val="000000"/>
                </a:solidFill>
              </a:rPr>
              <a:t>than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939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84574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Examples Using the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 (Cont.)</a:t>
            </a: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header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math.h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dirty="0">
                <a:solidFill>
                  <a:srgbClr val="000000"/>
                </a:solidFill>
              </a:rPr>
              <a:t>(line 4) should be included whenever </a:t>
            </a:r>
            <a:r>
              <a:rPr lang="en-US" altLang="en-US" u="sng" dirty="0">
                <a:solidFill>
                  <a:srgbClr val="000000"/>
                </a:solidFill>
              </a:rPr>
              <a:t>a math function such as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pow</a:t>
            </a:r>
            <a:r>
              <a:rPr lang="en-US" altLang="en-US" u="sng" dirty="0">
                <a:solidFill>
                  <a:srgbClr val="000000"/>
                </a:solidFill>
              </a:rPr>
              <a:t> is used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Actually, this program would malfunction without the inclusion of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math.h</a:t>
            </a:r>
            <a:r>
              <a:rPr lang="en-US" altLang="en-US" dirty="0">
                <a:solidFill>
                  <a:srgbClr val="000000"/>
                </a:solidFill>
              </a:rPr>
              <a:t>, as the linker would be </a:t>
            </a:r>
            <a:r>
              <a:rPr lang="en-US" altLang="en-US" u="sng" dirty="0">
                <a:solidFill>
                  <a:srgbClr val="000000"/>
                </a:solidFill>
              </a:rPr>
              <a:t>unable to find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pow</a:t>
            </a:r>
            <a:r>
              <a:rPr lang="en-US" altLang="en-US" u="sng" dirty="0">
                <a:solidFill>
                  <a:srgbClr val="000000"/>
                </a:solidFill>
              </a:rPr>
              <a:t> function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Function 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pow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>
                <a:solidFill>
                  <a:srgbClr val="000000"/>
                </a:solidFill>
              </a:rPr>
              <a:t>requires </a:t>
            </a:r>
            <a:r>
              <a:rPr lang="en-US" altLang="en-US" u="sng" dirty="0">
                <a:solidFill>
                  <a:srgbClr val="000000"/>
                </a:solidFill>
              </a:rPr>
              <a:t>two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u="sng" dirty="0">
                <a:solidFill>
                  <a:srgbClr val="000000"/>
                </a:solidFill>
              </a:rPr>
              <a:t> arguments</a:t>
            </a:r>
            <a:r>
              <a:rPr lang="en-US" altLang="en-US" dirty="0">
                <a:solidFill>
                  <a:srgbClr val="000000"/>
                </a:solidFill>
              </a:rPr>
              <a:t>, but variable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year</a:t>
            </a:r>
            <a:r>
              <a:rPr lang="en-US" altLang="en-US" u="sng" dirty="0">
                <a:solidFill>
                  <a:srgbClr val="000000"/>
                </a:solidFill>
              </a:rPr>
              <a:t> is an integer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math.h</a:t>
            </a:r>
            <a:r>
              <a:rPr lang="en-US" altLang="en-US" dirty="0">
                <a:solidFill>
                  <a:srgbClr val="000000"/>
                </a:solidFill>
              </a:rPr>
              <a:t> file includes information that tells the compiler to </a:t>
            </a:r>
            <a:r>
              <a:rPr lang="en-US" altLang="en-US" u="sng" dirty="0">
                <a:solidFill>
                  <a:srgbClr val="000000"/>
                </a:solidFill>
              </a:rPr>
              <a:t>convert the value of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year</a:t>
            </a:r>
            <a:r>
              <a:rPr lang="en-US" altLang="en-US" dirty="0">
                <a:solidFill>
                  <a:srgbClr val="000000"/>
                </a:solidFill>
              </a:rPr>
              <a:t> to a </a:t>
            </a:r>
            <a:r>
              <a:rPr lang="en-US" altLang="en-US" b="1" u="sng" dirty="0">
                <a:solidFill>
                  <a:srgbClr val="000000"/>
                </a:solidFill>
              </a:rPr>
              <a:t>temporary</a:t>
            </a:r>
            <a:r>
              <a:rPr lang="en-US" altLang="en-US" u="sng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u="sng" dirty="0">
                <a:solidFill>
                  <a:srgbClr val="000000"/>
                </a:solidFill>
              </a:rPr>
              <a:t> representation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before</a:t>
            </a:r>
            <a:r>
              <a:rPr lang="en-US" altLang="en-US" dirty="0">
                <a:solidFill>
                  <a:srgbClr val="000000"/>
                </a:solidFill>
              </a:rPr>
              <a:t> calling the function.</a:t>
            </a:r>
          </a:p>
        </p:txBody>
      </p:sp>
      <p:sp>
        <p:nvSpPr>
          <p:cNvPr id="60420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7018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Examples Using the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 (Cont.)</a:t>
            </a:r>
          </a:p>
        </p:txBody>
      </p:sp>
      <p:sp>
        <p:nvSpPr>
          <p:cNvPr id="6041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This information is contained in something called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pow</a:t>
            </a:r>
            <a:r>
              <a:rPr lang="en-US" altLang="en-US" dirty="0" err="1">
                <a:solidFill>
                  <a:srgbClr val="000000"/>
                </a:solidFill>
              </a:rPr>
              <a:t>’s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>
                <a:solidFill>
                  <a:srgbClr val="0000FF"/>
                </a:solidFill>
              </a:rPr>
              <a:t>function prototype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Function prototypes are explained in Chapter 5.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We also provide a summary of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pow</a:t>
            </a:r>
            <a:r>
              <a:rPr lang="en-US" altLang="en-US" dirty="0">
                <a:solidFill>
                  <a:srgbClr val="000000"/>
                </a:solidFill>
              </a:rPr>
              <a:t> function and other math library functions in Chapter 5. </a:t>
            </a:r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906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Examples Using the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 (Cont.)</a:t>
            </a:r>
          </a:p>
        </p:txBody>
      </p:sp>
      <p:sp>
        <p:nvSpPr>
          <p:cNvPr id="61443" name="Text Placeholder 2"/>
          <p:cNvSpPr>
            <a:spLocks noGrp="1"/>
          </p:cNvSpPr>
          <p:nvPr>
            <p:ph type="body" idx="1"/>
          </p:nvPr>
        </p:nvSpPr>
        <p:spPr>
          <a:xfrm>
            <a:off x="114300" y="1166019"/>
            <a:ext cx="8877300" cy="2491581"/>
          </a:xfrm>
        </p:spPr>
        <p:txBody>
          <a:bodyPr>
            <a:norm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A Caution about Using Type 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float</a:t>
            </a:r>
            <a:r>
              <a:rPr lang="en-US" sz="2400" b="1" i="1" dirty="0">
                <a:solidFill>
                  <a:srgbClr val="000000"/>
                </a:solidFill>
              </a:rPr>
              <a:t> or 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sz="2400" b="1" i="1" dirty="0">
                <a:solidFill>
                  <a:srgbClr val="000000"/>
                </a:solidFill>
              </a:rPr>
              <a:t> for Monetary Amounts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Notice that we defined the variables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amount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principal</a:t>
            </a:r>
            <a:r>
              <a:rPr lang="en-US" sz="2400" dirty="0">
                <a:solidFill>
                  <a:srgbClr val="000000"/>
                </a:solidFill>
              </a:rPr>
              <a:t> and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rate</a:t>
            </a:r>
            <a:r>
              <a:rPr lang="en-US" sz="2400" dirty="0">
                <a:solidFill>
                  <a:srgbClr val="000000"/>
                </a:solidFill>
              </a:rPr>
              <a:t> to be of type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We did this for simplicity because we’re dealing with fractional parts of dollars.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561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Examples Using the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 (Cont.)</a:t>
            </a:r>
          </a:p>
        </p:txBody>
      </p:sp>
      <p:sp>
        <p:nvSpPr>
          <p:cNvPr id="63491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0178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Here is a simple explanation of what can go wrong when using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u="sng" dirty="0">
                <a:solidFill>
                  <a:srgbClr val="000000"/>
                </a:solidFill>
              </a:rPr>
              <a:t> or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u="sng" dirty="0">
                <a:solidFill>
                  <a:srgbClr val="000000"/>
                </a:solidFill>
              </a:rPr>
              <a:t> to represent dollar amounts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Two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dirty="0">
                <a:solidFill>
                  <a:srgbClr val="000000"/>
                </a:solidFill>
              </a:rPr>
              <a:t> dollar amounts stored in the machine could be 14.234 (which with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%.2f </a:t>
            </a:r>
            <a:r>
              <a:rPr lang="en-US" altLang="en-US" dirty="0">
                <a:solidFill>
                  <a:srgbClr val="000000"/>
                </a:solidFill>
              </a:rPr>
              <a:t>prints as 14.23) and 18.673 (which with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%.2f</a:t>
            </a:r>
            <a:r>
              <a:rPr lang="en-US" altLang="en-US" dirty="0">
                <a:solidFill>
                  <a:srgbClr val="000000"/>
                </a:solidFill>
              </a:rPr>
              <a:t> prints as 18.67).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When these amounts are added, they produce the sum 32.907, which with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%.2f</a:t>
            </a:r>
            <a:r>
              <a:rPr lang="en-US" altLang="en-US" dirty="0">
                <a:solidFill>
                  <a:srgbClr val="000000"/>
                </a:solidFill>
              </a:rPr>
              <a:t> prints as 32.91.</a:t>
            </a:r>
          </a:p>
        </p:txBody>
      </p:sp>
      <p:sp>
        <p:nvSpPr>
          <p:cNvPr id="6349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4000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Examples Using the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 (Cont.)</a:t>
            </a:r>
          </a:p>
        </p:txBody>
      </p:sp>
      <p:sp>
        <p:nvSpPr>
          <p:cNvPr id="6451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Thus your printout could appear as</a:t>
            </a:r>
          </a:p>
          <a:p>
            <a:pPr lvl="2" eaLnBrk="1" hangingPunct="1"/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  14.23</a:t>
            </a:r>
            <a:b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+ 18.67</a:t>
            </a:r>
            <a:b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_______</a:t>
            </a:r>
            <a:b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  32.91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Clearly the sum of the individual numbers as printed </a:t>
            </a:r>
            <a:r>
              <a:rPr lang="en-US" altLang="en-US" u="sng" dirty="0">
                <a:solidFill>
                  <a:srgbClr val="000000"/>
                </a:solidFill>
              </a:rPr>
              <a:t>should be 32.90</a:t>
            </a:r>
            <a:r>
              <a:rPr lang="en-US" altLang="en-US" dirty="0">
                <a:solidFill>
                  <a:srgbClr val="000000"/>
                </a:solidFill>
              </a:rPr>
              <a:t>! You’ve been warned!</a:t>
            </a:r>
          </a:p>
        </p:txBody>
      </p:sp>
      <p:sp>
        <p:nvSpPr>
          <p:cNvPr id="6451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762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Examples Using the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 (Cont.)</a:t>
            </a:r>
          </a:p>
        </p:txBody>
      </p:sp>
      <p:sp>
        <p:nvSpPr>
          <p:cNvPr id="64515" name="Text Placeholder 2"/>
          <p:cNvSpPr>
            <a:spLocks noGrp="1"/>
          </p:cNvSpPr>
          <p:nvPr>
            <p:ph type="body" idx="1"/>
          </p:nvPr>
        </p:nvSpPr>
        <p:spPr>
          <a:xfrm>
            <a:off x="228600" y="1595130"/>
            <a:ext cx="8610600" cy="4525963"/>
          </a:xfrm>
        </p:spPr>
        <p:txBody>
          <a:bodyPr>
            <a:normAutofit fontScale="92500" lnSpcReduction="10000"/>
          </a:bodyPr>
          <a:lstStyle/>
          <a:p>
            <a:pPr marL="109537" indent="0" algn="just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</a:rPr>
              <a:t>Formatting Numeric Output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The conversion </a:t>
            </a:r>
            <a:r>
              <a:rPr lang="en-US" dirty="0" err="1">
                <a:solidFill>
                  <a:srgbClr val="000000"/>
                </a:solidFill>
              </a:rPr>
              <a:t>specifier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%21.2f</a:t>
            </a:r>
            <a:r>
              <a:rPr lang="en-US" dirty="0">
                <a:solidFill>
                  <a:srgbClr val="000000"/>
                </a:solidFill>
              </a:rPr>
              <a:t> is used to print the value of the </a:t>
            </a:r>
            <a:r>
              <a:rPr lang="en-US" u="sng" dirty="0">
                <a:solidFill>
                  <a:srgbClr val="000000"/>
                </a:solidFill>
              </a:rPr>
              <a:t>variable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amount</a:t>
            </a:r>
            <a:r>
              <a:rPr lang="en-US" dirty="0">
                <a:solidFill>
                  <a:srgbClr val="000000"/>
                </a:solidFill>
              </a:rPr>
              <a:t> in the program.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21</a:t>
            </a:r>
            <a:r>
              <a:rPr lang="en-US" dirty="0">
                <a:solidFill>
                  <a:srgbClr val="000000"/>
                </a:solidFill>
              </a:rPr>
              <a:t> in the conversion </a:t>
            </a:r>
            <a:r>
              <a:rPr lang="en-US" dirty="0" err="1">
                <a:solidFill>
                  <a:srgbClr val="000000"/>
                </a:solidFill>
              </a:rPr>
              <a:t>specifier</a:t>
            </a:r>
            <a:r>
              <a:rPr lang="en-US" dirty="0">
                <a:solidFill>
                  <a:srgbClr val="000000"/>
                </a:solidFill>
              </a:rPr>
              <a:t> denotes the </a:t>
            </a:r>
            <a:r>
              <a:rPr lang="en-US" i="1" u="sng" dirty="0">
                <a:solidFill>
                  <a:srgbClr val="000000"/>
                </a:solidFill>
              </a:rPr>
              <a:t>field width</a:t>
            </a:r>
            <a:r>
              <a:rPr lang="en-US" dirty="0">
                <a:solidFill>
                  <a:srgbClr val="000000"/>
                </a:solidFill>
              </a:rPr>
              <a:t> in which the value will be printed.</a:t>
            </a:r>
          </a:p>
          <a:p>
            <a:pPr algn="just" eaLnBrk="1" hangingPunct="1">
              <a:defRPr/>
            </a:pPr>
            <a:r>
              <a:rPr lang="en-US" u="sng" dirty="0">
                <a:solidFill>
                  <a:srgbClr val="000000"/>
                </a:solidFill>
              </a:rPr>
              <a:t>A field width of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21</a:t>
            </a:r>
            <a:r>
              <a:rPr lang="en-US" dirty="0">
                <a:solidFill>
                  <a:srgbClr val="000000"/>
                </a:solidFill>
              </a:rPr>
              <a:t> specifies that the </a:t>
            </a:r>
            <a:r>
              <a:rPr lang="en-US" u="sng" dirty="0">
                <a:solidFill>
                  <a:srgbClr val="000000"/>
                </a:solidFill>
              </a:rPr>
              <a:t>value printed will appear in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21</a:t>
            </a:r>
            <a:r>
              <a:rPr lang="en-US" u="sng" dirty="0">
                <a:solidFill>
                  <a:srgbClr val="000000"/>
                </a:solidFill>
              </a:rPr>
              <a:t> print positions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specifies the </a:t>
            </a:r>
            <a:r>
              <a:rPr lang="en-US" i="1" u="sng" dirty="0">
                <a:solidFill>
                  <a:srgbClr val="000000"/>
                </a:solidFill>
              </a:rPr>
              <a:t>precision</a:t>
            </a:r>
            <a:r>
              <a:rPr lang="en-US" dirty="0">
                <a:solidFill>
                  <a:srgbClr val="000000"/>
                </a:solidFill>
              </a:rPr>
              <a:t> (i.e., the number of decimal positions).</a:t>
            </a:r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451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1112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Examples Using the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 (Cont.)</a:t>
            </a:r>
          </a:p>
        </p:txBody>
      </p:sp>
      <p:sp>
        <p:nvSpPr>
          <p:cNvPr id="6656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600" dirty="0">
                <a:solidFill>
                  <a:srgbClr val="000000"/>
                </a:solidFill>
              </a:rPr>
              <a:t>If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sz="2600" dirty="0">
                <a:solidFill>
                  <a:srgbClr val="000000"/>
                </a:solidFill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</a:rPr>
              <a:t>number of characters displayed</a:t>
            </a:r>
            <a:r>
              <a:rPr lang="en-US" altLang="en-US" sz="2600" dirty="0">
                <a:solidFill>
                  <a:srgbClr val="000000"/>
                </a:solidFill>
              </a:rPr>
              <a:t> is </a:t>
            </a:r>
            <a:r>
              <a:rPr lang="en-US" altLang="en-US" sz="2600" u="sng" dirty="0">
                <a:solidFill>
                  <a:srgbClr val="000000"/>
                </a:solidFill>
              </a:rPr>
              <a:t>less than the field width</a:t>
            </a:r>
            <a:r>
              <a:rPr lang="en-US" altLang="en-US" sz="2600" dirty="0">
                <a:solidFill>
                  <a:srgbClr val="000000"/>
                </a:solidFill>
              </a:rPr>
              <a:t>, then the value will </a:t>
            </a:r>
            <a:r>
              <a:rPr lang="en-US" altLang="en-US" sz="2600" u="sng" dirty="0">
                <a:solidFill>
                  <a:srgbClr val="000000"/>
                </a:solidFill>
              </a:rPr>
              <a:t>automatically be </a:t>
            </a:r>
            <a:r>
              <a:rPr lang="en-US" altLang="en-US" sz="2600" b="1" i="1" u="sng" dirty="0">
                <a:solidFill>
                  <a:srgbClr val="000000"/>
                </a:solidFill>
              </a:rPr>
              <a:t>right justified</a:t>
            </a:r>
            <a:r>
              <a:rPr lang="en-US" altLang="en-US" sz="2600" dirty="0">
                <a:solidFill>
                  <a:srgbClr val="000000"/>
                </a:solidFill>
              </a:rPr>
              <a:t> in the field.</a:t>
            </a:r>
          </a:p>
          <a:p>
            <a:pPr eaLnBrk="1" hangingPunct="1"/>
            <a:r>
              <a:rPr lang="en-US" altLang="en-US" sz="2600" dirty="0">
                <a:solidFill>
                  <a:srgbClr val="000000"/>
                </a:solidFill>
              </a:rPr>
              <a:t>This is particularly useful for </a:t>
            </a:r>
            <a:r>
              <a:rPr lang="en-US" altLang="en-US" sz="2600" u="sng" dirty="0">
                <a:solidFill>
                  <a:srgbClr val="000000"/>
                </a:solidFill>
              </a:rPr>
              <a:t>aligning floating-point values with the same precision</a:t>
            </a:r>
            <a:r>
              <a:rPr lang="en-US" altLang="en-US" sz="2600" dirty="0">
                <a:solidFill>
                  <a:srgbClr val="000000"/>
                </a:solidFill>
              </a:rPr>
              <a:t> (so that their decimal points align vertically).</a:t>
            </a:r>
          </a:p>
          <a:p>
            <a:pPr eaLnBrk="1" hangingPunct="1"/>
            <a:r>
              <a:rPr lang="en-US" altLang="en-US" sz="2600" dirty="0">
                <a:solidFill>
                  <a:srgbClr val="000000"/>
                </a:solidFill>
              </a:rPr>
              <a:t>To </a:t>
            </a:r>
            <a:r>
              <a:rPr lang="en-US" altLang="en-US" sz="2600" b="1" i="1" u="sng" dirty="0">
                <a:solidFill>
                  <a:srgbClr val="000000"/>
                </a:solidFill>
              </a:rPr>
              <a:t>left justify</a:t>
            </a:r>
            <a:r>
              <a:rPr lang="en-US" altLang="en-US" sz="2600" i="1" dirty="0">
                <a:solidFill>
                  <a:srgbClr val="000000"/>
                </a:solidFill>
              </a:rPr>
              <a:t> </a:t>
            </a:r>
            <a:r>
              <a:rPr lang="en-US" altLang="en-US" sz="2600" dirty="0">
                <a:solidFill>
                  <a:srgbClr val="000000"/>
                </a:solidFill>
              </a:rPr>
              <a:t>a value in a field, </a:t>
            </a:r>
            <a:r>
              <a:rPr lang="en-US" altLang="en-US" sz="2600" u="sng" dirty="0">
                <a:solidFill>
                  <a:srgbClr val="000000"/>
                </a:solidFill>
              </a:rPr>
              <a:t>place a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-</a:t>
            </a:r>
            <a:r>
              <a:rPr lang="en-US" altLang="en-US" sz="2600" u="sng" dirty="0">
                <a:solidFill>
                  <a:srgbClr val="000000"/>
                </a:solidFill>
              </a:rPr>
              <a:t> (minus sign) between the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altLang="en-US" sz="2600" u="sng" dirty="0">
                <a:solidFill>
                  <a:srgbClr val="000000"/>
                </a:solidFill>
              </a:rPr>
              <a:t> and the field width</a:t>
            </a:r>
            <a:r>
              <a:rPr lang="en-US" altLang="en-US" sz="26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600" dirty="0">
                <a:solidFill>
                  <a:srgbClr val="000000"/>
                </a:solidFill>
              </a:rPr>
              <a:t>The minus sign may also be used to left justify integers (such as in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%-6d</a:t>
            </a:r>
            <a:r>
              <a:rPr lang="en-US" altLang="en-US" sz="2600" dirty="0">
                <a:solidFill>
                  <a:srgbClr val="000000"/>
                </a:solidFill>
              </a:rPr>
              <a:t>) and character strings (such as in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%-8s</a:t>
            </a:r>
            <a:r>
              <a:rPr lang="en-US" altLang="en-US" sz="2600" dirty="0">
                <a:solidFill>
                  <a:srgbClr val="000000"/>
                </a:solidFill>
              </a:rPr>
              <a:t>).</a:t>
            </a:r>
          </a:p>
          <a:p>
            <a:pPr eaLnBrk="1" hangingPunct="1"/>
            <a:endParaRPr lang="en-US" altLang="en-US" sz="2600" dirty="0">
              <a:solidFill>
                <a:srgbClr val="000000"/>
              </a:solidFill>
            </a:endParaRPr>
          </a:p>
        </p:txBody>
      </p:sp>
      <p:sp>
        <p:nvSpPr>
          <p:cNvPr id="65540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8643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</a:t>
            </a:r>
          </a:p>
        </p:txBody>
      </p:sp>
      <p:sp>
        <p:nvSpPr>
          <p:cNvPr id="67587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95400"/>
            <a:ext cx="8382000" cy="45259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Occasionally, an algorithm will contain a </a:t>
            </a:r>
            <a:r>
              <a:rPr lang="en-US" altLang="en-US" sz="2500" i="1" u="sng" dirty="0">
                <a:solidFill>
                  <a:srgbClr val="000000"/>
                </a:solidFill>
              </a:rPr>
              <a:t>series of decisions</a:t>
            </a:r>
            <a:r>
              <a:rPr lang="en-US" altLang="en-US" sz="2500" i="1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</a:rPr>
              <a:t>in which a </a:t>
            </a:r>
            <a:r>
              <a:rPr lang="en-US" altLang="en-US" sz="2500" u="sng" dirty="0">
                <a:solidFill>
                  <a:srgbClr val="000000"/>
                </a:solidFill>
              </a:rPr>
              <a:t>variable or expression is tested separately for each of the constant integral values</a:t>
            </a:r>
            <a:r>
              <a:rPr lang="en-US" altLang="en-US" sz="2500" dirty="0">
                <a:solidFill>
                  <a:srgbClr val="000000"/>
                </a:solidFill>
              </a:rPr>
              <a:t> it may assume, and </a:t>
            </a:r>
            <a:r>
              <a:rPr lang="en-US" altLang="en-US" sz="2500" u="sng" dirty="0">
                <a:solidFill>
                  <a:srgbClr val="000000"/>
                </a:solidFill>
              </a:rPr>
              <a:t>different actions are taken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This is called </a:t>
            </a:r>
            <a:r>
              <a:rPr lang="en-US" altLang="en-US" sz="2500" b="1" i="1" dirty="0">
                <a:solidFill>
                  <a:srgbClr val="000000"/>
                </a:solidFill>
              </a:rPr>
              <a:t>multiple selection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C provides the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</a:rPr>
              <a:t>multiple-selection statement</a:t>
            </a:r>
            <a:r>
              <a:rPr lang="en-US" altLang="en-US" sz="2500" dirty="0">
                <a:solidFill>
                  <a:srgbClr val="000000"/>
                </a:solidFill>
              </a:rPr>
              <a:t> to handle such decision making.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500" dirty="0">
                <a:solidFill>
                  <a:srgbClr val="000000"/>
                </a:solidFill>
              </a:rPr>
              <a:t> statement consists of a </a:t>
            </a:r>
            <a:r>
              <a:rPr lang="en-US" altLang="en-US" sz="2500" u="sng" dirty="0">
                <a:solidFill>
                  <a:srgbClr val="000000"/>
                </a:solidFill>
              </a:rPr>
              <a:t>series of </a:t>
            </a:r>
            <a:r>
              <a:rPr lang="en-US" altLang="en-US" sz="25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500" u="sng" dirty="0">
                <a:solidFill>
                  <a:srgbClr val="000000"/>
                </a:solidFill>
              </a:rPr>
              <a:t> labels</a:t>
            </a:r>
            <a:r>
              <a:rPr lang="en-US" altLang="en-US" sz="2500" dirty="0">
                <a:solidFill>
                  <a:srgbClr val="000000"/>
                </a:solidFill>
              </a:rPr>
              <a:t>, an optional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default</a:t>
            </a:r>
            <a:r>
              <a:rPr lang="en-US" altLang="en-US" sz="2500" u="sng" dirty="0">
                <a:solidFill>
                  <a:srgbClr val="000000"/>
                </a:solidFill>
              </a:rPr>
              <a:t> case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u="sng" dirty="0">
                <a:solidFill>
                  <a:srgbClr val="000000"/>
                </a:solidFill>
              </a:rPr>
              <a:t>statements to execute for each case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Figure 4.7 uses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500" dirty="0">
                <a:solidFill>
                  <a:srgbClr val="000000"/>
                </a:solidFill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</a:rPr>
              <a:t>count the number of each different letter grade</a:t>
            </a:r>
            <a:r>
              <a:rPr lang="en-US" altLang="en-US" sz="2500" dirty="0">
                <a:solidFill>
                  <a:srgbClr val="000000"/>
                </a:solidFill>
              </a:rPr>
              <a:t> students earned on an exam.</a:t>
            </a:r>
          </a:p>
        </p:txBody>
      </p:sp>
      <p:sp>
        <p:nvSpPr>
          <p:cNvPr id="6758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32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Iteration Essentials (Cont.)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In counter-controlled iteration, a </a:t>
            </a:r>
            <a:r>
              <a:rPr lang="en-US" altLang="en-US" dirty="0">
                <a:solidFill>
                  <a:srgbClr val="0000FF"/>
                </a:solidFill>
              </a:rPr>
              <a:t>control variable</a:t>
            </a:r>
            <a:r>
              <a:rPr lang="en-US" altLang="en-US" dirty="0">
                <a:solidFill>
                  <a:srgbClr val="000000"/>
                </a:solidFill>
              </a:rPr>
              <a:t> is used to count the number of iterations.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control variable is incremented</a:t>
            </a:r>
            <a:r>
              <a:rPr lang="en-US" altLang="en-US" dirty="0">
                <a:solidFill>
                  <a:srgbClr val="000000"/>
                </a:solidFill>
              </a:rPr>
              <a:t> (usually by 1) each time the group of instructions is performed.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When the value of the control variable indicates that the correct number of iterations has been performed, the </a:t>
            </a:r>
            <a:r>
              <a:rPr lang="en-US" altLang="en-US" u="sng" dirty="0">
                <a:solidFill>
                  <a:srgbClr val="000000"/>
                </a:solidFill>
              </a:rPr>
              <a:t>loop terminates</a:t>
            </a:r>
            <a:r>
              <a:rPr lang="en-US" altLang="en-US" dirty="0">
                <a:solidFill>
                  <a:srgbClr val="000000"/>
                </a:solidFill>
              </a:rPr>
              <a:t> and execution continues with the statement after the iteration statement.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9825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Reading Character Input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In the program, the user enters letter grades for a class.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In the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sz="2500" dirty="0">
                <a:solidFill>
                  <a:srgbClr val="000000"/>
                </a:solidFill>
              </a:rPr>
              <a:t> header (line 19),</a:t>
            </a:r>
          </a:p>
          <a:p>
            <a:pPr marL="914400" lvl="2" indent="0" algn="ctr" eaLnBrk="1" hangingPunct="1">
              <a:lnSpc>
                <a:spcPct val="90000"/>
              </a:lnSpc>
              <a:buNone/>
              <a:defRPr/>
            </a:pPr>
            <a:r>
              <a:rPr lang="en-US" sz="2600" b="1" dirty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((grade = 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getchar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()) != </a:t>
            </a:r>
            <a:r>
              <a:rPr 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EOF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the parenthesized assignment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(grade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getchar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())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u="sng" dirty="0">
                <a:solidFill>
                  <a:srgbClr val="000000"/>
                </a:solidFill>
              </a:rPr>
              <a:t>executes first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The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getchar</a:t>
            </a:r>
            <a:r>
              <a:rPr lang="en-US" sz="2500" dirty="0">
                <a:solidFill>
                  <a:srgbClr val="000000"/>
                </a:solidFill>
              </a:rPr>
              <a:t> function (from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stdio.h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sz="2500" dirty="0">
                <a:solidFill>
                  <a:srgbClr val="000000"/>
                </a:solidFill>
              </a:rPr>
              <a:t>) </a:t>
            </a:r>
            <a:r>
              <a:rPr lang="en-US" sz="2500" u="sng" dirty="0">
                <a:solidFill>
                  <a:srgbClr val="000000"/>
                </a:solidFill>
              </a:rPr>
              <a:t>reads one character</a:t>
            </a:r>
            <a:r>
              <a:rPr lang="en-US" sz="2500" dirty="0">
                <a:solidFill>
                  <a:srgbClr val="000000"/>
                </a:solidFill>
              </a:rPr>
              <a:t> from the keyboard and </a:t>
            </a:r>
            <a:r>
              <a:rPr lang="en-US" sz="2500" u="sng" dirty="0">
                <a:solidFill>
                  <a:srgbClr val="000000"/>
                </a:solidFill>
              </a:rPr>
              <a:t>returns as an </a:t>
            </a:r>
            <a:r>
              <a:rPr lang="en-US" sz="2500" u="sng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500" u="sng" dirty="0">
                <a:solidFill>
                  <a:srgbClr val="000000"/>
                </a:solidFill>
              </a:rPr>
              <a:t> the character</a:t>
            </a:r>
            <a:r>
              <a:rPr lang="en-US" sz="2500" dirty="0">
                <a:solidFill>
                  <a:srgbClr val="000000"/>
                </a:solidFill>
              </a:rPr>
              <a:t> that the user entered.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Characters are normally stored in variables of type </a:t>
            </a:r>
            <a:r>
              <a:rPr 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However, an </a:t>
            </a:r>
            <a:r>
              <a:rPr lang="en-US" sz="2500" u="sng" dirty="0">
                <a:solidFill>
                  <a:srgbClr val="000000"/>
                </a:solidFill>
              </a:rPr>
              <a:t>important feature of C</a:t>
            </a:r>
            <a:r>
              <a:rPr lang="en-US" sz="2500" dirty="0">
                <a:solidFill>
                  <a:srgbClr val="000000"/>
                </a:solidFill>
              </a:rPr>
              <a:t> is that </a:t>
            </a:r>
            <a:r>
              <a:rPr lang="en-US" sz="2500" u="sng" dirty="0">
                <a:solidFill>
                  <a:srgbClr val="000000"/>
                </a:solidFill>
              </a:rPr>
              <a:t>characters can be stored in any </a:t>
            </a:r>
            <a:r>
              <a:rPr lang="en-US" sz="2500" b="1" u="sng" dirty="0">
                <a:solidFill>
                  <a:srgbClr val="000000"/>
                </a:solidFill>
              </a:rPr>
              <a:t>integer</a:t>
            </a:r>
            <a:r>
              <a:rPr lang="en-US" sz="2500" u="sng" dirty="0">
                <a:solidFill>
                  <a:srgbClr val="000000"/>
                </a:solidFill>
              </a:rPr>
              <a:t> data type</a:t>
            </a:r>
            <a:r>
              <a:rPr lang="en-US" sz="2500" dirty="0">
                <a:solidFill>
                  <a:srgbClr val="000000"/>
                </a:solidFill>
              </a:rPr>
              <a:t> because they’re usually represented as </a:t>
            </a:r>
            <a:r>
              <a:rPr lang="en-US" sz="2500" u="sng" dirty="0">
                <a:solidFill>
                  <a:srgbClr val="000000"/>
                </a:solidFill>
              </a:rPr>
              <a:t>one-byte integers</a:t>
            </a:r>
            <a:r>
              <a:rPr lang="en-US" sz="2500" dirty="0">
                <a:solidFill>
                  <a:srgbClr val="000000"/>
                </a:solidFill>
              </a:rPr>
              <a:t> in the computer.</a:t>
            </a:r>
          </a:p>
        </p:txBody>
      </p:sp>
      <p:sp>
        <p:nvSpPr>
          <p:cNvPr id="7373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37949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73731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01788"/>
            <a:ext cx="8610600" cy="452596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Thus, we can treat a character as </a:t>
            </a:r>
            <a:r>
              <a:rPr lang="en-US" altLang="en-US" u="sng" dirty="0">
                <a:solidFill>
                  <a:srgbClr val="000000"/>
                </a:solidFill>
              </a:rPr>
              <a:t>either an integer or a character</a:t>
            </a:r>
            <a:r>
              <a:rPr lang="en-US" altLang="en-US" dirty="0">
                <a:solidFill>
                  <a:srgbClr val="000000"/>
                </a:solidFill>
              </a:rPr>
              <a:t>, depending on its use.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For example, the statement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700" b="1" dirty="0">
                <a:solidFill>
                  <a:srgbClr val="128AFF"/>
                </a:solidFill>
                <a:latin typeface="Consolas" panose="020B0609020204030204" pitchFamily="49" charset="0"/>
              </a:rPr>
              <a:t>"The character (%c) has the value %d.\n"</a:t>
            </a:r>
            <a:r>
              <a:rPr lang="en-US" altLang="en-US" sz="17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700" b="1" dirty="0">
                <a:solidFill>
                  <a:srgbClr val="128A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17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700" b="1" dirty="0">
                <a:solidFill>
                  <a:srgbClr val="128A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1700" b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uses the conversion </a:t>
            </a:r>
            <a:r>
              <a:rPr lang="en-US" altLang="en-US" dirty="0" err="1">
                <a:solidFill>
                  <a:srgbClr val="000000"/>
                </a:solidFill>
              </a:rPr>
              <a:t>specifiers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%c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%d</a:t>
            </a:r>
            <a:r>
              <a:rPr lang="en-US" altLang="en-US" dirty="0">
                <a:solidFill>
                  <a:srgbClr val="000000"/>
                </a:solidFill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</a:rPr>
              <a:t>print the character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</a:rPr>
              <a:t>its integer value</a:t>
            </a:r>
            <a:r>
              <a:rPr lang="en-US" altLang="en-US" dirty="0">
                <a:solidFill>
                  <a:srgbClr val="000000"/>
                </a:solidFill>
              </a:rPr>
              <a:t>, respectively.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result is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The character (a) has the value 97.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integer 97</a:t>
            </a:r>
            <a:r>
              <a:rPr lang="en-US" altLang="en-US" dirty="0">
                <a:solidFill>
                  <a:srgbClr val="000000"/>
                </a:solidFill>
              </a:rPr>
              <a:t> is the </a:t>
            </a:r>
            <a:r>
              <a:rPr lang="en-US" altLang="en-US" u="sng" dirty="0">
                <a:solidFill>
                  <a:srgbClr val="000000"/>
                </a:solidFill>
              </a:rPr>
              <a:t>character’s numerical representation in the computer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7475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82994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74755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Many computers today use the </a:t>
            </a:r>
            <a:r>
              <a:rPr lang="en-US" altLang="en-US" sz="2500" dirty="0">
                <a:solidFill>
                  <a:srgbClr val="0000FF"/>
                </a:solidFill>
              </a:rPr>
              <a:t>ASCII (American Standard Code for Information Interchange) character set</a:t>
            </a:r>
            <a:r>
              <a:rPr lang="en-US" altLang="en-US" sz="2500" dirty="0">
                <a:solidFill>
                  <a:srgbClr val="000000"/>
                </a:solidFill>
              </a:rPr>
              <a:t> in which </a:t>
            </a:r>
            <a:r>
              <a:rPr lang="en-US" altLang="en-US" sz="2500" u="sng" dirty="0">
                <a:solidFill>
                  <a:srgbClr val="000000"/>
                </a:solidFill>
              </a:rPr>
              <a:t>97 represents the lowercase letter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 list of the ASCII characters and their decimal values is presented in Appendix B.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Characters </a:t>
            </a:r>
            <a:r>
              <a:rPr lang="en-US" altLang="en-US" sz="2500" u="sng" dirty="0">
                <a:solidFill>
                  <a:srgbClr val="000000"/>
                </a:solidFill>
              </a:rPr>
              <a:t>can be read with </a:t>
            </a:r>
            <a:r>
              <a:rPr lang="en-US" altLang="en-US" sz="25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</a:rPr>
              <a:t> by using the </a:t>
            </a:r>
            <a:r>
              <a:rPr lang="en-US" altLang="en-US" sz="2500" u="sng" dirty="0">
                <a:solidFill>
                  <a:srgbClr val="000000"/>
                </a:solidFill>
              </a:rPr>
              <a:t>conversion </a:t>
            </a:r>
            <a:r>
              <a:rPr lang="en-US" altLang="en-US" sz="2500" u="sng" dirty="0" err="1">
                <a:solidFill>
                  <a:srgbClr val="000000"/>
                </a:solidFill>
              </a:rPr>
              <a:t>specifier</a:t>
            </a:r>
            <a:r>
              <a:rPr lang="en-US" altLang="en-US" sz="2500" u="sng" dirty="0">
                <a:solidFill>
                  <a:srgbClr val="000000"/>
                </a:solidFill>
              </a:rPr>
              <a:t> </a:t>
            </a:r>
            <a:r>
              <a:rPr lang="en-US" altLang="en-US" sz="25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%c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Assignments as a whole actually have a value.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This value is </a:t>
            </a:r>
            <a:r>
              <a:rPr lang="en-US" altLang="en-US" sz="2500" u="sng" dirty="0">
                <a:solidFill>
                  <a:srgbClr val="000000"/>
                </a:solidFill>
              </a:rPr>
              <a:t>assigned to the variable on the left side</a:t>
            </a:r>
            <a:r>
              <a:rPr lang="en-US" altLang="en-US" sz="2500" dirty="0">
                <a:solidFill>
                  <a:srgbClr val="000000"/>
                </a:solidFill>
              </a:rPr>
              <a:t> of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value of the assignment expression 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grade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getchar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is the character that’s returned by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getchar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u="sng" dirty="0">
                <a:solidFill>
                  <a:srgbClr val="000000"/>
                </a:solidFill>
              </a:rPr>
              <a:t>assigned to the variable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grade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75780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38042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75779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82063"/>
            <a:ext cx="8534400" cy="510129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fact that assignments have values can be useful for </a:t>
            </a:r>
            <a:r>
              <a:rPr lang="en-US" altLang="en-US" sz="2500" u="sng" dirty="0">
                <a:solidFill>
                  <a:srgbClr val="000000"/>
                </a:solidFill>
              </a:rPr>
              <a:t>setting several variables to the same value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For example, </a:t>
            </a:r>
          </a:p>
          <a:p>
            <a:pPr lvl="2" algn="ctr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a = b = c = 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u="sng" dirty="0">
                <a:solidFill>
                  <a:srgbClr val="000000"/>
                </a:solidFill>
              </a:rPr>
              <a:t>first evaluates the assignment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en-US" altLang="en-US" sz="2500" u="sng" dirty="0">
                <a:solidFill>
                  <a:srgbClr val="000000"/>
                </a:solidFill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u="sng" dirty="0">
                <a:solidFill>
                  <a:srgbClr val="000000"/>
                </a:solidFill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500" dirty="0">
                <a:solidFill>
                  <a:srgbClr val="000000"/>
                </a:solidFill>
              </a:rPr>
              <a:t> (because 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dirty="0">
                <a:solidFill>
                  <a:srgbClr val="000000"/>
                </a:solidFill>
              </a:rPr>
              <a:t> operator associates </a:t>
            </a:r>
            <a:r>
              <a:rPr lang="en-US" altLang="en-US" sz="2500" u="sng" dirty="0">
                <a:solidFill>
                  <a:srgbClr val="000000"/>
                </a:solidFill>
              </a:rPr>
              <a:t>from right to left</a:t>
            </a:r>
            <a:r>
              <a:rPr lang="en-US" altLang="en-US" sz="2500" dirty="0">
                <a:solidFill>
                  <a:srgbClr val="000000"/>
                </a:solidFill>
              </a:rPr>
              <a:t>).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</a:rPr>
              <a:t>variable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sz="2500" u="sng" dirty="0">
                <a:solidFill>
                  <a:srgbClr val="000000"/>
                </a:solidFill>
              </a:rPr>
              <a:t> is then assigned</a:t>
            </a:r>
            <a:r>
              <a:rPr lang="en-US" altLang="en-US" sz="2500" dirty="0">
                <a:solidFill>
                  <a:srgbClr val="000000"/>
                </a:solidFill>
              </a:rPr>
              <a:t> the value of the assignment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500" dirty="0">
                <a:solidFill>
                  <a:srgbClr val="000000"/>
                </a:solidFill>
              </a:rPr>
              <a:t> (which is 0).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Then, the </a:t>
            </a:r>
            <a:r>
              <a:rPr lang="en-US" altLang="en-US" sz="2500" u="sng" dirty="0">
                <a:solidFill>
                  <a:srgbClr val="000000"/>
                </a:solidFill>
              </a:rPr>
              <a:t>variable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sz="2500" u="sng" dirty="0">
                <a:solidFill>
                  <a:srgbClr val="000000"/>
                </a:solidFill>
              </a:rPr>
              <a:t> is assigned</a:t>
            </a:r>
            <a:r>
              <a:rPr lang="en-US" altLang="en-US" sz="2500" dirty="0">
                <a:solidFill>
                  <a:srgbClr val="000000"/>
                </a:solidFill>
              </a:rPr>
              <a:t> the value of the assignment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(c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0)</a:t>
            </a:r>
            <a:r>
              <a:rPr lang="en-US" altLang="en-US" sz="2500" dirty="0">
                <a:solidFill>
                  <a:srgbClr val="000000"/>
                </a:solidFill>
              </a:rPr>
              <a:t> (which is also 0).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In the program, the value of the assignment 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grade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getchar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is compared with the value of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altLang="en-US" sz="2500" dirty="0">
                <a:solidFill>
                  <a:srgbClr val="000000"/>
                </a:solidFill>
              </a:rPr>
              <a:t> (a symbol whose acronym stands for “</a:t>
            </a:r>
            <a:r>
              <a:rPr lang="en-US" altLang="en-US" sz="2500" u="sng" dirty="0">
                <a:solidFill>
                  <a:srgbClr val="000000"/>
                </a:solidFill>
              </a:rPr>
              <a:t>end of file</a:t>
            </a:r>
            <a:r>
              <a:rPr lang="en-US" altLang="en-US" sz="2500" dirty="0">
                <a:solidFill>
                  <a:srgbClr val="000000"/>
                </a:solidFill>
              </a:rPr>
              <a:t>”).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12015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485"/>
            <a:ext cx="8229600" cy="6514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76803" name="Text Placeholder 2"/>
          <p:cNvSpPr>
            <a:spLocks noGrp="1"/>
          </p:cNvSpPr>
          <p:nvPr>
            <p:ph type="body" idx="1"/>
          </p:nvPr>
        </p:nvSpPr>
        <p:spPr>
          <a:xfrm>
            <a:off x="129575" y="1236331"/>
            <a:ext cx="8763000" cy="4385337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We use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altLang="en-US" dirty="0">
                <a:solidFill>
                  <a:srgbClr val="000000"/>
                </a:solidFill>
              </a:rPr>
              <a:t> (which </a:t>
            </a:r>
            <a:r>
              <a:rPr lang="en-US" altLang="en-US" u="sng" dirty="0">
                <a:solidFill>
                  <a:srgbClr val="000000"/>
                </a:solidFill>
              </a:rPr>
              <a:t>normally has the value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-1</a:t>
            </a:r>
            <a:r>
              <a:rPr lang="en-US" altLang="en-US" dirty="0">
                <a:solidFill>
                  <a:srgbClr val="000000"/>
                </a:solidFill>
              </a:rPr>
              <a:t>) as the </a:t>
            </a:r>
            <a:r>
              <a:rPr lang="en-US" altLang="en-US" u="sng" dirty="0">
                <a:solidFill>
                  <a:srgbClr val="000000"/>
                </a:solidFill>
              </a:rPr>
              <a:t>sentinel value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The user types a system-dependent keystroke combination to mean “end of file”—i.e., “I have no more data to enter.”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altLang="en-US" u="sng" dirty="0">
                <a:solidFill>
                  <a:srgbClr val="000000"/>
                </a:solidFill>
              </a:rPr>
              <a:t> is a symbolic integer constant</a:t>
            </a:r>
            <a:r>
              <a:rPr lang="en-US" altLang="en-US" dirty="0">
                <a:solidFill>
                  <a:srgbClr val="000000"/>
                </a:solidFill>
              </a:rPr>
              <a:t> defined in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stdio.h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</a:rPr>
              <a:t> header (we’ll see in Chapter 6 how symbolic constants are defined).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If the </a:t>
            </a:r>
            <a:r>
              <a:rPr lang="en-US" altLang="en-US" u="sng" dirty="0">
                <a:solidFill>
                  <a:srgbClr val="000000"/>
                </a:solidFill>
              </a:rPr>
              <a:t>value assigned to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grade</a:t>
            </a:r>
            <a:r>
              <a:rPr lang="en-US" altLang="en-US" u="sng" dirty="0">
                <a:solidFill>
                  <a:srgbClr val="000000"/>
                </a:solidFill>
              </a:rPr>
              <a:t> is equal to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altLang="en-US" dirty="0">
                <a:solidFill>
                  <a:srgbClr val="000000"/>
                </a:solidFill>
              </a:rPr>
              <a:t>, the </a:t>
            </a:r>
            <a:r>
              <a:rPr lang="en-US" altLang="en-US" u="sng" dirty="0">
                <a:solidFill>
                  <a:srgbClr val="000000"/>
                </a:solidFill>
              </a:rPr>
              <a:t>program terminates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We’ve chosen to </a:t>
            </a:r>
            <a:r>
              <a:rPr lang="en-US" altLang="en-US" u="sng" dirty="0">
                <a:solidFill>
                  <a:srgbClr val="000000"/>
                </a:solidFill>
              </a:rPr>
              <a:t>represent characters in this program as </a:t>
            </a:r>
            <a:r>
              <a:rPr lang="en-US" alt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u="sng" dirty="0" err="1">
                <a:solidFill>
                  <a:srgbClr val="000000"/>
                </a:solidFill>
              </a:rPr>
              <a:t>s</a:t>
            </a:r>
            <a:r>
              <a:rPr lang="en-US" altLang="en-US" dirty="0">
                <a:solidFill>
                  <a:srgbClr val="000000"/>
                </a:solidFill>
              </a:rPr>
              <a:t> because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altLang="en-US" u="sng" dirty="0">
                <a:solidFill>
                  <a:srgbClr val="000000"/>
                </a:solidFill>
              </a:rPr>
              <a:t> has an integer value</a:t>
            </a:r>
            <a:r>
              <a:rPr lang="en-US" altLang="en-US" dirty="0">
                <a:solidFill>
                  <a:srgbClr val="000000"/>
                </a:solidFill>
              </a:rPr>
              <a:t> (normally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-1</a:t>
            </a:r>
            <a:r>
              <a:rPr lang="en-US" alt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99584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</a:rPr>
              <a:t>Entering the 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b="1" i="1" dirty="0">
                <a:solidFill>
                  <a:srgbClr val="000000"/>
                </a:solidFill>
              </a:rPr>
              <a:t> Indicator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On Linux/UNIX/Mac OS X systems, 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dirty="0">
                <a:solidFill>
                  <a:srgbClr val="000000"/>
                </a:solidFill>
              </a:rPr>
              <a:t> indicator is entered by typing </a:t>
            </a: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2600" i="1" dirty="0">
                <a:solidFill>
                  <a:srgbClr val="000000"/>
                </a:solidFill>
                <a:latin typeface="Consolas" panose="020B0609020204030204" pitchFamily="49" charset="0"/>
              </a:rPr>
              <a:t>&lt;Ctrl&gt;  d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on a line by itself.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This notation </a:t>
            </a:r>
            <a:r>
              <a:rPr lang="en-US" b="1" i="1" dirty="0">
                <a:solidFill>
                  <a:srgbClr val="000000"/>
                </a:solidFill>
              </a:rPr>
              <a:t>&lt;Ctrl&gt; d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means to press the </a:t>
            </a:r>
            <a:r>
              <a:rPr lang="en-US" i="1" dirty="0">
                <a:solidFill>
                  <a:srgbClr val="000000"/>
                </a:solidFill>
              </a:rPr>
              <a:t>Enter</a:t>
            </a:r>
            <a:r>
              <a:rPr lang="en-US" dirty="0">
                <a:solidFill>
                  <a:srgbClr val="000000"/>
                </a:solidFill>
              </a:rPr>
              <a:t> key then </a:t>
            </a:r>
            <a:r>
              <a:rPr lang="en-US" u="sng" dirty="0">
                <a:solidFill>
                  <a:srgbClr val="000000"/>
                </a:solidFill>
              </a:rPr>
              <a:t>simultaneously press both </a:t>
            </a:r>
            <a:r>
              <a:rPr lang="en-US" i="1" u="sng" dirty="0">
                <a:solidFill>
                  <a:srgbClr val="000000"/>
                </a:solidFill>
              </a:rPr>
              <a:t>Ctrl</a:t>
            </a:r>
            <a:r>
              <a:rPr lang="en-US" u="sng" dirty="0">
                <a:solidFill>
                  <a:srgbClr val="000000"/>
                </a:solidFill>
              </a:rPr>
              <a:t> and </a:t>
            </a:r>
            <a:r>
              <a:rPr lang="en-US" i="1" u="sng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On other systems, such as Microsoft Windows, 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dirty="0">
                <a:solidFill>
                  <a:srgbClr val="000000"/>
                </a:solidFill>
              </a:rPr>
              <a:t> indicator can be entered by typing </a:t>
            </a: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2600" i="1" dirty="0">
                <a:solidFill>
                  <a:srgbClr val="000000"/>
                </a:solidFill>
                <a:latin typeface="Consolas" panose="020B0609020204030204" pitchFamily="49" charset="0"/>
              </a:rPr>
              <a:t>&lt;Ctrl&gt;  z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You may also need to press </a:t>
            </a:r>
            <a:r>
              <a:rPr lang="en-US" i="1" dirty="0">
                <a:solidFill>
                  <a:srgbClr val="000000"/>
                </a:solidFill>
              </a:rPr>
              <a:t>Enter </a:t>
            </a:r>
            <a:r>
              <a:rPr lang="en-US" dirty="0">
                <a:solidFill>
                  <a:srgbClr val="000000"/>
                </a:solidFill>
              </a:rPr>
              <a:t>on Windows</a:t>
            </a:r>
            <a:r>
              <a:rPr lang="en-US" i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0900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299777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80899" name="Text Placeholder 2"/>
          <p:cNvSpPr>
            <a:spLocks noGrp="1"/>
          </p:cNvSpPr>
          <p:nvPr>
            <p:ph type="body" idx="1"/>
          </p:nvPr>
        </p:nvSpPr>
        <p:spPr>
          <a:xfrm>
            <a:off x="228600" y="1600200"/>
            <a:ext cx="8610600" cy="292576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The user </a:t>
            </a:r>
            <a:r>
              <a:rPr lang="en-US" altLang="en-US" sz="2800" u="sng" dirty="0">
                <a:solidFill>
                  <a:srgbClr val="000000"/>
                </a:solidFill>
              </a:rPr>
              <a:t>enters grades at the keyboard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When the </a:t>
            </a:r>
            <a:r>
              <a:rPr lang="en-US" altLang="en-US" sz="2800" i="1" u="sng" dirty="0">
                <a:solidFill>
                  <a:srgbClr val="000000"/>
                </a:solidFill>
              </a:rPr>
              <a:t>Enter </a:t>
            </a:r>
            <a:r>
              <a:rPr lang="en-US" altLang="en-US" sz="2800" u="sng" dirty="0">
                <a:solidFill>
                  <a:srgbClr val="000000"/>
                </a:solidFill>
              </a:rPr>
              <a:t>key is pressed</a:t>
            </a:r>
            <a:r>
              <a:rPr lang="en-US" altLang="en-US" sz="2800" dirty="0">
                <a:solidFill>
                  <a:srgbClr val="000000"/>
                </a:solidFill>
              </a:rPr>
              <a:t>, the characters are </a:t>
            </a:r>
            <a:r>
              <a:rPr lang="en-US" altLang="en-US" sz="2800" u="sng" dirty="0">
                <a:solidFill>
                  <a:srgbClr val="000000"/>
                </a:solidFill>
              </a:rPr>
              <a:t>read by function </a:t>
            </a:r>
            <a:r>
              <a:rPr lang="en-US" altLang="en-US" sz="28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getchar</a:t>
            </a:r>
            <a:r>
              <a:rPr lang="en-US" altLang="en-US" sz="2800" u="sng" dirty="0">
                <a:solidFill>
                  <a:srgbClr val="000000"/>
                </a:solidFill>
              </a:rPr>
              <a:t> one character at a time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If the character entered is </a:t>
            </a:r>
            <a:r>
              <a:rPr lang="en-US" altLang="en-US" sz="2800" u="sng" dirty="0">
                <a:solidFill>
                  <a:srgbClr val="000000"/>
                </a:solidFill>
              </a:rPr>
              <a:t>not equal to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altLang="en-US" sz="2800" dirty="0">
                <a:solidFill>
                  <a:srgbClr val="000000"/>
                </a:solidFill>
              </a:rPr>
              <a:t>, the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800" dirty="0">
                <a:solidFill>
                  <a:srgbClr val="000000"/>
                </a:solidFill>
              </a:rPr>
              <a:t> statement (line 22) is entered.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3926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8763000" cy="4525963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sz="2500" b="1" i="1" dirty="0">
                <a:solidFill>
                  <a:srgbClr val="000000"/>
                </a:solidFill>
              </a:rPr>
              <a:t> Statement Details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Keyword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sz="2500" dirty="0">
                <a:solidFill>
                  <a:srgbClr val="000000"/>
                </a:solidFill>
              </a:rPr>
              <a:t> is followed by the </a:t>
            </a:r>
            <a:r>
              <a:rPr lang="en-US" sz="2500" u="sng" dirty="0">
                <a:solidFill>
                  <a:srgbClr val="000000"/>
                </a:solidFill>
              </a:rPr>
              <a:t>variable name 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grade</a:t>
            </a:r>
            <a:r>
              <a:rPr lang="en-US" sz="2500" u="sng" dirty="0">
                <a:solidFill>
                  <a:srgbClr val="000000"/>
                </a:solidFill>
              </a:rPr>
              <a:t> in parentheses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This is called the </a:t>
            </a:r>
            <a:r>
              <a:rPr lang="en-US" sz="2500" dirty="0">
                <a:solidFill>
                  <a:srgbClr val="0000FF"/>
                </a:solidFill>
              </a:rPr>
              <a:t>controlling expression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The value of this expression is </a:t>
            </a:r>
            <a:r>
              <a:rPr lang="en-US" sz="2500" u="sng" dirty="0">
                <a:solidFill>
                  <a:srgbClr val="000000"/>
                </a:solidFill>
              </a:rPr>
              <a:t>compared with each of the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u="sng" dirty="0">
                <a:solidFill>
                  <a:srgbClr val="0000FF"/>
                </a:solidFill>
                <a:latin typeface="Consolas" panose="020B0609020204030204" pitchFamily="49" charset="0"/>
              </a:rPr>
              <a:t>case</a:t>
            </a:r>
            <a:r>
              <a:rPr lang="en-US" sz="2500" u="sng" dirty="0">
                <a:solidFill>
                  <a:srgbClr val="0000FF"/>
                </a:solidFill>
              </a:rPr>
              <a:t> labels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u="sng" dirty="0">
                <a:solidFill>
                  <a:srgbClr val="000000"/>
                </a:solidFill>
              </a:rPr>
              <a:t>Assume</a:t>
            </a:r>
            <a:r>
              <a:rPr lang="en-US" sz="2500" dirty="0">
                <a:solidFill>
                  <a:srgbClr val="000000"/>
                </a:solidFill>
              </a:rPr>
              <a:t> the user has entered the </a:t>
            </a:r>
            <a:r>
              <a:rPr lang="en-US" sz="2500" u="sng" dirty="0">
                <a:solidFill>
                  <a:srgbClr val="000000"/>
                </a:solidFill>
              </a:rPr>
              <a:t>letter 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en-US" sz="2500" u="sng" dirty="0">
                <a:solidFill>
                  <a:srgbClr val="000000"/>
                </a:solidFill>
              </a:rPr>
              <a:t> as a grade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en-US" sz="2500" dirty="0">
                <a:solidFill>
                  <a:srgbClr val="000000"/>
                </a:solidFill>
              </a:rPr>
              <a:t> is automatically </a:t>
            </a:r>
            <a:r>
              <a:rPr lang="en-US" sz="2500" u="sng" dirty="0">
                <a:solidFill>
                  <a:srgbClr val="000000"/>
                </a:solidFill>
              </a:rPr>
              <a:t>compared to each 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sz="2500" dirty="0">
                <a:solidFill>
                  <a:srgbClr val="000000"/>
                </a:solidFill>
              </a:rPr>
              <a:t> in the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If a match occurs (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'C':</a:t>
            </a:r>
            <a:r>
              <a:rPr lang="en-US" sz="2500" dirty="0">
                <a:solidFill>
                  <a:srgbClr val="000000"/>
                </a:solidFill>
              </a:rPr>
              <a:t>), the statements for that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u="sng" dirty="0">
                <a:solidFill>
                  <a:srgbClr val="000000"/>
                </a:solidFill>
              </a:rPr>
              <a:t>are executed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endParaRPr lang="en-US" sz="25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99917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802" y="136525"/>
            <a:ext cx="8229600" cy="944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82947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47800"/>
            <a:ext cx="8763000" cy="317925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In the case of the </a:t>
            </a:r>
            <a:r>
              <a:rPr lang="en-US" altLang="en-US" sz="2500" u="sng" dirty="0">
                <a:solidFill>
                  <a:srgbClr val="000000"/>
                </a:solidFill>
              </a:rPr>
              <a:t>letter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en-US" altLang="en-US" sz="2500" dirty="0">
                <a:solidFill>
                  <a:srgbClr val="000000"/>
                </a:solidFill>
              </a:rPr>
              <a:t>,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cCount</a:t>
            </a:r>
            <a:r>
              <a:rPr lang="en-US" altLang="en-US" sz="2500" dirty="0">
                <a:solidFill>
                  <a:srgbClr val="000000"/>
                </a:solidFill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</a:rPr>
              <a:t>incremented by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500" dirty="0">
                <a:solidFill>
                  <a:srgbClr val="000000"/>
                </a:solidFill>
              </a:rPr>
              <a:t> (line 36), and 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500" dirty="0">
                <a:solidFill>
                  <a:srgbClr val="000000"/>
                </a:solidFill>
              </a:rPr>
              <a:t> statement is exited immediately </a:t>
            </a:r>
            <a:r>
              <a:rPr lang="en-US" altLang="en-US" sz="2500" u="sng" dirty="0">
                <a:solidFill>
                  <a:srgbClr val="000000"/>
                </a:solidFill>
              </a:rPr>
              <a:t>with the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2500" u="sng" dirty="0">
                <a:solidFill>
                  <a:srgbClr val="000000"/>
                </a:solidFill>
              </a:rPr>
              <a:t> statement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2500" dirty="0">
                <a:solidFill>
                  <a:srgbClr val="000000"/>
                </a:solidFill>
              </a:rPr>
              <a:t> statement causes program control to </a:t>
            </a:r>
            <a:r>
              <a:rPr lang="en-US" altLang="en-US" sz="2500" u="sng" dirty="0">
                <a:solidFill>
                  <a:srgbClr val="000000"/>
                </a:solidFill>
              </a:rPr>
              <a:t>continue with the first statement after the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500" u="sng" dirty="0">
                <a:solidFill>
                  <a:srgbClr val="000000"/>
                </a:solidFill>
              </a:rPr>
              <a:t> statement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2500" dirty="0">
                <a:solidFill>
                  <a:srgbClr val="000000"/>
                </a:solidFill>
              </a:rPr>
              <a:t> statement is used because 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500" dirty="0">
                <a:solidFill>
                  <a:srgbClr val="000000"/>
                </a:solidFill>
              </a:rPr>
              <a:t>s in a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500" dirty="0">
                <a:solidFill>
                  <a:srgbClr val="000000"/>
                </a:solidFill>
              </a:rPr>
              <a:t> statement would otherwise run together.</a:t>
            </a:r>
          </a:p>
        </p:txBody>
      </p:sp>
      <p:sp>
        <p:nvSpPr>
          <p:cNvPr id="8294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02914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sz="2800" b="1" i="1" dirty="0">
                <a:solidFill>
                  <a:srgbClr val="000000"/>
                </a:solidFill>
              </a:rPr>
              <a:t> Statement Flowchart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u="sng" dirty="0">
                <a:solidFill>
                  <a:srgbClr val="000000"/>
                </a:solidFill>
              </a:rPr>
              <a:t>Each </a:t>
            </a:r>
            <a:r>
              <a:rPr 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sz="2800" dirty="0">
                <a:solidFill>
                  <a:srgbClr val="000000"/>
                </a:solidFill>
              </a:rPr>
              <a:t> can have </a:t>
            </a:r>
            <a:r>
              <a:rPr lang="en-US" sz="2800" u="sng" dirty="0">
                <a:solidFill>
                  <a:srgbClr val="000000"/>
                </a:solidFill>
              </a:rPr>
              <a:t>one or more actions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sz="2800" dirty="0">
                <a:solidFill>
                  <a:srgbClr val="000000"/>
                </a:solidFill>
              </a:rPr>
              <a:t> statement is </a:t>
            </a:r>
            <a:r>
              <a:rPr lang="en-US" sz="2800" u="sng" dirty="0">
                <a:solidFill>
                  <a:srgbClr val="000000"/>
                </a:solidFill>
              </a:rPr>
              <a:t>different from all other control statements</a:t>
            </a:r>
            <a:r>
              <a:rPr lang="en-US" sz="2800" dirty="0">
                <a:solidFill>
                  <a:srgbClr val="000000"/>
                </a:solidFill>
              </a:rPr>
              <a:t> in that </a:t>
            </a:r>
            <a:r>
              <a:rPr lang="en-US" sz="2800" u="sng" dirty="0">
                <a:solidFill>
                  <a:srgbClr val="000000"/>
                </a:solidFill>
              </a:rPr>
              <a:t>braces are not required around</a:t>
            </a:r>
            <a:r>
              <a:rPr lang="en-US" sz="2800" dirty="0">
                <a:solidFill>
                  <a:srgbClr val="000000"/>
                </a:solidFill>
              </a:rPr>
              <a:t> multiple actions in a 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sz="2800" dirty="0">
                <a:solidFill>
                  <a:srgbClr val="000000"/>
                </a:solidFill>
              </a:rPr>
              <a:t> of a 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The general 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sz="2800" dirty="0">
                <a:solidFill>
                  <a:srgbClr val="000000"/>
                </a:solidFill>
              </a:rPr>
              <a:t> multiple-selection statement (using a 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sz="2800" dirty="0">
                <a:solidFill>
                  <a:srgbClr val="000000"/>
                </a:solidFill>
              </a:rPr>
              <a:t> in each 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sz="2800" dirty="0">
                <a:solidFill>
                  <a:srgbClr val="000000"/>
                </a:solidFill>
              </a:rPr>
              <a:t>) is flowcharted in Fig. 4.8.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The flowchart makes it clear that </a:t>
            </a:r>
            <a:r>
              <a:rPr lang="en-US" sz="2800" u="sng" dirty="0">
                <a:solidFill>
                  <a:srgbClr val="000000"/>
                </a:solidFill>
              </a:rPr>
              <a:t>each </a:t>
            </a:r>
            <a:r>
              <a:rPr 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sz="2800" u="sng" dirty="0">
                <a:solidFill>
                  <a:srgbClr val="000000"/>
                </a:solidFill>
              </a:rPr>
              <a:t> statement at the end of a </a:t>
            </a:r>
            <a:r>
              <a:rPr 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sz="2800" dirty="0">
                <a:solidFill>
                  <a:srgbClr val="000000"/>
                </a:solidFill>
              </a:rPr>
              <a:t> causes control to </a:t>
            </a:r>
            <a:r>
              <a:rPr lang="en-US" sz="2800" u="sng" dirty="0">
                <a:solidFill>
                  <a:srgbClr val="000000"/>
                </a:solidFill>
              </a:rPr>
              <a:t>immediately exit the </a:t>
            </a:r>
            <a:r>
              <a:rPr 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sz="2800" u="sng" dirty="0">
                <a:solidFill>
                  <a:srgbClr val="000000"/>
                </a:solidFill>
              </a:rPr>
              <a:t> statement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397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61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Iteration Essentials (Cont.)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Sentinel values are used to control iteration when:</a:t>
            </a: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The precise number of iterations isn’t known in advance, and</a:t>
            </a: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The loop includes statements that </a:t>
            </a:r>
            <a:r>
              <a:rPr lang="en-US" altLang="en-US" u="sng" dirty="0">
                <a:solidFill>
                  <a:srgbClr val="000000"/>
                </a:solidFill>
              </a:rPr>
              <a:t>obtain data each time the loop is performed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sentinel value indicates </a:t>
            </a:r>
            <a:r>
              <a:rPr lang="en-US" altLang="en-US" b="1" dirty="0">
                <a:solidFill>
                  <a:srgbClr val="000000"/>
                </a:solidFill>
              </a:rPr>
              <a:t>“end of data”</a:t>
            </a:r>
            <a:r>
              <a:rPr lang="tr-TR" altLang="en-US" b="1" dirty="0">
                <a:solidFill>
                  <a:srgbClr val="000000"/>
                </a:solidFill>
              </a:rPr>
              <a:t>.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sentinel is entered after all regular data items have been supplied to the program.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Sentinels must be </a:t>
            </a:r>
            <a:r>
              <a:rPr lang="en-US" altLang="en-US" u="sng" dirty="0">
                <a:solidFill>
                  <a:srgbClr val="000000"/>
                </a:solidFill>
              </a:rPr>
              <a:t>distinct from regular data</a:t>
            </a:r>
            <a:r>
              <a:rPr lang="en-US" altLang="en-US" dirty="0">
                <a:solidFill>
                  <a:srgbClr val="000000"/>
                </a:solidFill>
              </a:rPr>
              <a:t> items.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1582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92163" name="Text Placeholder 2"/>
          <p:cNvSpPr>
            <a:spLocks noGrp="1"/>
          </p:cNvSpPr>
          <p:nvPr>
            <p:ph type="body" idx="1"/>
          </p:nvPr>
        </p:nvSpPr>
        <p:spPr>
          <a:xfrm>
            <a:off x="133350" y="1285615"/>
            <a:ext cx="8877300" cy="5208847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</a:rPr>
              <a:t>Often, this </a:t>
            </a:r>
            <a:r>
              <a:rPr lang="en-US" altLang="en-US" sz="2800" u="sng" dirty="0">
                <a:solidFill>
                  <a:srgbClr val="000000"/>
                </a:solidFill>
              </a:rPr>
              <a:t>newline character must be specially processed</a:t>
            </a:r>
            <a:r>
              <a:rPr lang="en-US" altLang="en-US" sz="2800" dirty="0">
                <a:solidFill>
                  <a:srgbClr val="000000"/>
                </a:solidFill>
              </a:rPr>
              <a:t> to make the program work correctly.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</a:rPr>
              <a:t>By including the preceding cases in our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800" dirty="0">
                <a:solidFill>
                  <a:srgbClr val="000000"/>
                </a:solidFill>
              </a:rPr>
              <a:t> statement, we </a:t>
            </a:r>
            <a:r>
              <a:rPr lang="en-US" altLang="en-US" sz="2800" u="sng" dirty="0">
                <a:solidFill>
                  <a:srgbClr val="000000"/>
                </a:solidFill>
              </a:rPr>
              <a:t>prevent the error message in the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default</a:t>
            </a:r>
            <a:r>
              <a:rPr lang="en-US" altLang="en-US" sz="2800" u="sng" dirty="0">
                <a:solidFill>
                  <a:srgbClr val="000000"/>
                </a:solidFill>
              </a:rPr>
              <a:t> case</a:t>
            </a:r>
            <a:r>
              <a:rPr lang="en-US" altLang="en-US" sz="2800" dirty="0">
                <a:solidFill>
                  <a:srgbClr val="000000"/>
                </a:solidFill>
              </a:rPr>
              <a:t> from being printed each time a newline, tab or space is encountered in the input.</a:t>
            </a:r>
          </a:p>
          <a:p>
            <a:pPr algn="just"/>
            <a:r>
              <a:rPr lang="en-US" altLang="en-US" sz="2800" dirty="0">
                <a:solidFill>
                  <a:srgbClr val="000000"/>
                </a:solidFill>
              </a:rPr>
              <a:t>So </a:t>
            </a:r>
            <a:r>
              <a:rPr lang="en-US" altLang="en-US" sz="2800" u="sng" dirty="0">
                <a:solidFill>
                  <a:srgbClr val="000000"/>
                </a:solidFill>
              </a:rPr>
              <a:t>each input causes two iterations</a:t>
            </a:r>
            <a:r>
              <a:rPr lang="en-US" altLang="en-US" sz="2800" dirty="0">
                <a:solidFill>
                  <a:srgbClr val="000000"/>
                </a:solidFill>
              </a:rPr>
              <a:t> of the loop—the </a:t>
            </a:r>
            <a:r>
              <a:rPr lang="en-US" altLang="en-US" sz="2800" u="sng" dirty="0">
                <a:solidFill>
                  <a:srgbClr val="000000"/>
                </a:solidFill>
              </a:rPr>
              <a:t>first for the letter grade</a:t>
            </a:r>
            <a:r>
              <a:rPr lang="en-US" altLang="en-US" sz="2800" dirty="0">
                <a:solidFill>
                  <a:srgbClr val="000000"/>
                </a:solidFill>
              </a:rPr>
              <a:t> and the </a:t>
            </a:r>
            <a:r>
              <a:rPr lang="en-US" altLang="en-US" sz="2800" u="sng" dirty="0">
                <a:solidFill>
                  <a:srgbClr val="000000"/>
                </a:solidFill>
              </a:rPr>
              <a:t>second for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'\n'</a:t>
            </a:r>
            <a:r>
              <a:rPr lang="en-US" altLang="en-US" sz="2800" dirty="0">
                <a:solidFill>
                  <a:srgbClr val="000000"/>
                </a:solidFill>
              </a:rPr>
              <a:t>. </a:t>
            </a:r>
            <a:endParaRPr lang="tr-TR" altLang="en-US" sz="2800" dirty="0">
              <a:solidFill>
                <a:srgbClr val="000000"/>
              </a:solidFill>
            </a:endParaRPr>
          </a:p>
          <a:p>
            <a:pPr algn="just"/>
            <a:r>
              <a:rPr lang="en-US" altLang="en-US" sz="2800" dirty="0">
                <a:solidFill>
                  <a:srgbClr val="000000"/>
                </a:solidFill>
              </a:rPr>
              <a:t>Listing several case labels together (such as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'D':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'd':</a:t>
            </a:r>
            <a:r>
              <a:rPr lang="en-US" altLang="en-US" sz="2800" dirty="0">
                <a:solidFill>
                  <a:srgbClr val="000000"/>
                </a:solidFill>
              </a:rPr>
              <a:t>) simply means that the </a:t>
            </a:r>
            <a:r>
              <a:rPr lang="en-US" altLang="en-US" sz="2800" i="1" u="sng" dirty="0">
                <a:solidFill>
                  <a:srgbClr val="000000"/>
                </a:solidFill>
              </a:rPr>
              <a:t>same</a:t>
            </a:r>
            <a:r>
              <a:rPr lang="en-US" altLang="en-US" sz="2800" u="sng" dirty="0">
                <a:solidFill>
                  <a:srgbClr val="000000"/>
                </a:solidFill>
              </a:rPr>
              <a:t> set of actions is to occur for either of these cases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54581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9421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</a:rPr>
              <a:t>Constant Integral Expressions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When using 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000000"/>
                </a:solidFill>
              </a:rPr>
              <a:t> statement, remember that each individual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dirty="0">
                <a:solidFill>
                  <a:srgbClr val="000000"/>
                </a:solidFill>
              </a:rPr>
              <a:t> can test only a </a:t>
            </a:r>
            <a:r>
              <a:rPr lang="en-US" dirty="0">
                <a:solidFill>
                  <a:srgbClr val="0000FF"/>
                </a:solidFill>
              </a:rPr>
              <a:t>constant integral expression</a:t>
            </a:r>
            <a:r>
              <a:rPr lang="en-US" dirty="0">
                <a:solidFill>
                  <a:srgbClr val="000000"/>
                </a:solidFill>
              </a:rPr>
              <a:t>—i.e., any combination of character constants and integer constants that </a:t>
            </a:r>
            <a:r>
              <a:rPr lang="en-US" u="sng" dirty="0">
                <a:solidFill>
                  <a:srgbClr val="000000"/>
                </a:solidFill>
              </a:rPr>
              <a:t>evaluates to a constant integer value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u="sng" dirty="0">
                <a:solidFill>
                  <a:srgbClr val="000000"/>
                </a:solidFill>
              </a:rPr>
              <a:t>character constant</a:t>
            </a:r>
            <a:r>
              <a:rPr lang="en-US" dirty="0">
                <a:solidFill>
                  <a:srgbClr val="000000"/>
                </a:solidFill>
              </a:rPr>
              <a:t> can be represented as the specific character in single quotes, such as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'A'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9421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36818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96259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u="sng" dirty="0">
                <a:solidFill>
                  <a:srgbClr val="000000"/>
                </a:solidFill>
              </a:rPr>
              <a:t>Characters </a:t>
            </a:r>
            <a:r>
              <a:rPr lang="en-US" altLang="en-US" i="1" u="sng" dirty="0">
                <a:solidFill>
                  <a:srgbClr val="000000"/>
                </a:solidFill>
              </a:rPr>
              <a:t>must</a:t>
            </a:r>
            <a:r>
              <a:rPr lang="en-US" altLang="en-US" u="sng" dirty="0">
                <a:solidFill>
                  <a:srgbClr val="000000"/>
                </a:solidFill>
              </a:rPr>
              <a:t> be enclosed within </a:t>
            </a:r>
            <a:r>
              <a:rPr lang="en-US" altLang="en-US" b="1" u="sng" dirty="0">
                <a:solidFill>
                  <a:srgbClr val="000000"/>
                </a:solidFill>
              </a:rPr>
              <a:t>single</a:t>
            </a:r>
            <a:r>
              <a:rPr lang="en-US" altLang="en-US" u="sng" dirty="0">
                <a:solidFill>
                  <a:srgbClr val="000000"/>
                </a:solidFill>
              </a:rPr>
              <a:t> quotes</a:t>
            </a:r>
            <a:r>
              <a:rPr lang="en-US" altLang="en-US" dirty="0">
                <a:solidFill>
                  <a:srgbClr val="000000"/>
                </a:solidFill>
              </a:rPr>
              <a:t> to be recognized as character constants—characters in </a:t>
            </a:r>
            <a:r>
              <a:rPr lang="en-US" altLang="en-US" b="1" u="sng" dirty="0">
                <a:solidFill>
                  <a:srgbClr val="000000"/>
                </a:solidFill>
              </a:rPr>
              <a:t>double</a:t>
            </a:r>
            <a:r>
              <a:rPr lang="en-US" altLang="en-US" u="sng" dirty="0">
                <a:solidFill>
                  <a:srgbClr val="000000"/>
                </a:solidFill>
              </a:rPr>
              <a:t> quotes are recognized as strings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Integer constants are simply integer values.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In our example, we have used character constants.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Remember that characters are </a:t>
            </a:r>
            <a:r>
              <a:rPr lang="en-US" altLang="en-US" u="sng" dirty="0">
                <a:solidFill>
                  <a:srgbClr val="000000"/>
                </a:solidFill>
              </a:rPr>
              <a:t>represented as small integer values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9523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8907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5002"/>
            <a:ext cx="8229600" cy="819151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4.7  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Multiple-Selection Statement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" y="1219200"/>
            <a:ext cx="8877300" cy="5502275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Notes on Integral Types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Portable languages like C must have </a:t>
            </a:r>
            <a:r>
              <a:rPr lang="en-US" sz="2500" u="sng" dirty="0">
                <a:solidFill>
                  <a:srgbClr val="000000"/>
                </a:solidFill>
              </a:rPr>
              <a:t>flexible data type sizes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Different applications may need integers of different sizes.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C provides </a:t>
            </a:r>
            <a:r>
              <a:rPr lang="en-US" sz="2500" u="sng" dirty="0">
                <a:solidFill>
                  <a:srgbClr val="000000"/>
                </a:solidFill>
              </a:rPr>
              <a:t>several data types to represent integers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In addition to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500" dirty="0">
                <a:solidFill>
                  <a:srgbClr val="000000"/>
                </a:solidFill>
              </a:rPr>
              <a:t> and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sz="2500" dirty="0">
                <a:solidFill>
                  <a:srgbClr val="000000"/>
                </a:solidFill>
              </a:rPr>
              <a:t>, C provides types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short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500" dirty="0">
                <a:solidFill>
                  <a:srgbClr val="000000"/>
                </a:solidFill>
              </a:rPr>
              <a:t> (which can be abbreviated as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short</a:t>
            </a:r>
            <a:r>
              <a:rPr lang="en-US" sz="2500" dirty="0">
                <a:solidFill>
                  <a:srgbClr val="000000"/>
                </a:solidFill>
              </a:rPr>
              <a:t>) and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long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500" dirty="0">
                <a:solidFill>
                  <a:srgbClr val="000000"/>
                </a:solidFill>
              </a:rPr>
              <a:t> (which can be abbreviated as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sz="2500" dirty="0">
                <a:solidFill>
                  <a:srgbClr val="000000"/>
                </a:solidFill>
              </a:rPr>
              <a:t>), as well as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unsigned</a:t>
            </a:r>
            <a:r>
              <a:rPr lang="en-US" sz="2500" dirty="0">
                <a:solidFill>
                  <a:srgbClr val="000000"/>
                </a:solidFill>
              </a:rPr>
              <a:t> variations of all the integral types.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The C standard specifies the minimum range of values for each integer type, but the actual range may be greater and depends on the implementation.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For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short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600" b="1" dirty="0" err="1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sz="2500" dirty="0">
                <a:solidFill>
                  <a:srgbClr val="000000"/>
                </a:solidFill>
              </a:rPr>
              <a:t> the </a:t>
            </a:r>
            <a:r>
              <a:rPr lang="en-US" sz="2500" u="sng" dirty="0">
                <a:solidFill>
                  <a:srgbClr val="000000"/>
                </a:solidFill>
              </a:rPr>
              <a:t>minimum range</a:t>
            </a:r>
            <a:r>
              <a:rPr lang="en-US" sz="2500" dirty="0">
                <a:solidFill>
                  <a:srgbClr val="000000"/>
                </a:solidFill>
              </a:rPr>
              <a:t> is –32767 to +32767.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For most integer calculations,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600" b="1" dirty="0" err="1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sz="2500" dirty="0">
                <a:solidFill>
                  <a:srgbClr val="000000"/>
                </a:solidFill>
              </a:rPr>
              <a:t> are sufficient.</a:t>
            </a:r>
          </a:p>
        </p:txBody>
      </p:sp>
      <p:sp>
        <p:nvSpPr>
          <p:cNvPr id="96260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4342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003" y="182563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4.8  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do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…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</a:t>
            </a:r>
          </a:p>
        </p:txBody>
      </p:sp>
      <p:sp>
        <p:nvSpPr>
          <p:cNvPr id="99331" name="Text Placeholder 2"/>
          <p:cNvSpPr>
            <a:spLocks noGrp="1"/>
          </p:cNvSpPr>
          <p:nvPr>
            <p:ph type="body" idx="1"/>
          </p:nvPr>
        </p:nvSpPr>
        <p:spPr>
          <a:xfrm>
            <a:off x="172303" y="1458913"/>
            <a:ext cx="8763000" cy="4941887"/>
          </a:xfrm>
        </p:spPr>
        <p:txBody>
          <a:bodyPr>
            <a:normAutofit fontScale="850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altLang="en-US" b="1" dirty="0">
                <a:solidFill>
                  <a:srgbClr val="000000"/>
                </a:solidFill>
              </a:rPr>
              <a:t>…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iteration statement is </a:t>
            </a:r>
            <a:r>
              <a:rPr lang="en-US" altLang="en-US" u="sng" dirty="0">
                <a:solidFill>
                  <a:srgbClr val="000000"/>
                </a:solidFill>
              </a:rPr>
              <a:t>similar to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u="sng" dirty="0">
                <a:solidFill>
                  <a:srgbClr val="000000"/>
                </a:solidFill>
              </a:rPr>
              <a:t> statement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In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u="sng" dirty="0">
                <a:solidFill>
                  <a:srgbClr val="000000"/>
                </a:solidFill>
              </a:rPr>
              <a:t> statement</a:t>
            </a:r>
            <a:r>
              <a:rPr lang="en-US" altLang="en-US" dirty="0">
                <a:solidFill>
                  <a:srgbClr val="000000"/>
                </a:solidFill>
              </a:rPr>
              <a:t>, the </a:t>
            </a:r>
            <a:r>
              <a:rPr lang="en-US" altLang="en-US" u="sng" dirty="0">
                <a:solidFill>
                  <a:srgbClr val="000000"/>
                </a:solidFill>
              </a:rPr>
              <a:t>loop-continuation condition is tested at the beginning of the loop</a:t>
            </a:r>
            <a:r>
              <a:rPr lang="en-US" altLang="en-US" dirty="0">
                <a:solidFill>
                  <a:srgbClr val="000000"/>
                </a:solidFill>
              </a:rPr>
              <a:t> before the body of the loop is performed.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altLang="en-US" u="sng" dirty="0">
                <a:solidFill>
                  <a:srgbClr val="000000"/>
                </a:solidFill>
              </a:rPr>
              <a:t>…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u="sng" dirty="0">
                <a:solidFill>
                  <a:srgbClr val="000000"/>
                </a:solidFill>
              </a:rPr>
              <a:t> statement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tests the loop-continuation condition </a:t>
            </a:r>
            <a:r>
              <a:rPr lang="en-US" altLang="en-US" i="1" u="sng" dirty="0">
                <a:solidFill>
                  <a:srgbClr val="000000"/>
                </a:solidFill>
              </a:rPr>
              <a:t>after </a:t>
            </a:r>
            <a:r>
              <a:rPr lang="en-US" altLang="en-US" u="sng" dirty="0">
                <a:solidFill>
                  <a:srgbClr val="000000"/>
                </a:solidFill>
              </a:rPr>
              <a:t>the loop body</a:t>
            </a:r>
            <a:r>
              <a:rPr lang="en-US" altLang="en-US" dirty="0">
                <a:solidFill>
                  <a:srgbClr val="000000"/>
                </a:solidFill>
              </a:rPr>
              <a:t> is performed</a:t>
            </a:r>
            <a:r>
              <a:rPr lang="en-US" altLang="en-US" i="1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Therefore, the </a:t>
            </a:r>
            <a:r>
              <a:rPr lang="en-US" altLang="en-US" u="sng" dirty="0">
                <a:solidFill>
                  <a:srgbClr val="000000"/>
                </a:solidFill>
              </a:rPr>
              <a:t>loop body will be executed at least once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When a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altLang="en-US" dirty="0">
                <a:solidFill>
                  <a:srgbClr val="000000"/>
                </a:solidFill>
              </a:rPr>
              <a:t>…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terminates, execution continues with the statement </a:t>
            </a:r>
            <a:r>
              <a:rPr lang="en-US" altLang="en-US" u="sng" dirty="0">
                <a:solidFill>
                  <a:srgbClr val="000000"/>
                </a:solidFill>
              </a:rPr>
              <a:t>after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u="sng" dirty="0">
                <a:solidFill>
                  <a:srgbClr val="000000"/>
                </a:solidFill>
              </a:rPr>
              <a:t> clause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9830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112909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4.8  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do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…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100355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19200"/>
            <a:ext cx="8686800" cy="4953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It’s </a:t>
            </a:r>
            <a:r>
              <a:rPr lang="en-US" altLang="en-US" u="sng" dirty="0">
                <a:solidFill>
                  <a:srgbClr val="000000"/>
                </a:solidFill>
              </a:rPr>
              <a:t>not necessary to use braces</a:t>
            </a:r>
            <a:r>
              <a:rPr lang="en-US" altLang="en-US" dirty="0">
                <a:solidFill>
                  <a:srgbClr val="000000"/>
                </a:solidFill>
              </a:rPr>
              <a:t> in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altLang="en-US" b="1" dirty="0">
                <a:solidFill>
                  <a:srgbClr val="000000"/>
                </a:solidFill>
              </a:rPr>
              <a:t>…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statement if there’s </a:t>
            </a:r>
            <a:r>
              <a:rPr lang="en-US" altLang="en-US" u="sng" dirty="0">
                <a:solidFill>
                  <a:srgbClr val="000000"/>
                </a:solidFill>
              </a:rPr>
              <a:t>only one statement in the body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However, the </a:t>
            </a:r>
            <a:r>
              <a:rPr lang="en-US" altLang="en-US" u="sng" dirty="0">
                <a:solidFill>
                  <a:srgbClr val="000000"/>
                </a:solidFill>
              </a:rPr>
              <a:t>braces are usually included to avoid confusion</a:t>
            </a:r>
            <a:r>
              <a:rPr lang="en-US" altLang="en-US" dirty="0">
                <a:solidFill>
                  <a:srgbClr val="000000"/>
                </a:solidFill>
              </a:rPr>
              <a:t> between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altLang="en-US" dirty="0">
                <a:solidFill>
                  <a:srgbClr val="000000"/>
                </a:solidFill>
              </a:rPr>
              <a:t>…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statements.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For example, </a:t>
            </a:r>
          </a:p>
          <a:p>
            <a:pPr lvl="2" algn="ctr" eaLnBrk="1" hangingPunct="1">
              <a:buFont typeface="Wingdings 2" panose="05020102010507070707" pitchFamily="18" charset="2"/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while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800" i="1" dirty="0">
                <a:solidFill>
                  <a:srgbClr val="000000"/>
                </a:solidFill>
              </a:rPr>
              <a:t>condition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is normally regarded as the </a:t>
            </a:r>
            <a:r>
              <a:rPr lang="en-US" altLang="en-US" u="sng" dirty="0">
                <a:solidFill>
                  <a:srgbClr val="000000"/>
                </a:solidFill>
              </a:rPr>
              <a:t>header to a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u="sng" dirty="0">
                <a:solidFill>
                  <a:srgbClr val="000000"/>
                </a:solidFill>
              </a:rPr>
              <a:t> statement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9933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8528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512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4.8  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do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…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Iteration Statement (Cont.)</a:t>
            </a:r>
          </a:p>
        </p:txBody>
      </p:sp>
      <p:sp>
        <p:nvSpPr>
          <p:cNvPr id="101379" name="Text Placeholder 2"/>
          <p:cNvSpPr>
            <a:spLocks noGrp="1"/>
          </p:cNvSpPr>
          <p:nvPr>
            <p:ph type="body" idx="1"/>
          </p:nvPr>
        </p:nvSpPr>
        <p:spPr>
          <a:xfrm>
            <a:off x="196188" y="883239"/>
            <a:ext cx="8801100" cy="551756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A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altLang="en-US" dirty="0">
                <a:solidFill>
                  <a:srgbClr val="000000"/>
                </a:solidFill>
              </a:rPr>
              <a:t>…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with </a:t>
            </a:r>
            <a:r>
              <a:rPr lang="en-US" altLang="en-US" u="sng" dirty="0">
                <a:solidFill>
                  <a:srgbClr val="000000"/>
                </a:solidFill>
              </a:rPr>
              <a:t>no braces around the single-statement</a:t>
            </a:r>
            <a:r>
              <a:rPr lang="en-US" altLang="en-US" dirty="0">
                <a:solidFill>
                  <a:srgbClr val="000000"/>
                </a:solidFill>
              </a:rPr>
              <a:t> body appears as </a:t>
            </a:r>
          </a:p>
          <a:p>
            <a:pPr lvl="2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	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do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b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i="1" dirty="0">
                <a:solidFill>
                  <a:srgbClr val="000000"/>
                </a:solidFill>
              </a:rPr>
              <a:t>statement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while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i="1" dirty="0">
                <a:solidFill>
                  <a:srgbClr val="000000"/>
                </a:solidFill>
              </a:rPr>
              <a:t>condition</a:t>
            </a:r>
            <a:r>
              <a:rPr lang="en-US" altLang="en-US" dirty="0">
                <a:solidFill>
                  <a:srgbClr val="000000"/>
                </a:solidFill>
                <a:latin typeface="Times" pitchFamily="50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which can be confusing.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last line</a:t>
            </a:r>
            <a:r>
              <a:rPr lang="en-US" altLang="en-US" dirty="0">
                <a:solidFill>
                  <a:srgbClr val="000000"/>
                </a:solidFill>
              </a:rPr>
              <a:t>—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while(</a:t>
            </a:r>
            <a:r>
              <a:rPr lang="en-US" altLang="en-US" b="1" i="1" dirty="0">
                <a:solidFill>
                  <a:srgbClr val="000000"/>
                </a:solidFill>
              </a:rPr>
              <a:t>condition)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US" altLang="en-US" dirty="0">
                <a:solidFill>
                  <a:srgbClr val="000000"/>
                </a:solidFill>
              </a:rPr>
              <a:t>—may be </a:t>
            </a:r>
            <a:r>
              <a:rPr lang="en-US" altLang="en-US" u="sng" dirty="0">
                <a:solidFill>
                  <a:srgbClr val="000000"/>
                </a:solidFill>
              </a:rPr>
              <a:t>misinterpreted as a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u="sng" dirty="0">
                <a:solidFill>
                  <a:srgbClr val="000000"/>
                </a:solidFill>
              </a:rPr>
              <a:t> statement </a:t>
            </a:r>
            <a:r>
              <a:rPr lang="en-US" altLang="en-US" dirty="0">
                <a:solidFill>
                  <a:srgbClr val="000000"/>
                </a:solidFill>
              </a:rPr>
              <a:t>containing an empty statement.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Figure 4.9 uses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altLang="en-US" b="1" dirty="0">
                <a:solidFill>
                  <a:srgbClr val="000000"/>
                </a:solidFill>
              </a:rPr>
              <a:t>…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statement to </a:t>
            </a:r>
            <a:r>
              <a:rPr lang="en-US" altLang="en-US" u="sng" dirty="0">
                <a:solidFill>
                  <a:srgbClr val="000000"/>
                </a:solidFill>
              </a:rPr>
              <a:t>print the numbers from 1 to 10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control variable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dirty="0">
                <a:solidFill>
                  <a:srgbClr val="000000"/>
                </a:solidFill>
              </a:rPr>
              <a:t> is </a:t>
            </a:r>
            <a:r>
              <a:rPr lang="en-US" altLang="en-US" u="sng" dirty="0" err="1">
                <a:solidFill>
                  <a:srgbClr val="000000"/>
                </a:solidFill>
              </a:rPr>
              <a:t>preincremented</a:t>
            </a:r>
            <a:r>
              <a:rPr lang="en-US" altLang="en-US" dirty="0">
                <a:solidFill>
                  <a:srgbClr val="000000"/>
                </a:solidFill>
              </a:rPr>
              <a:t> in the loop-continuation test.</a:t>
            </a:r>
          </a:p>
        </p:txBody>
      </p:sp>
      <p:sp>
        <p:nvSpPr>
          <p:cNvPr id="10035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234519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042" y="152400"/>
            <a:ext cx="8229600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4.9  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break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and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continue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Statements</a:t>
            </a:r>
          </a:p>
        </p:txBody>
      </p:sp>
      <p:sp>
        <p:nvSpPr>
          <p:cNvPr id="107523" name="Text Placeholder 2"/>
          <p:cNvSpPr>
            <a:spLocks noGrp="1"/>
          </p:cNvSpPr>
          <p:nvPr>
            <p:ph type="body" idx="1"/>
          </p:nvPr>
        </p:nvSpPr>
        <p:spPr>
          <a:xfrm>
            <a:off x="114300" y="1143000"/>
            <a:ext cx="8953500" cy="52133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continue</a:t>
            </a:r>
            <a:r>
              <a:rPr lang="en-US" dirty="0">
                <a:solidFill>
                  <a:srgbClr val="000000"/>
                </a:solidFill>
              </a:rPr>
              <a:t> statements are used to </a:t>
            </a:r>
            <a:r>
              <a:rPr lang="en-US" u="sng" dirty="0">
                <a:solidFill>
                  <a:srgbClr val="000000"/>
                </a:solidFill>
              </a:rPr>
              <a:t>alter the flow of control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b="1" i="1" u="sng" dirty="0">
                <a:solidFill>
                  <a:srgbClr val="000000"/>
                </a:solidFill>
              </a:rPr>
              <a:t>break</a:t>
            </a:r>
            <a:r>
              <a:rPr lang="en-US" sz="2400" b="1" i="1" u="sng" dirty="0">
                <a:solidFill>
                  <a:srgbClr val="000000"/>
                </a:solidFill>
              </a:rPr>
              <a:t> </a:t>
            </a:r>
            <a:r>
              <a:rPr lang="en-US" b="1" i="1" u="sng" dirty="0">
                <a:solidFill>
                  <a:srgbClr val="000000"/>
                </a:solidFill>
              </a:rPr>
              <a:t>Statement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dirty="0">
                <a:solidFill>
                  <a:srgbClr val="000000"/>
                </a:solidFill>
              </a:rPr>
              <a:t> statement, when executed in a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b="1" dirty="0">
                <a:solidFill>
                  <a:srgbClr val="000000"/>
                </a:solidFill>
              </a:rPr>
              <a:t>…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000000"/>
                </a:solidFill>
              </a:rPr>
              <a:t> statement, </a:t>
            </a:r>
            <a:r>
              <a:rPr lang="en-US" u="sng" dirty="0">
                <a:solidFill>
                  <a:srgbClr val="000000"/>
                </a:solidFill>
              </a:rPr>
              <a:t>causes an immediate exit from that statement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Program execution continues with the next statement.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Common uses of 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dirty="0">
                <a:solidFill>
                  <a:srgbClr val="000000"/>
                </a:solidFill>
              </a:rPr>
              <a:t> statement are to </a:t>
            </a:r>
            <a:r>
              <a:rPr lang="en-US" u="sng" dirty="0">
                <a:solidFill>
                  <a:srgbClr val="000000"/>
                </a:solidFill>
              </a:rPr>
              <a:t>escape early from a loop or to skip the remainder of a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u="sng" dirty="0">
                <a:solidFill>
                  <a:srgbClr val="000000"/>
                </a:solidFill>
              </a:rPr>
              <a:t> statement</a:t>
            </a:r>
            <a:r>
              <a:rPr lang="en-US" dirty="0">
                <a:solidFill>
                  <a:srgbClr val="000000"/>
                </a:solidFill>
              </a:rPr>
              <a:t> (as in Fig. 4.7).</a:t>
            </a:r>
          </a:p>
        </p:txBody>
      </p:sp>
      <p:sp>
        <p:nvSpPr>
          <p:cNvPr id="107524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563678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591" y="152400"/>
            <a:ext cx="8229600" cy="944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4.9  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break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and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continue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Statements (Cont.)</a:t>
            </a:r>
          </a:p>
        </p:txBody>
      </p:sp>
      <p:sp>
        <p:nvSpPr>
          <p:cNvPr id="109571" name="Text Placeholder 2"/>
          <p:cNvSpPr>
            <a:spLocks noGrp="1"/>
          </p:cNvSpPr>
          <p:nvPr>
            <p:ph type="body" idx="1"/>
          </p:nvPr>
        </p:nvSpPr>
        <p:spPr>
          <a:xfrm>
            <a:off x="114300" y="1357856"/>
            <a:ext cx="8953500" cy="5195344"/>
          </a:xfrm>
        </p:spPr>
        <p:txBody>
          <a:bodyPr/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Figure 4.11 demonstrates the </a:t>
            </a:r>
            <a:r>
              <a:rPr lang="en-US" altLang="en-US" b="1" dirty="0">
                <a:solidFill>
                  <a:srgbClr val="000000"/>
                </a:solidFill>
              </a:rPr>
              <a:t>break</a:t>
            </a:r>
            <a:r>
              <a:rPr lang="en-US" altLang="en-US" dirty="0">
                <a:solidFill>
                  <a:srgbClr val="000000"/>
                </a:solidFill>
              </a:rPr>
              <a:t> statement in a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u="sng" dirty="0">
                <a:solidFill>
                  <a:srgbClr val="000000"/>
                </a:solidFill>
              </a:rPr>
              <a:t> iteration statement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When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</a:rPr>
              <a:t> statement detects that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u="sng" dirty="0">
                <a:solidFill>
                  <a:srgbClr val="000000"/>
                </a:solidFill>
              </a:rPr>
              <a:t> has become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dirty="0">
                <a:solidFill>
                  <a:srgbClr val="000000"/>
                </a:solidFill>
              </a:rPr>
              <a:t> is executed.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This </a:t>
            </a:r>
            <a:r>
              <a:rPr lang="en-US" altLang="en-US" u="sng" dirty="0">
                <a:solidFill>
                  <a:srgbClr val="000000"/>
                </a:solidFill>
              </a:rPr>
              <a:t>terminates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u="sng" dirty="0">
                <a:solidFill>
                  <a:srgbClr val="000000"/>
                </a:solidFill>
              </a:rPr>
              <a:t> statement</a:t>
            </a:r>
            <a:r>
              <a:rPr lang="en-US" altLang="en-US" dirty="0">
                <a:solidFill>
                  <a:srgbClr val="000000"/>
                </a:solidFill>
              </a:rPr>
              <a:t>, and the program continues with the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</a:rPr>
              <a:t> after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loop fully executes only four times.</a:t>
            </a:r>
          </a:p>
        </p:txBody>
      </p:sp>
      <p:sp>
        <p:nvSpPr>
          <p:cNvPr id="10854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12982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4.9  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break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and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continue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Statements (Cont.)</a:t>
            </a:r>
          </a:p>
        </p:txBody>
      </p:sp>
      <p:sp>
        <p:nvSpPr>
          <p:cNvPr id="111619" name="Text Placeholder 2"/>
          <p:cNvSpPr>
            <a:spLocks noGrp="1"/>
          </p:cNvSpPr>
          <p:nvPr>
            <p:ph type="body" idx="1"/>
          </p:nvPr>
        </p:nvSpPr>
        <p:spPr>
          <a:xfrm>
            <a:off x="114300" y="1219200"/>
            <a:ext cx="8877300" cy="5137150"/>
          </a:xfrm>
        </p:spPr>
        <p:txBody>
          <a:bodyPr>
            <a:normAutofit fontScale="85000" lnSpcReduction="20000"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b="1" i="1" u="sng" dirty="0">
                <a:solidFill>
                  <a:srgbClr val="000000"/>
                </a:solidFill>
              </a:rPr>
              <a:t>continue</a:t>
            </a:r>
            <a:r>
              <a:rPr lang="en-US" sz="2400" b="1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Statement</a:t>
            </a:r>
          </a:p>
          <a:p>
            <a:pPr algn="just" eaLnBrk="1" hangingPunct="1">
              <a:defRPr/>
            </a:pPr>
            <a:r>
              <a:rPr lang="en-US" sz="3300" dirty="0">
                <a:solidFill>
                  <a:srgbClr val="000000"/>
                </a:solidFill>
              </a:rPr>
              <a:t>The </a:t>
            </a:r>
            <a:r>
              <a:rPr lang="en-US" sz="3300" dirty="0">
                <a:solidFill>
                  <a:srgbClr val="000000"/>
                </a:solidFill>
                <a:latin typeface="Consolas" panose="020B0609020204030204" pitchFamily="49" charset="0"/>
              </a:rPr>
              <a:t>continue</a:t>
            </a:r>
            <a:r>
              <a:rPr lang="en-US" sz="3300" dirty="0">
                <a:solidFill>
                  <a:srgbClr val="000000"/>
                </a:solidFill>
              </a:rPr>
              <a:t> statement, when executed in a </a:t>
            </a:r>
            <a:r>
              <a:rPr lang="en-US" sz="3300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sz="3300" dirty="0">
                <a:solidFill>
                  <a:srgbClr val="000000"/>
                </a:solidFill>
              </a:rPr>
              <a:t>, </a:t>
            </a:r>
            <a:r>
              <a:rPr lang="en-US" sz="3300" b="1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3300" dirty="0">
                <a:solidFill>
                  <a:srgbClr val="000000"/>
                </a:solidFill>
              </a:rPr>
              <a:t> or </a:t>
            </a:r>
            <a:r>
              <a:rPr lang="en-US" sz="3300" b="1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sz="3300" b="1" dirty="0">
                <a:solidFill>
                  <a:srgbClr val="000000"/>
                </a:solidFill>
              </a:rPr>
              <a:t>…</a:t>
            </a:r>
            <a:r>
              <a:rPr lang="en-US" sz="3300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sz="3300" dirty="0">
                <a:solidFill>
                  <a:srgbClr val="000000"/>
                </a:solidFill>
              </a:rPr>
              <a:t> statement, </a:t>
            </a:r>
            <a:r>
              <a:rPr lang="en-US" sz="3300" u="sng" dirty="0">
                <a:solidFill>
                  <a:srgbClr val="000000"/>
                </a:solidFill>
              </a:rPr>
              <a:t>skips the remaining statements in the body of that control statement</a:t>
            </a:r>
            <a:r>
              <a:rPr lang="en-US" sz="3300" dirty="0">
                <a:solidFill>
                  <a:srgbClr val="000000"/>
                </a:solidFill>
              </a:rPr>
              <a:t> and </a:t>
            </a:r>
            <a:r>
              <a:rPr lang="en-US" sz="3300" u="sng" dirty="0">
                <a:solidFill>
                  <a:srgbClr val="000000"/>
                </a:solidFill>
              </a:rPr>
              <a:t>performs the next iteration of the loop</a:t>
            </a:r>
            <a:r>
              <a:rPr lang="en-US" sz="33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defRPr/>
            </a:pPr>
            <a:r>
              <a:rPr lang="en-US" sz="3300" dirty="0">
                <a:solidFill>
                  <a:srgbClr val="000000"/>
                </a:solidFill>
              </a:rPr>
              <a:t>In </a:t>
            </a:r>
            <a:r>
              <a:rPr lang="en-US" sz="3300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sz="3300" dirty="0">
                <a:solidFill>
                  <a:srgbClr val="000000"/>
                </a:solidFill>
              </a:rPr>
              <a:t> and </a:t>
            </a:r>
            <a:r>
              <a:rPr lang="en-US" sz="3300" u="sng" dirty="0">
                <a:solidFill>
                  <a:srgbClr val="000000"/>
                </a:solidFill>
                <a:latin typeface="Consolas" panose="020B0609020204030204" pitchFamily="49" charset="0"/>
              </a:rPr>
              <a:t>do</a:t>
            </a:r>
            <a:r>
              <a:rPr lang="en-US" sz="3300" u="sng" dirty="0">
                <a:solidFill>
                  <a:srgbClr val="000000"/>
                </a:solidFill>
              </a:rPr>
              <a:t>…</a:t>
            </a:r>
            <a:r>
              <a:rPr lang="en-US" sz="3300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sz="3300" dirty="0">
                <a:solidFill>
                  <a:srgbClr val="000000"/>
                </a:solidFill>
              </a:rPr>
              <a:t> statements, the loop-continuation </a:t>
            </a:r>
            <a:r>
              <a:rPr lang="en-US" sz="3300" u="sng" dirty="0">
                <a:solidFill>
                  <a:srgbClr val="000000"/>
                </a:solidFill>
              </a:rPr>
              <a:t>test is evaluated immediately </a:t>
            </a:r>
            <a:r>
              <a:rPr lang="en-US" sz="3300" i="1" u="sng" dirty="0">
                <a:solidFill>
                  <a:srgbClr val="000000"/>
                </a:solidFill>
              </a:rPr>
              <a:t>after</a:t>
            </a:r>
            <a:r>
              <a:rPr lang="en-US" sz="3300" u="sng" dirty="0">
                <a:solidFill>
                  <a:srgbClr val="000000"/>
                </a:solidFill>
              </a:rPr>
              <a:t> the </a:t>
            </a:r>
            <a:r>
              <a:rPr lang="en-US" sz="3300" u="sng" dirty="0">
                <a:solidFill>
                  <a:srgbClr val="000000"/>
                </a:solidFill>
                <a:latin typeface="Consolas" panose="020B0609020204030204" pitchFamily="49" charset="0"/>
              </a:rPr>
              <a:t>continue</a:t>
            </a:r>
            <a:r>
              <a:rPr lang="en-US" sz="3300" u="sng" dirty="0">
                <a:solidFill>
                  <a:srgbClr val="000000"/>
                </a:solidFill>
              </a:rPr>
              <a:t> statement</a:t>
            </a:r>
            <a:r>
              <a:rPr lang="en-US" sz="3300" dirty="0">
                <a:solidFill>
                  <a:srgbClr val="000000"/>
                </a:solidFill>
              </a:rPr>
              <a:t> is executed.</a:t>
            </a:r>
          </a:p>
          <a:p>
            <a:pPr algn="just" eaLnBrk="1" hangingPunct="1">
              <a:defRPr/>
            </a:pPr>
            <a:r>
              <a:rPr lang="en-US" sz="3300" dirty="0">
                <a:solidFill>
                  <a:srgbClr val="000000"/>
                </a:solidFill>
              </a:rPr>
              <a:t>In the </a:t>
            </a:r>
            <a:r>
              <a:rPr lang="en-US" sz="3300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3300" dirty="0">
                <a:solidFill>
                  <a:srgbClr val="000000"/>
                </a:solidFill>
              </a:rPr>
              <a:t> statement, the </a:t>
            </a:r>
            <a:r>
              <a:rPr lang="en-US" sz="3300" u="sng" dirty="0">
                <a:solidFill>
                  <a:srgbClr val="000000"/>
                </a:solidFill>
              </a:rPr>
              <a:t>increment expression is executed</a:t>
            </a:r>
            <a:r>
              <a:rPr lang="en-US" sz="3300" dirty="0">
                <a:solidFill>
                  <a:srgbClr val="000000"/>
                </a:solidFill>
              </a:rPr>
              <a:t>, then the loop-continuation test is evaluated.</a:t>
            </a:r>
          </a:p>
          <a:p>
            <a:pPr algn="just">
              <a:defRPr/>
            </a:pPr>
            <a:r>
              <a:rPr lang="en-US" altLang="en-US" sz="3300" dirty="0">
                <a:solidFill>
                  <a:srgbClr val="000000"/>
                </a:solidFill>
              </a:rPr>
              <a:t>Figure 4.12 uses the </a:t>
            </a:r>
            <a:r>
              <a:rPr lang="en-US" altLang="en-US" sz="3300" dirty="0">
                <a:solidFill>
                  <a:srgbClr val="000000"/>
                </a:solidFill>
                <a:latin typeface="Consolas" panose="020B0609020204030204" pitchFamily="49" charset="0"/>
              </a:rPr>
              <a:t>continue</a:t>
            </a:r>
            <a:r>
              <a:rPr lang="en-US" altLang="en-US" sz="3300" dirty="0">
                <a:solidFill>
                  <a:srgbClr val="000000"/>
                </a:solidFill>
              </a:rPr>
              <a:t> statement in a </a:t>
            </a:r>
            <a:r>
              <a:rPr lang="en-US" altLang="en-US" sz="33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3300" dirty="0">
                <a:solidFill>
                  <a:srgbClr val="000000"/>
                </a:solidFill>
              </a:rPr>
              <a:t> statement to </a:t>
            </a:r>
            <a:r>
              <a:rPr lang="en-US" altLang="en-US" sz="3300" u="sng" dirty="0">
                <a:solidFill>
                  <a:srgbClr val="000000"/>
                </a:solidFill>
              </a:rPr>
              <a:t>skip the </a:t>
            </a:r>
            <a:r>
              <a:rPr lang="en-US" altLang="en-US" sz="33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3300" u="sng" dirty="0">
                <a:solidFill>
                  <a:srgbClr val="000000"/>
                </a:solidFill>
              </a:rPr>
              <a:t> statement and begin the next iteration of the loop</a:t>
            </a:r>
            <a:r>
              <a:rPr lang="en-US" altLang="en-US" sz="33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1620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4638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Counter-Controlled Iteration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b="1" dirty="0">
                <a:solidFill>
                  <a:srgbClr val="000000"/>
                </a:solidFill>
              </a:rPr>
              <a:t>Counter-controlled iteration</a:t>
            </a:r>
            <a:r>
              <a:rPr lang="en-US" altLang="en-US" dirty="0">
                <a:solidFill>
                  <a:srgbClr val="000000"/>
                </a:solidFill>
              </a:rPr>
              <a:t> requires:</a:t>
            </a: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dirty="0">
                <a:solidFill>
                  <a:srgbClr val="0000FF"/>
                </a:solidFill>
              </a:rPr>
              <a:t>name</a:t>
            </a:r>
            <a:r>
              <a:rPr lang="en-US" altLang="en-US" dirty="0">
                <a:solidFill>
                  <a:srgbClr val="000000"/>
                </a:solidFill>
              </a:rPr>
              <a:t> of a control variable (or loop counter).</a:t>
            </a: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dirty="0">
                <a:solidFill>
                  <a:srgbClr val="0000FF"/>
                </a:solidFill>
              </a:rPr>
              <a:t>initial value</a:t>
            </a:r>
            <a:r>
              <a:rPr lang="en-US" altLang="en-US" dirty="0">
                <a:solidFill>
                  <a:srgbClr val="000000"/>
                </a:solidFill>
              </a:rPr>
              <a:t> of the control variable.</a:t>
            </a: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dirty="0">
                <a:solidFill>
                  <a:srgbClr val="0000FF"/>
                </a:solidFill>
              </a:rPr>
              <a:t>increment</a:t>
            </a:r>
            <a:r>
              <a:rPr lang="en-US" altLang="en-US" dirty="0">
                <a:solidFill>
                  <a:srgbClr val="000000"/>
                </a:solidFill>
              </a:rPr>
              <a:t> (or </a:t>
            </a:r>
            <a:r>
              <a:rPr lang="en-US" altLang="en-US" dirty="0">
                <a:solidFill>
                  <a:srgbClr val="0000FF"/>
                </a:solidFill>
              </a:rPr>
              <a:t>decrement</a:t>
            </a:r>
            <a:r>
              <a:rPr lang="en-US" altLang="en-US" dirty="0">
                <a:solidFill>
                  <a:srgbClr val="000000"/>
                </a:solidFill>
              </a:rPr>
              <a:t>) by which the control variable is modified each time through the loop.</a:t>
            </a: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The condition that tests for the </a:t>
            </a:r>
            <a:r>
              <a:rPr lang="en-US" altLang="en-US" dirty="0">
                <a:solidFill>
                  <a:srgbClr val="0000FF"/>
                </a:solidFill>
              </a:rPr>
              <a:t>final value</a:t>
            </a:r>
            <a:r>
              <a:rPr lang="en-US" altLang="en-US" dirty="0">
                <a:solidFill>
                  <a:srgbClr val="000000"/>
                </a:solidFill>
              </a:rPr>
              <a:t> of the control variable (i.e., whether looping should continue).</a:t>
            </a: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55392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278" y="1524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</a:t>
            </a:r>
          </a:p>
        </p:txBody>
      </p:sp>
      <p:sp>
        <p:nvSpPr>
          <p:cNvPr id="119811" name="Text Placeholder 2"/>
          <p:cNvSpPr>
            <a:spLocks noGrp="1"/>
          </p:cNvSpPr>
          <p:nvPr>
            <p:ph type="body" idx="1"/>
          </p:nvPr>
        </p:nvSpPr>
        <p:spPr>
          <a:xfrm>
            <a:off x="114300" y="990600"/>
            <a:ext cx="8877300" cy="5410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600" dirty="0">
                <a:solidFill>
                  <a:srgbClr val="000000"/>
                </a:solidFill>
              </a:rPr>
              <a:t>C provides </a:t>
            </a:r>
            <a:r>
              <a:rPr lang="en-US" altLang="en-US" sz="3600" i="1" u="sng" dirty="0">
                <a:solidFill>
                  <a:srgbClr val="000000"/>
                </a:solidFill>
              </a:rPr>
              <a:t>logical operators</a:t>
            </a:r>
            <a:r>
              <a:rPr lang="en-US" altLang="en-US" sz="3600" i="1" dirty="0">
                <a:solidFill>
                  <a:srgbClr val="000000"/>
                </a:solidFill>
              </a:rPr>
              <a:t> </a:t>
            </a:r>
            <a:r>
              <a:rPr lang="en-US" altLang="en-US" sz="3600" dirty="0">
                <a:solidFill>
                  <a:srgbClr val="000000"/>
                </a:solidFill>
              </a:rPr>
              <a:t>that may be used to form more complex conditions by </a:t>
            </a:r>
            <a:r>
              <a:rPr lang="en-US" altLang="en-US" sz="3600" u="sng" dirty="0">
                <a:solidFill>
                  <a:srgbClr val="000000"/>
                </a:solidFill>
              </a:rPr>
              <a:t>combining simple conditions</a:t>
            </a:r>
            <a:r>
              <a:rPr lang="en-US" altLang="en-US" sz="36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3600" dirty="0">
                <a:solidFill>
                  <a:srgbClr val="000000"/>
                </a:solidFill>
              </a:rPr>
              <a:t>The logical operators are </a:t>
            </a:r>
            <a:endParaRPr lang="tr-TR" altLang="en-US" sz="3600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3600" dirty="0">
                <a:solidFill>
                  <a:srgbClr val="0000FF"/>
                </a:solidFill>
              </a:rPr>
              <a:t>&amp;&amp; (logical AND)</a:t>
            </a:r>
            <a:r>
              <a:rPr lang="en-US" altLang="en-US" sz="3600" dirty="0">
                <a:solidFill>
                  <a:srgbClr val="000000"/>
                </a:solidFill>
              </a:rPr>
              <a:t>,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endParaRPr lang="tr-TR" altLang="en-US" sz="3600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sz="3600" dirty="0">
                <a:solidFill>
                  <a:srgbClr val="0000FF"/>
                </a:solidFill>
                <a:latin typeface="Consolas" panose="020B0609020204030204" pitchFamily="49" charset="0"/>
              </a:rPr>
              <a:t>||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dirty="0">
                <a:solidFill>
                  <a:srgbClr val="0000FF"/>
                </a:solidFill>
              </a:rPr>
              <a:t>(logical OR)</a:t>
            </a:r>
            <a:r>
              <a:rPr lang="en-US" altLang="en-US" sz="3600" dirty="0">
                <a:solidFill>
                  <a:srgbClr val="000000"/>
                </a:solidFill>
              </a:rPr>
              <a:t> and </a:t>
            </a:r>
            <a:endParaRPr lang="tr-TR" altLang="en-US" sz="3600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3600" dirty="0">
                <a:solidFill>
                  <a:srgbClr val="0000FF"/>
                </a:solidFill>
                <a:latin typeface="Consolas" panose="020B0609020204030204" pitchFamily="49" charset="0"/>
              </a:rPr>
              <a:t>!</a:t>
            </a:r>
            <a:r>
              <a:rPr lang="en-US" altLang="en-US" sz="3600" dirty="0">
                <a:solidFill>
                  <a:srgbClr val="000000"/>
                </a:solidFill>
              </a:rPr>
              <a:t> (</a:t>
            </a:r>
            <a:r>
              <a:rPr lang="en-US" altLang="en-US" sz="3600" dirty="0">
                <a:solidFill>
                  <a:srgbClr val="0000FF"/>
                </a:solidFill>
              </a:rPr>
              <a:t>logical NOT</a:t>
            </a:r>
            <a:r>
              <a:rPr lang="en-US" altLang="en-US" sz="3600" dirty="0">
                <a:solidFill>
                  <a:srgbClr val="000000"/>
                </a:solidFill>
              </a:rPr>
              <a:t> also called </a:t>
            </a:r>
            <a:r>
              <a:rPr lang="en-US" altLang="en-US" sz="3600" dirty="0">
                <a:solidFill>
                  <a:srgbClr val="0000FF"/>
                </a:solidFill>
              </a:rPr>
              <a:t>logical negation</a:t>
            </a:r>
            <a:r>
              <a:rPr lang="en-US" altLang="en-US" sz="3600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11878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668961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93" y="76200"/>
            <a:ext cx="8229600" cy="944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948" y="956027"/>
            <a:ext cx="8877300" cy="5765447"/>
          </a:xfrm>
        </p:spPr>
        <p:txBody>
          <a:bodyPr>
            <a:no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Logical AND (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&amp;&amp;</a:t>
            </a:r>
            <a:r>
              <a:rPr lang="en-US" sz="2400" b="1" i="1" dirty="0">
                <a:solidFill>
                  <a:srgbClr val="000000"/>
                </a:solidFill>
              </a:rPr>
              <a:t>) Operator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Suppose we wish to ensure that </a:t>
            </a:r>
            <a:r>
              <a:rPr lang="en-US" sz="2400" u="sng" dirty="0">
                <a:solidFill>
                  <a:srgbClr val="000000"/>
                </a:solidFill>
              </a:rPr>
              <a:t>two conditions are </a:t>
            </a:r>
            <a:r>
              <a:rPr lang="en-US" sz="2400" b="1" u="sng" dirty="0">
                <a:solidFill>
                  <a:srgbClr val="000000"/>
                </a:solidFill>
              </a:rPr>
              <a:t>both true </a:t>
            </a:r>
            <a:r>
              <a:rPr lang="en-US" sz="2400" dirty="0">
                <a:solidFill>
                  <a:srgbClr val="000000"/>
                </a:solidFill>
              </a:rPr>
              <a:t>before we choose a certain path of execution.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In this case, we can use the logical operator 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&amp;&amp;</a:t>
            </a:r>
            <a:r>
              <a:rPr lang="en-US" sz="2400" dirty="0">
                <a:solidFill>
                  <a:srgbClr val="000000"/>
                </a:solidFill>
              </a:rPr>
              <a:t> as follows:</a:t>
            </a:r>
          </a:p>
          <a:p>
            <a:pPr lvl="2" eaLnBrk="1" hangingPunct="1">
              <a:buFont typeface="Wingdings 2" panose="05020102010507070707" pitchFamily="18" charset="2"/>
              <a:buNone/>
              <a:defRPr/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(gender == </a:t>
            </a:r>
            <a:r>
              <a:rPr 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&amp;&amp; age &gt;= </a:t>
            </a:r>
            <a:r>
              <a:rPr 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65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++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seniorFemales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This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statement contains </a:t>
            </a:r>
            <a:r>
              <a:rPr lang="en-US" sz="2400" i="1" u="sng" dirty="0">
                <a:solidFill>
                  <a:srgbClr val="000000"/>
                </a:solidFill>
              </a:rPr>
              <a:t>two</a:t>
            </a:r>
            <a:r>
              <a:rPr lang="en-US" sz="2400" u="sng" dirty="0">
                <a:solidFill>
                  <a:srgbClr val="000000"/>
                </a:solidFill>
              </a:rPr>
              <a:t> simple conditions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The condition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gender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==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</a:rPr>
              <a:t> might be evaluated, for example, to determine if a person is a female.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The condition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age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&gt;=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65</a:t>
            </a:r>
            <a:r>
              <a:rPr lang="en-US" sz="2400" dirty="0">
                <a:solidFill>
                  <a:srgbClr val="000000"/>
                </a:solidFill>
              </a:rPr>
              <a:t> is evaluated to determine whether a person is a senior citizen.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The </a:t>
            </a:r>
            <a:r>
              <a:rPr lang="en-US" sz="2400" u="sng" dirty="0">
                <a:solidFill>
                  <a:srgbClr val="000000"/>
                </a:solidFill>
              </a:rPr>
              <a:t>two simple conditions are evaluated first</a:t>
            </a:r>
            <a:r>
              <a:rPr lang="en-US" sz="2400" dirty="0">
                <a:solidFill>
                  <a:srgbClr val="000000"/>
                </a:solidFill>
              </a:rPr>
              <a:t> because the </a:t>
            </a:r>
            <a:r>
              <a:rPr lang="en-US" sz="2400" dirty="0" err="1">
                <a:solidFill>
                  <a:srgbClr val="000000"/>
                </a:solidFill>
              </a:rPr>
              <a:t>precedences</a:t>
            </a:r>
            <a:r>
              <a:rPr lang="en-US" sz="2400" dirty="0">
                <a:solidFill>
                  <a:srgbClr val="000000"/>
                </a:solidFill>
              </a:rPr>
              <a:t> of 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==</a:t>
            </a:r>
            <a:r>
              <a:rPr lang="en-US" sz="2400" dirty="0">
                <a:solidFill>
                  <a:srgbClr val="000000"/>
                </a:solidFill>
              </a:rPr>
              <a:t> and 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&gt;=</a:t>
            </a:r>
            <a:r>
              <a:rPr lang="en-US" sz="2400" dirty="0">
                <a:solidFill>
                  <a:srgbClr val="000000"/>
                </a:solidFill>
              </a:rPr>
              <a:t> are both </a:t>
            </a:r>
            <a:r>
              <a:rPr lang="en-US" sz="2400" i="1" u="sng" dirty="0">
                <a:solidFill>
                  <a:srgbClr val="000000"/>
                </a:solidFill>
              </a:rPr>
              <a:t>higher</a:t>
            </a:r>
            <a:r>
              <a:rPr lang="en-US" sz="2400" u="sng" dirty="0">
                <a:solidFill>
                  <a:srgbClr val="000000"/>
                </a:solidFill>
              </a:rPr>
              <a:t> than the precedence of </a:t>
            </a:r>
            <a:r>
              <a:rPr 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&amp;&amp;</a:t>
            </a:r>
            <a:r>
              <a:rPr lang="en-US" sz="2400" u="sng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6266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51" y="152400"/>
            <a:ext cx="8229600" cy="868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19200"/>
            <a:ext cx="8686800" cy="4953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statement then considers the </a:t>
            </a:r>
            <a:r>
              <a:rPr lang="en-US" u="sng" dirty="0">
                <a:solidFill>
                  <a:srgbClr val="000000"/>
                </a:solidFill>
              </a:rPr>
              <a:t>combined condition</a:t>
            </a: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gender ==</a:t>
            </a:r>
            <a:r>
              <a:rPr 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&amp;&amp; age &gt;= </a:t>
            </a:r>
            <a:r>
              <a:rPr 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65</a:t>
            </a:r>
          </a:p>
          <a:p>
            <a:pPr marL="603250" lvl="2" indent="0" algn="just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3000" dirty="0">
                <a:solidFill>
                  <a:srgbClr val="000000"/>
                </a:solidFill>
              </a:rPr>
              <a:t>Which is </a:t>
            </a:r>
            <a:r>
              <a:rPr lang="en-US" sz="3000" i="1" dirty="0">
                <a:solidFill>
                  <a:srgbClr val="000000"/>
                </a:solidFill>
              </a:rPr>
              <a:t>true</a:t>
            </a:r>
            <a:r>
              <a:rPr lang="en-US" sz="3000" dirty="0">
                <a:solidFill>
                  <a:srgbClr val="000000"/>
                </a:solidFill>
              </a:rPr>
              <a:t> </a:t>
            </a:r>
            <a:r>
              <a:rPr lang="en-US" sz="3000" u="sng" dirty="0">
                <a:solidFill>
                  <a:srgbClr val="000000"/>
                </a:solidFill>
              </a:rPr>
              <a:t>if and only if </a:t>
            </a:r>
            <a:r>
              <a:rPr lang="en-US" sz="3000" i="1" u="sng" dirty="0">
                <a:solidFill>
                  <a:srgbClr val="000000"/>
                </a:solidFill>
              </a:rPr>
              <a:t>both</a:t>
            </a:r>
            <a:r>
              <a:rPr lang="en-US" sz="3000" u="sng" dirty="0">
                <a:solidFill>
                  <a:srgbClr val="000000"/>
                </a:solidFill>
              </a:rPr>
              <a:t> of the simple conditions are </a:t>
            </a:r>
            <a:r>
              <a:rPr lang="en-US" sz="3000" i="1" u="sng" dirty="0">
                <a:solidFill>
                  <a:srgbClr val="000000"/>
                </a:solidFill>
              </a:rPr>
              <a:t>true</a:t>
            </a:r>
            <a:r>
              <a:rPr lang="en-US" sz="30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Finally, if this combined condition is true, then the count of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seniorFemales</a:t>
            </a:r>
            <a:r>
              <a:rPr lang="en-US" dirty="0">
                <a:solidFill>
                  <a:srgbClr val="000000"/>
                </a:solidFill>
              </a:rPr>
              <a:t> is incremented by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u="sng" dirty="0">
                <a:solidFill>
                  <a:srgbClr val="000000"/>
                </a:solidFill>
              </a:rPr>
              <a:t>If </a:t>
            </a:r>
            <a:r>
              <a:rPr lang="en-US" b="1" i="1" u="sng" dirty="0">
                <a:solidFill>
                  <a:srgbClr val="000000"/>
                </a:solidFill>
              </a:rPr>
              <a:t>either</a:t>
            </a:r>
            <a:r>
              <a:rPr lang="en-US" u="sng" dirty="0">
                <a:solidFill>
                  <a:srgbClr val="000000"/>
                </a:solidFill>
              </a:rPr>
              <a:t> or </a:t>
            </a:r>
            <a:r>
              <a:rPr lang="en-US" b="1" i="1" u="sng" dirty="0">
                <a:solidFill>
                  <a:srgbClr val="000000"/>
                </a:solidFill>
              </a:rPr>
              <a:t>both</a:t>
            </a:r>
            <a:r>
              <a:rPr lang="en-US" u="sng" dirty="0">
                <a:solidFill>
                  <a:srgbClr val="000000"/>
                </a:solidFill>
              </a:rPr>
              <a:t> of the simple conditions are false</a:t>
            </a:r>
            <a:r>
              <a:rPr lang="en-US" dirty="0">
                <a:solidFill>
                  <a:srgbClr val="000000"/>
                </a:solidFill>
              </a:rPr>
              <a:t>, then the program </a:t>
            </a:r>
            <a:r>
              <a:rPr lang="en-US" u="sng" dirty="0">
                <a:solidFill>
                  <a:srgbClr val="000000"/>
                </a:solidFill>
              </a:rPr>
              <a:t>skips the incrementing</a:t>
            </a:r>
            <a:r>
              <a:rPr lang="en-US" dirty="0">
                <a:solidFill>
                  <a:srgbClr val="000000"/>
                </a:solidFill>
              </a:rPr>
              <a:t> and proceeds to the statement following 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Figure 4.13 summarizes the </a:t>
            </a:r>
            <a:r>
              <a:rPr lang="en-US" dirty="0">
                <a:solidFill>
                  <a:srgbClr val="0000FF"/>
                </a:solidFill>
              </a:rPr>
              <a:t>&amp;&amp; operator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878087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 (Cont.)</a:t>
            </a:r>
          </a:p>
        </p:txBody>
      </p:sp>
      <p:sp>
        <p:nvSpPr>
          <p:cNvPr id="122883" name="Text Placeholder 2"/>
          <p:cNvSpPr>
            <a:spLocks noGrp="1"/>
          </p:cNvSpPr>
          <p:nvPr>
            <p:ph type="body" idx="1"/>
          </p:nvPr>
        </p:nvSpPr>
        <p:spPr>
          <a:xfrm>
            <a:off x="114300" y="914401"/>
            <a:ext cx="8953500" cy="3505199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</a:rPr>
              <a:t>The table shows </a:t>
            </a:r>
            <a:r>
              <a:rPr lang="en-US" altLang="en-US" sz="2600" u="sng" dirty="0">
                <a:solidFill>
                  <a:srgbClr val="000000"/>
                </a:solidFill>
              </a:rPr>
              <a:t>all four possible combinations</a:t>
            </a:r>
            <a:r>
              <a:rPr lang="en-US" altLang="en-US" sz="2600" dirty="0">
                <a:solidFill>
                  <a:srgbClr val="000000"/>
                </a:solidFill>
              </a:rPr>
              <a:t> of </a:t>
            </a:r>
            <a:r>
              <a:rPr lang="en-US" altLang="en-US" sz="2600" b="1" dirty="0">
                <a:solidFill>
                  <a:srgbClr val="000000"/>
                </a:solidFill>
              </a:rPr>
              <a:t>zero (false)</a:t>
            </a:r>
            <a:r>
              <a:rPr lang="en-US" altLang="en-US" sz="2600" dirty="0">
                <a:solidFill>
                  <a:srgbClr val="000000"/>
                </a:solidFill>
              </a:rPr>
              <a:t> and </a:t>
            </a:r>
            <a:r>
              <a:rPr lang="en-US" altLang="en-US" sz="2600" b="1" dirty="0">
                <a:solidFill>
                  <a:srgbClr val="000000"/>
                </a:solidFill>
              </a:rPr>
              <a:t>nonzero (true)</a:t>
            </a:r>
            <a:r>
              <a:rPr lang="en-US" altLang="en-US" sz="2600" dirty="0">
                <a:solidFill>
                  <a:srgbClr val="000000"/>
                </a:solidFill>
              </a:rPr>
              <a:t> values for expression1 and expression2.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</a:rPr>
              <a:t>Such tables are often called</a:t>
            </a:r>
            <a:r>
              <a:rPr lang="en-US" altLang="en-US" sz="2600" dirty="0">
                <a:solidFill>
                  <a:srgbClr val="0000FF"/>
                </a:solidFill>
              </a:rPr>
              <a:t> truth tables</a:t>
            </a:r>
            <a:r>
              <a:rPr lang="en-US" altLang="en-US" sz="26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sz="2600" i="1" dirty="0">
                <a:solidFill>
                  <a:srgbClr val="000000"/>
                </a:solidFill>
              </a:rPr>
              <a:t>C evaluates all expressions that include </a:t>
            </a:r>
            <a:r>
              <a:rPr lang="en-US" altLang="en-US" sz="2600" i="1" u="sng" dirty="0">
                <a:solidFill>
                  <a:srgbClr val="000000"/>
                </a:solidFill>
              </a:rPr>
              <a:t>relational operators, equality operators, and/or logical operators to </a:t>
            </a:r>
            <a:r>
              <a:rPr lang="en-US" altLang="en-US" sz="2600" b="1" i="1" u="sng" dirty="0">
                <a:solidFill>
                  <a:srgbClr val="000000"/>
                </a:solidFill>
              </a:rPr>
              <a:t>0 or 1</a:t>
            </a:r>
            <a:r>
              <a:rPr lang="en-US" altLang="en-US" sz="2600" i="1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</a:rPr>
              <a:t>Although C sets a true value to 1, it accepts </a:t>
            </a:r>
            <a:r>
              <a:rPr lang="en-US" altLang="en-US" sz="2600" u="sng" dirty="0">
                <a:solidFill>
                  <a:srgbClr val="000000"/>
                </a:solidFill>
              </a:rPr>
              <a:t>any nonzero value as true</a:t>
            </a:r>
            <a:r>
              <a:rPr lang="en-US" altLang="en-US" sz="26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3098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244" y="1088408"/>
            <a:ext cx="8877300" cy="5486400"/>
          </a:xfrm>
        </p:spPr>
        <p:txBody>
          <a:bodyPr>
            <a:no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Logical OR (</a:t>
            </a:r>
            <a:r>
              <a:rPr lang="en-US" sz="25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||</a:t>
            </a:r>
            <a:r>
              <a:rPr lang="en-US" sz="2500" b="1" i="1" dirty="0">
                <a:solidFill>
                  <a:srgbClr val="000000"/>
                </a:solidFill>
              </a:rPr>
              <a:t>) Operator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Now let’s consider the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||</a:t>
            </a:r>
            <a:r>
              <a:rPr lang="en-US" sz="2500" b="1" dirty="0">
                <a:solidFill>
                  <a:srgbClr val="000000"/>
                </a:solidFill>
              </a:rPr>
              <a:t> (logical OR)</a:t>
            </a:r>
            <a:r>
              <a:rPr lang="en-US" sz="2500" dirty="0">
                <a:solidFill>
                  <a:srgbClr val="000000"/>
                </a:solidFill>
              </a:rPr>
              <a:t> operator.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Suppose we wish to ensure at some point in a program that </a:t>
            </a:r>
            <a:r>
              <a:rPr lang="en-US" sz="2500" b="1" i="1" u="sng" dirty="0">
                <a:solidFill>
                  <a:srgbClr val="000000"/>
                </a:solidFill>
              </a:rPr>
              <a:t>either</a:t>
            </a:r>
            <a:r>
              <a:rPr lang="en-US" sz="2500" i="1" u="sng" dirty="0">
                <a:solidFill>
                  <a:srgbClr val="000000"/>
                </a:solidFill>
              </a:rPr>
              <a:t> or </a:t>
            </a:r>
            <a:r>
              <a:rPr lang="en-US" sz="2500" b="1" i="1" u="sng" dirty="0">
                <a:solidFill>
                  <a:srgbClr val="000000"/>
                </a:solidFill>
              </a:rPr>
              <a:t>both</a:t>
            </a:r>
            <a:r>
              <a:rPr lang="en-US" sz="2500" i="1" u="sng" dirty="0">
                <a:solidFill>
                  <a:srgbClr val="000000"/>
                </a:solidFill>
              </a:rPr>
              <a:t> </a:t>
            </a:r>
            <a:r>
              <a:rPr lang="en-US" sz="2500" u="sng" dirty="0">
                <a:solidFill>
                  <a:srgbClr val="000000"/>
                </a:solidFill>
              </a:rPr>
              <a:t>of two conditions are </a:t>
            </a:r>
            <a:r>
              <a:rPr lang="en-US" sz="2500" i="1" u="sng" dirty="0">
                <a:solidFill>
                  <a:srgbClr val="000000"/>
                </a:solidFill>
              </a:rPr>
              <a:t>true</a:t>
            </a:r>
            <a:r>
              <a:rPr lang="en-US" sz="2500" i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before we choose a certain path of execution.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In this case, we use the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||</a:t>
            </a:r>
            <a:r>
              <a:rPr lang="en-US" sz="2500" dirty="0">
                <a:solidFill>
                  <a:srgbClr val="000000"/>
                </a:solidFill>
              </a:rPr>
              <a:t> operator as in the following program segment</a:t>
            </a:r>
            <a:r>
              <a:rPr lang="tr-TR" sz="2500" dirty="0">
                <a:solidFill>
                  <a:srgbClr val="000000"/>
                </a:solidFill>
              </a:rPr>
              <a:t>:</a:t>
            </a:r>
            <a:endParaRPr lang="en-US" sz="2500" dirty="0">
              <a:solidFill>
                <a:srgbClr val="000000"/>
              </a:solidFill>
            </a:endParaRPr>
          </a:p>
          <a:p>
            <a:pPr lvl="2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semesterAverage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&gt;= </a:t>
            </a:r>
            <a:r>
              <a:rPr 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90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||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finalExam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&gt;= </a:t>
            </a:r>
            <a:r>
              <a:rPr 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90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"Student grade is A"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This statement also contains </a:t>
            </a:r>
            <a:r>
              <a:rPr lang="en-US" sz="2500" u="sng" dirty="0">
                <a:solidFill>
                  <a:srgbClr val="000000"/>
                </a:solidFill>
              </a:rPr>
              <a:t>two simple conditions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The condition 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semesterAverage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&gt;=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90</a:t>
            </a:r>
            <a:r>
              <a:rPr lang="en-US" sz="2500" dirty="0">
                <a:solidFill>
                  <a:srgbClr val="000000"/>
                </a:solidFill>
              </a:rPr>
              <a:t> is evaluated to determine whether the student deserves an “A” in the course because of a solid performance throughout the semester.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481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042" y="762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 (Cont.)</a:t>
            </a:r>
          </a:p>
        </p:txBody>
      </p:sp>
      <p:sp>
        <p:nvSpPr>
          <p:cNvPr id="125955" name="Text Placeholder 2"/>
          <p:cNvSpPr>
            <a:spLocks noGrp="1"/>
          </p:cNvSpPr>
          <p:nvPr>
            <p:ph type="body" idx="1"/>
          </p:nvPr>
        </p:nvSpPr>
        <p:spPr>
          <a:xfrm>
            <a:off x="107192" y="689899"/>
            <a:ext cx="8877300" cy="4267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</a:rPr>
              <a:t>The condition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finalExam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&gt;=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90</a:t>
            </a:r>
            <a:r>
              <a:rPr lang="en-US" altLang="en-US" sz="2500" dirty="0">
                <a:solidFill>
                  <a:srgbClr val="000000"/>
                </a:solidFill>
              </a:rPr>
              <a:t> is evaluated to determine whether the student deserves an “A” in the course because of an outstanding performance on the final exam.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500" dirty="0">
                <a:solidFill>
                  <a:srgbClr val="000000"/>
                </a:solidFill>
              </a:rPr>
              <a:t> statement then considers the </a:t>
            </a:r>
            <a:r>
              <a:rPr lang="en-US" altLang="en-US" sz="2500" u="sng" dirty="0">
                <a:solidFill>
                  <a:srgbClr val="000000"/>
                </a:solidFill>
              </a:rPr>
              <a:t>combined condition</a:t>
            </a:r>
            <a:r>
              <a:rPr lang="tr-TR" altLang="en-US" sz="2500" u="sng" dirty="0">
                <a:solidFill>
                  <a:srgbClr val="000000"/>
                </a:solidFill>
              </a:rPr>
              <a:t>:</a:t>
            </a:r>
            <a:endParaRPr lang="en-US" altLang="en-US" sz="2500" u="sng" dirty="0">
              <a:solidFill>
                <a:srgbClr val="000000"/>
              </a:solidFill>
            </a:endParaRP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semesterAverage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 &gt;= 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90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||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finalExam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&gt;= 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90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and awards the student an “A” if </a:t>
            </a:r>
            <a:r>
              <a:rPr lang="en-US" altLang="en-US" sz="2500" i="1" u="sng" dirty="0">
                <a:solidFill>
                  <a:srgbClr val="000000"/>
                </a:solidFill>
              </a:rPr>
              <a:t>either or both </a:t>
            </a:r>
            <a:r>
              <a:rPr lang="en-US" altLang="en-US" sz="2500" u="sng" dirty="0">
                <a:solidFill>
                  <a:srgbClr val="000000"/>
                </a:solidFill>
              </a:rPr>
              <a:t>of the simple conditions are </a:t>
            </a:r>
            <a:r>
              <a:rPr lang="en-US" altLang="en-US" sz="2500" i="1" u="sng" dirty="0">
                <a:solidFill>
                  <a:srgbClr val="000000"/>
                </a:solidFill>
              </a:rPr>
              <a:t>true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 message “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Student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grade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is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sz="2500" dirty="0">
                <a:solidFill>
                  <a:srgbClr val="000000"/>
                </a:solidFill>
              </a:rPr>
              <a:t>” is </a:t>
            </a:r>
            <a:r>
              <a:rPr lang="en-US" altLang="en-US" sz="2500" i="1" u="sng" dirty="0">
                <a:solidFill>
                  <a:srgbClr val="000000"/>
                </a:solidFill>
              </a:rPr>
              <a:t>not</a:t>
            </a:r>
            <a:r>
              <a:rPr lang="en-US" altLang="en-US" sz="2500" u="sng" dirty="0">
                <a:solidFill>
                  <a:srgbClr val="000000"/>
                </a:solidFill>
              </a:rPr>
              <a:t> printed</a:t>
            </a:r>
            <a:r>
              <a:rPr lang="en-US" altLang="en-US" sz="2500" dirty="0">
                <a:solidFill>
                  <a:srgbClr val="000000"/>
                </a:solidFill>
              </a:rPr>
              <a:t> only when </a:t>
            </a:r>
            <a:r>
              <a:rPr lang="en-US" altLang="en-US" sz="2500" i="1" u="sng" dirty="0">
                <a:solidFill>
                  <a:srgbClr val="000000"/>
                </a:solidFill>
              </a:rPr>
              <a:t>both</a:t>
            </a:r>
            <a:r>
              <a:rPr lang="en-US" altLang="en-US" sz="2500" u="sng" dirty="0">
                <a:solidFill>
                  <a:srgbClr val="000000"/>
                </a:solidFill>
              </a:rPr>
              <a:t> of the simple conditions are </a:t>
            </a:r>
            <a:r>
              <a:rPr lang="en-US" altLang="en-US" sz="2500" i="1" u="sng" dirty="0">
                <a:solidFill>
                  <a:srgbClr val="000000"/>
                </a:solidFill>
              </a:rPr>
              <a:t>false</a:t>
            </a:r>
            <a:r>
              <a:rPr lang="en-US" altLang="en-US" sz="2500" u="sng" dirty="0">
                <a:solidFill>
                  <a:srgbClr val="000000"/>
                </a:solidFill>
              </a:rPr>
              <a:t> (zero)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Figure 4.14 is a truth table for the logical OR operator (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||</a:t>
            </a:r>
            <a:r>
              <a:rPr lang="en-US" altLang="en-US" sz="2500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8941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 (Cont.)</a:t>
            </a:r>
          </a:p>
        </p:txBody>
      </p:sp>
      <p:sp>
        <p:nvSpPr>
          <p:cNvPr id="128003" name="Text Placeholder 2"/>
          <p:cNvSpPr>
            <a:spLocks noGrp="1"/>
          </p:cNvSpPr>
          <p:nvPr>
            <p:ph type="body" idx="1"/>
          </p:nvPr>
        </p:nvSpPr>
        <p:spPr>
          <a:xfrm>
            <a:off x="114300" y="929872"/>
            <a:ext cx="8877300" cy="5623328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The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&amp;&amp;</a:t>
            </a:r>
            <a:r>
              <a:rPr lang="en-US" altLang="en-US" sz="2800" dirty="0">
                <a:solidFill>
                  <a:srgbClr val="000000"/>
                </a:solidFill>
              </a:rPr>
              <a:t> operator has a </a:t>
            </a:r>
            <a:r>
              <a:rPr lang="en-US" altLang="en-US" sz="2800" u="sng" dirty="0">
                <a:solidFill>
                  <a:srgbClr val="000000"/>
                </a:solidFill>
              </a:rPr>
              <a:t>higher precedence than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||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u="sng" dirty="0">
                <a:solidFill>
                  <a:srgbClr val="000000"/>
                </a:solidFill>
              </a:rPr>
              <a:t>Both</a:t>
            </a:r>
            <a:r>
              <a:rPr lang="en-US" altLang="en-US" sz="2800" dirty="0">
                <a:solidFill>
                  <a:srgbClr val="000000"/>
                </a:solidFill>
              </a:rPr>
              <a:t> operators associate </a:t>
            </a:r>
            <a:r>
              <a:rPr lang="en-US" altLang="en-US" sz="2800" u="sng" dirty="0">
                <a:solidFill>
                  <a:srgbClr val="000000"/>
                </a:solidFill>
              </a:rPr>
              <a:t>from left to right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An expression containing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&amp;&amp;</a:t>
            </a:r>
            <a:r>
              <a:rPr lang="en-US" altLang="en-US" sz="2800" dirty="0">
                <a:solidFill>
                  <a:srgbClr val="000000"/>
                </a:solidFill>
              </a:rPr>
              <a:t> or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||</a:t>
            </a:r>
            <a:r>
              <a:rPr lang="en-US" altLang="en-US" sz="2800" dirty="0">
                <a:solidFill>
                  <a:srgbClr val="000000"/>
                </a:solidFill>
              </a:rPr>
              <a:t> operators is evaluated </a:t>
            </a:r>
            <a:r>
              <a:rPr lang="en-US" altLang="en-US" sz="2800" u="sng" dirty="0">
                <a:solidFill>
                  <a:srgbClr val="000000"/>
                </a:solidFill>
              </a:rPr>
              <a:t>only until truth or falsehood is known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Thus, evaluation of the condition </a:t>
            </a: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gender ==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&amp;&amp; age &gt;=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65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will </a:t>
            </a:r>
            <a:r>
              <a:rPr lang="en-US" altLang="en-US" sz="2800" u="sng" dirty="0">
                <a:solidFill>
                  <a:srgbClr val="000000"/>
                </a:solidFill>
              </a:rPr>
              <a:t>stop if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gender</a:t>
            </a:r>
            <a:r>
              <a:rPr lang="en-US" altLang="en-US" sz="2800" u="sng" dirty="0">
                <a:solidFill>
                  <a:srgbClr val="000000"/>
                </a:solidFill>
              </a:rPr>
              <a:t> is not equal to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dirty="0">
                <a:solidFill>
                  <a:srgbClr val="000000"/>
                </a:solidFill>
              </a:rPr>
              <a:t> (i.e., the entire expression is false), and </a:t>
            </a:r>
            <a:r>
              <a:rPr lang="en-US" altLang="en-US" sz="2800" u="sng" dirty="0">
                <a:solidFill>
                  <a:srgbClr val="000000"/>
                </a:solidFill>
              </a:rPr>
              <a:t>continue if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gender</a:t>
            </a:r>
            <a:r>
              <a:rPr lang="en-US" altLang="en-US" sz="2800" u="sng" dirty="0">
                <a:solidFill>
                  <a:srgbClr val="000000"/>
                </a:solidFill>
              </a:rPr>
              <a:t> is equal to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dirty="0">
                <a:solidFill>
                  <a:srgbClr val="000000"/>
                </a:solidFill>
              </a:rPr>
              <a:t> (i.e., the entire expression could still be true if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age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&gt;=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65</a:t>
            </a:r>
            <a:r>
              <a:rPr lang="en-US" altLang="en-US" sz="2800" dirty="0">
                <a:solidFill>
                  <a:srgbClr val="000000"/>
                </a:solidFill>
              </a:rPr>
              <a:t>).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This performance feature for the evaluation of </a:t>
            </a:r>
            <a:r>
              <a:rPr lang="en-US" altLang="en-US" sz="2800" b="1" dirty="0">
                <a:solidFill>
                  <a:srgbClr val="000000"/>
                </a:solidFill>
              </a:rPr>
              <a:t>logical AND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and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</a:rPr>
              <a:t>logical OR</a:t>
            </a:r>
            <a:r>
              <a:rPr lang="en-US" altLang="en-US" sz="2800" dirty="0">
                <a:solidFill>
                  <a:srgbClr val="000000"/>
                </a:solidFill>
              </a:rPr>
              <a:t> expressions is called </a:t>
            </a:r>
            <a:r>
              <a:rPr lang="en-US" altLang="en-US" sz="2800" b="1" dirty="0">
                <a:solidFill>
                  <a:srgbClr val="0000FF"/>
                </a:solidFill>
              </a:rPr>
              <a:t>short-circuit evaluation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09286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925" y="1524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" y="914401"/>
            <a:ext cx="8801100" cy="5562600"/>
          </a:xfrm>
        </p:spPr>
        <p:txBody>
          <a:bodyPr>
            <a:noAutofit/>
          </a:bodyPr>
          <a:lstStyle/>
          <a:p>
            <a:pPr marL="109537" indent="0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n-US" sz="2800" b="1" i="1" dirty="0">
                <a:solidFill>
                  <a:srgbClr val="000000"/>
                </a:solidFill>
              </a:rPr>
              <a:t>Logical Negation (</a:t>
            </a:r>
            <a:r>
              <a:rPr lang="en-US" sz="2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!</a:t>
            </a:r>
            <a:r>
              <a:rPr lang="en-US" sz="2800" b="1" i="1" dirty="0">
                <a:solidFill>
                  <a:srgbClr val="000000"/>
                </a:solidFill>
              </a:rPr>
              <a:t>) Operator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C provides 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!</a:t>
            </a:r>
            <a:r>
              <a:rPr lang="en-US" sz="2800" b="1" dirty="0">
                <a:solidFill>
                  <a:srgbClr val="000000"/>
                </a:solidFill>
              </a:rPr>
              <a:t> (logical negation)</a:t>
            </a:r>
            <a:r>
              <a:rPr lang="en-US" sz="2800" dirty="0">
                <a:solidFill>
                  <a:srgbClr val="000000"/>
                </a:solidFill>
              </a:rPr>
              <a:t> to enable you to </a:t>
            </a:r>
            <a:r>
              <a:rPr lang="en-US" sz="2800" u="sng" dirty="0">
                <a:solidFill>
                  <a:srgbClr val="000000"/>
                </a:solidFill>
              </a:rPr>
              <a:t>“</a:t>
            </a:r>
            <a:r>
              <a:rPr lang="en-US" sz="2800" b="1" u="sng" dirty="0">
                <a:solidFill>
                  <a:srgbClr val="000000"/>
                </a:solidFill>
              </a:rPr>
              <a:t>reverse</a:t>
            </a:r>
            <a:r>
              <a:rPr lang="en-US" sz="2800" u="sng" dirty="0">
                <a:solidFill>
                  <a:srgbClr val="000000"/>
                </a:solidFill>
              </a:rPr>
              <a:t>” the meaning of a condition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The logical negation operator has only a single condition as an operand (and is therefore a </a:t>
            </a:r>
            <a:r>
              <a:rPr lang="en-US" sz="2800" u="sng" dirty="0">
                <a:solidFill>
                  <a:srgbClr val="000000"/>
                </a:solidFill>
              </a:rPr>
              <a:t>unary operator</a:t>
            </a:r>
            <a:r>
              <a:rPr lang="en-US" sz="2800" dirty="0">
                <a:solidFill>
                  <a:srgbClr val="000000"/>
                </a:solidFill>
              </a:rPr>
              <a:t>).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Placed before a condition, such as </a:t>
            </a:r>
            <a:r>
              <a:rPr lang="tr-TR" sz="2800" dirty="0">
                <a:solidFill>
                  <a:srgbClr val="000000"/>
                </a:solidFill>
              </a:rPr>
              <a:t>follows</a:t>
            </a:r>
            <a:r>
              <a:rPr lang="en-US" sz="2800" dirty="0">
                <a:solidFill>
                  <a:srgbClr val="000000"/>
                </a:solidFill>
              </a:rPr>
              <a:t>:</a:t>
            </a:r>
          </a:p>
          <a:p>
            <a:pPr lvl="2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(!(grade ==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sentinelValue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b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"The next grade is %f\n"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grade);</a:t>
            </a:r>
            <a:endParaRPr lang="tr-TR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2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tr-TR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The parentheses around the condition </a:t>
            </a:r>
            <a:r>
              <a:rPr lang="en-US" sz="2800" b="1" dirty="0">
                <a:solidFill>
                  <a:srgbClr val="000000"/>
                </a:solidFill>
              </a:rPr>
              <a:t>grade == </a:t>
            </a:r>
            <a:r>
              <a:rPr lang="en-US" sz="2800" b="1" dirty="0" err="1">
                <a:solidFill>
                  <a:srgbClr val="000000"/>
                </a:solidFill>
              </a:rPr>
              <a:t>sentinelValue</a:t>
            </a:r>
            <a:r>
              <a:rPr lang="en-US" sz="2800" dirty="0">
                <a:solidFill>
                  <a:srgbClr val="000000"/>
                </a:solidFill>
              </a:rPr>
              <a:t> are needed because the </a:t>
            </a:r>
            <a:r>
              <a:rPr lang="en-US" sz="2800" u="sng" dirty="0">
                <a:solidFill>
                  <a:srgbClr val="000000"/>
                </a:solidFill>
              </a:rPr>
              <a:t>logical negation operator has a higher precedence than the equality operator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lvl="2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tr-TR" b="1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2902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176467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925" y="1524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" y="914401"/>
            <a:ext cx="8801100" cy="53339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Figure 4.15 is a truth table for the logical negation operator.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58</a:t>
            </a:fld>
            <a:endParaRPr lang="en-US" altLang="en-US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228600" y="3521074"/>
            <a:ext cx="8229600" cy="3108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In most cases, you can avoid using logical negation by </a:t>
            </a:r>
            <a:r>
              <a:rPr lang="en-US" altLang="en-US" sz="2400" u="sng" dirty="0">
                <a:solidFill>
                  <a:srgbClr val="000000"/>
                </a:solidFill>
              </a:rPr>
              <a:t>expressing the condition differently with an appropriate relational operator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For example, the preceding statement may also be written as follows:</a:t>
            </a:r>
          </a:p>
          <a:p>
            <a:pPr lvl="2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(grade !=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sentinelValue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"The next grade is %f\n"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grade);</a:t>
            </a:r>
          </a:p>
        </p:txBody>
      </p:sp>
    </p:spTree>
    <p:extLst>
      <p:ext uri="{BB962C8B-B14F-4D97-AF65-F5344CB8AC3E}">
        <p14:creationId xmlns:p14="http://schemas.microsoft.com/office/powerpoint/2010/main" val="4170411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Logical Operators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" y="1066801"/>
            <a:ext cx="8801100" cy="1904999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Summary of Operator Precedence and Associativity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Figure 4.16 shows the </a:t>
            </a:r>
            <a:r>
              <a:rPr lang="en-US" sz="2400" b="1" dirty="0">
                <a:solidFill>
                  <a:srgbClr val="000000"/>
                </a:solidFill>
              </a:rPr>
              <a:t>precedence and associativity</a:t>
            </a:r>
            <a:r>
              <a:rPr lang="en-US" sz="2400" dirty="0">
                <a:solidFill>
                  <a:srgbClr val="000000"/>
                </a:solidFill>
              </a:rPr>
              <a:t> of the operators introduced to this point.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The operators are shown from top to bottom in </a:t>
            </a:r>
            <a:r>
              <a:rPr lang="en-US" sz="2400" u="sng" dirty="0">
                <a:solidFill>
                  <a:srgbClr val="000000"/>
                </a:solidFill>
              </a:rPr>
              <a:t>decreasing order of precedence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59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87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Counter-Controlled Iteration (Cont.)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Consider the simple program shown in Fig. 4.1, which prints the numbers from 1 to 10.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definition 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2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counter =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200" b="1" dirty="0">
                <a:solidFill>
                  <a:srgbClr val="00BF00"/>
                </a:solidFill>
                <a:latin typeface="Consolas" panose="020B0609020204030204" pitchFamily="49" charset="0"/>
              </a:rPr>
              <a:t>// initialization 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	</a:t>
            </a:r>
            <a:r>
              <a:rPr lang="en-US" altLang="en-US" u="sng" dirty="0">
                <a:solidFill>
                  <a:srgbClr val="000000"/>
                </a:solidFill>
              </a:rPr>
              <a:t>names the control variable</a:t>
            </a:r>
            <a:r>
              <a:rPr lang="en-US" altLang="en-US" dirty="0">
                <a:solidFill>
                  <a:srgbClr val="000000"/>
                </a:solidFill>
              </a:rPr>
              <a:t>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dirty="0">
                <a:solidFill>
                  <a:srgbClr val="000000"/>
                </a:solidFill>
              </a:rPr>
              <a:t>), </a:t>
            </a:r>
            <a:r>
              <a:rPr lang="en-US" altLang="en-US" u="sng" dirty="0">
                <a:solidFill>
                  <a:srgbClr val="000000"/>
                </a:solidFill>
              </a:rPr>
              <a:t>defines it to be an integer</a:t>
            </a:r>
            <a:r>
              <a:rPr lang="en-US" altLang="en-US" dirty="0">
                <a:solidFill>
                  <a:srgbClr val="000000"/>
                </a:solidFill>
              </a:rPr>
              <a:t>, reserves memory space for it, and </a:t>
            </a:r>
            <a:r>
              <a:rPr lang="en-US" altLang="en-US" u="sng" dirty="0">
                <a:solidFill>
                  <a:srgbClr val="000000"/>
                </a:solidFill>
              </a:rPr>
              <a:t>sets it to an initial value of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This definition is not an executable statement.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1041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26"/>
            <a:ext cx="8229600" cy="10509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Confusing Equality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and Assignment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Operators</a:t>
            </a:r>
          </a:p>
        </p:txBody>
      </p:sp>
      <p:sp>
        <p:nvSpPr>
          <p:cNvPr id="137219" name="Text Placeholder 2"/>
          <p:cNvSpPr>
            <a:spLocks noGrp="1"/>
          </p:cNvSpPr>
          <p:nvPr>
            <p:ph type="body" idx="1"/>
          </p:nvPr>
        </p:nvSpPr>
        <p:spPr>
          <a:xfrm>
            <a:off x="114300" y="1355680"/>
            <a:ext cx="8877300" cy="51816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There’s one type of error that C programmers, no matter how experienced, tend to make so frequently that we felt it was worth a separate section.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That error is accidentally </a:t>
            </a:r>
            <a:r>
              <a:rPr lang="en-US" altLang="en-US" sz="2800" u="sng" dirty="0">
                <a:solidFill>
                  <a:srgbClr val="000000"/>
                </a:solidFill>
              </a:rPr>
              <a:t>swapping the operators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==</a:t>
            </a:r>
            <a:r>
              <a:rPr lang="en-US" altLang="en-US" sz="2800" b="1" dirty="0">
                <a:solidFill>
                  <a:srgbClr val="000000"/>
                </a:solidFill>
              </a:rPr>
              <a:t> (equality)</a:t>
            </a:r>
            <a:r>
              <a:rPr lang="en-US" altLang="en-US" sz="2800" dirty="0">
                <a:solidFill>
                  <a:srgbClr val="000000"/>
                </a:solidFill>
              </a:rPr>
              <a:t> and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800" b="1" dirty="0">
                <a:solidFill>
                  <a:srgbClr val="000000"/>
                </a:solidFill>
              </a:rPr>
              <a:t> (assignment)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What makes these swaps so damaging is the fact that they do </a:t>
            </a:r>
            <a:r>
              <a:rPr lang="en-US" altLang="en-US" sz="2800" u="sng" dirty="0">
                <a:solidFill>
                  <a:srgbClr val="000000"/>
                </a:solidFill>
              </a:rPr>
              <a:t>not ordinarily cause </a:t>
            </a:r>
            <a:r>
              <a:rPr lang="en-US" altLang="en-US" sz="2800" i="1" u="sng" dirty="0">
                <a:solidFill>
                  <a:srgbClr val="000000"/>
                </a:solidFill>
              </a:rPr>
              <a:t>compilation errors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Rather, statements with these errors ordinarily </a:t>
            </a:r>
            <a:r>
              <a:rPr lang="en-US" altLang="en-US" sz="2800" u="sng" dirty="0">
                <a:solidFill>
                  <a:srgbClr val="000000"/>
                </a:solidFill>
              </a:rPr>
              <a:t>compile correctly</a:t>
            </a:r>
            <a:r>
              <a:rPr lang="en-US" altLang="en-US" sz="2800" dirty="0">
                <a:solidFill>
                  <a:srgbClr val="000000"/>
                </a:solidFill>
              </a:rPr>
              <a:t>, allowing programs to run to completion while likely </a:t>
            </a:r>
            <a:r>
              <a:rPr lang="en-US" altLang="en-US" sz="2800" u="sng" dirty="0">
                <a:solidFill>
                  <a:srgbClr val="000000"/>
                </a:solidFill>
              </a:rPr>
              <a:t>generating incorrect results through </a:t>
            </a:r>
            <a:r>
              <a:rPr lang="en-US" altLang="en-US" sz="2800" i="1" u="sng" dirty="0">
                <a:solidFill>
                  <a:srgbClr val="000000"/>
                </a:solidFill>
              </a:rPr>
              <a:t>runtime logic errors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33124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60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957719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Confusing Equality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and Assignment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Operators (Cont.)</a:t>
            </a:r>
          </a:p>
        </p:txBody>
      </p:sp>
      <p:sp>
        <p:nvSpPr>
          <p:cNvPr id="13824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8686800" cy="4800600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Two aspects of C cause these problems.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One is that </a:t>
            </a:r>
            <a:r>
              <a:rPr lang="en-US" altLang="en-US" u="sng" dirty="0">
                <a:solidFill>
                  <a:srgbClr val="000000"/>
                </a:solidFill>
              </a:rPr>
              <a:t>any expression</a:t>
            </a:r>
            <a:r>
              <a:rPr lang="en-US" altLang="en-US" dirty="0">
                <a:solidFill>
                  <a:srgbClr val="000000"/>
                </a:solidFill>
              </a:rPr>
              <a:t> in C that </a:t>
            </a:r>
            <a:r>
              <a:rPr lang="en-US" altLang="en-US" u="sng" dirty="0">
                <a:solidFill>
                  <a:srgbClr val="000000"/>
                </a:solidFill>
              </a:rPr>
              <a:t>produces a value</a:t>
            </a:r>
            <a:r>
              <a:rPr lang="en-US" altLang="en-US" dirty="0">
                <a:solidFill>
                  <a:srgbClr val="000000"/>
                </a:solidFill>
              </a:rPr>
              <a:t> can be used in the </a:t>
            </a:r>
            <a:r>
              <a:rPr lang="en-US" altLang="en-US" u="sng" dirty="0">
                <a:solidFill>
                  <a:srgbClr val="000000"/>
                </a:solidFill>
              </a:rPr>
              <a:t>decision portion of any control statement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If the </a:t>
            </a:r>
            <a:r>
              <a:rPr lang="en-US" altLang="en-US" u="sng" dirty="0">
                <a:solidFill>
                  <a:srgbClr val="000000"/>
                </a:solidFill>
              </a:rPr>
              <a:t>value is 0</a:t>
            </a:r>
            <a:r>
              <a:rPr lang="en-US" altLang="en-US" dirty="0">
                <a:solidFill>
                  <a:srgbClr val="000000"/>
                </a:solidFill>
              </a:rPr>
              <a:t>, it’s </a:t>
            </a:r>
            <a:r>
              <a:rPr lang="en-US" altLang="en-US" u="sng" dirty="0">
                <a:solidFill>
                  <a:srgbClr val="000000"/>
                </a:solidFill>
              </a:rPr>
              <a:t>treated as false</a:t>
            </a:r>
            <a:r>
              <a:rPr lang="en-US" altLang="en-US" dirty="0">
                <a:solidFill>
                  <a:srgbClr val="000000"/>
                </a:solidFill>
              </a:rPr>
              <a:t>, and if the value is </a:t>
            </a:r>
            <a:r>
              <a:rPr lang="en-US" altLang="en-US" u="sng" dirty="0">
                <a:solidFill>
                  <a:srgbClr val="000000"/>
                </a:solidFill>
              </a:rPr>
              <a:t>nonzero</a:t>
            </a:r>
            <a:r>
              <a:rPr lang="en-US" altLang="en-US" dirty="0">
                <a:solidFill>
                  <a:srgbClr val="000000"/>
                </a:solidFill>
              </a:rPr>
              <a:t>, it’s treated as </a:t>
            </a:r>
            <a:r>
              <a:rPr lang="en-US" altLang="en-US" u="sng" dirty="0">
                <a:solidFill>
                  <a:srgbClr val="000000"/>
                </a:solidFill>
              </a:rPr>
              <a:t>true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second is that </a:t>
            </a:r>
            <a:r>
              <a:rPr lang="en-US" altLang="en-US" u="sng" dirty="0">
                <a:solidFill>
                  <a:srgbClr val="000000"/>
                </a:solidFill>
              </a:rPr>
              <a:t>assignments in C produce a value</a:t>
            </a:r>
            <a:r>
              <a:rPr lang="en-US" altLang="en-US" dirty="0">
                <a:solidFill>
                  <a:srgbClr val="000000"/>
                </a:solidFill>
              </a:rPr>
              <a:t>, namely the value that’s </a:t>
            </a:r>
            <a:r>
              <a:rPr lang="en-US" altLang="en-US" u="sng" dirty="0">
                <a:solidFill>
                  <a:srgbClr val="000000"/>
                </a:solidFill>
              </a:rPr>
              <a:t>assigned to the variable on the left side</a:t>
            </a:r>
            <a:r>
              <a:rPr lang="en-US" altLang="en-US" dirty="0">
                <a:solidFill>
                  <a:srgbClr val="000000"/>
                </a:solidFill>
              </a:rPr>
              <a:t> of the assignment operator.</a:t>
            </a:r>
          </a:p>
        </p:txBody>
      </p:sp>
      <p:sp>
        <p:nvSpPr>
          <p:cNvPr id="13414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61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945558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39" y="1524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Confusing Equality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and Assignment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Operators (Cont.)</a:t>
            </a:r>
          </a:p>
        </p:txBody>
      </p:sp>
      <p:sp>
        <p:nvSpPr>
          <p:cNvPr id="139267" name="Text Placeholder 2"/>
          <p:cNvSpPr>
            <a:spLocks noGrp="1"/>
          </p:cNvSpPr>
          <p:nvPr>
            <p:ph type="body" idx="1"/>
          </p:nvPr>
        </p:nvSpPr>
        <p:spPr>
          <a:xfrm>
            <a:off x="114300" y="1365250"/>
            <a:ext cx="8877300" cy="494665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For example, suppose we intend to write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	if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payCode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“%s“</a:t>
            </a:r>
            <a:r>
              <a:rPr lang="en-US" altLang="en-US" b="1" dirty="0">
                <a:latin typeface="Consolas" panose="020B0609020204030204" pitchFamily="49" charset="0"/>
              </a:rPr>
              <a:t>,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 "You get a bonus!"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	but we </a:t>
            </a:r>
            <a:r>
              <a:rPr lang="en-US" altLang="en-US" u="sng" dirty="0">
                <a:solidFill>
                  <a:srgbClr val="000000"/>
                </a:solidFill>
              </a:rPr>
              <a:t>accidentally write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	if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payCode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“%s“</a:t>
            </a:r>
            <a:r>
              <a:rPr lang="en-US" altLang="en-US" b="1" dirty="0">
                <a:latin typeface="Consolas" panose="020B0609020204030204" pitchFamily="49" charset="0"/>
              </a:rPr>
              <a:t>,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 "You get a bonus!"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first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</a:rPr>
              <a:t> statement properly </a:t>
            </a:r>
            <a:r>
              <a:rPr lang="en-US" altLang="en-US" u="sng" dirty="0">
                <a:solidFill>
                  <a:srgbClr val="000000"/>
                </a:solidFill>
              </a:rPr>
              <a:t>awards a bonus to the person whose </a:t>
            </a:r>
            <a:r>
              <a:rPr lang="en-US" altLang="en-US" u="sng" dirty="0" err="1">
                <a:solidFill>
                  <a:srgbClr val="000000"/>
                </a:solidFill>
              </a:rPr>
              <a:t>paycode</a:t>
            </a:r>
            <a:r>
              <a:rPr lang="en-US" altLang="en-US" u="sng" dirty="0">
                <a:solidFill>
                  <a:srgbClr val="000000"/>
                </a:solidFill>
              </a:rPr>
              <a:t> is equal to 4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second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</a:rPr>
              <a:t> statement—the one with the </a:t>
            </a:r>
            <a:r>
              <a:rPr lang="en-US" altLang="en-US" b="1" dirty="0">
                <a:solidFill>
                  <a:srgbClr val="000000"/>
                </a:solidFill>
              </a:rPr>
              <a:t>error</a:t>
            </a:r>
            <a:r>
              <a:rPr lang="en-US" altLang="en-US" dirty="0">
                <a:solidFill>
                  <a:srgbClr val="000000"/>
                </a:solidFill>
              </a:rPr>
              <a:t>—</a:t>
            </a:r>
            <a:r>
              <a:rPr lang="en-US" altLang="en-US" u="sng" dirty="0">
                <a:solidFill>
                  <a:srgbClr val="000000"/>
                </a:solidFill>
              </a:rPr>
              <a:t>evaluates the assignment</a:t>
            </a:r>
            <a:r>
              <a:rPr lang="en-US" altLang="en-US" dirty="0">
                <a:solidFill>
                  <a:srgbClr val="000000"/>
                </a:solidFill>
              </a:rPr>
              <a:t> expression in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</a:rPr>
              <a:t> condition.</a:t>
            </a:r>
          </a:p>
        </p:txBody>
      </p:sp>
      <p:sp>
        <p:nvSpPr>
          <p:cNvPr id="13517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62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33122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Confusing Equality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and Assignment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Operators (Cont.)</a:t>
            </a:r>
          </a:p>
        </p:txBody>
      </p:sp>
      <p:sp>
        <p:nvSpPr>
          <p:cNvPr id="140291" name="Text Placeholder 2"/>
          <p:cNvSpPr>
            <a:spLocks noGrp="1"/>
          </p:cNvSpPr>
          <p:nvPr>
            <p:ph type="body" idx="1"/>
          </p:nvPr>
        </p:nvSpPr>
        <p:spPr>
          <a:xfrm>
            <a:off x="114300" y="1219200"/>
            <a:ext cx="8801100" cy="5410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This expression is a </a:t>
            </a:r>
            <a:r>
              <a:rPr lang="en-US" altLang="en-US" u="sng" dirty="0">
                <a:solidFill>
                  <a:srgbClr val="000000"/>
                </a:solidFill>
              </a:rPr>
              <a:t>simple assignment</a:t>
            </a:r>
            <a:r>
              <a:rPr lang="en-US" altLang="en-US" dirty="0">
                <a:solidFill>
                  <a:srgbClr val="000000"/>
                </a:solidFill>
              </a:rPr>
              <a:t> whose value is the constant 4.</a:t>
            </a:r>
            <a:endParaRPr lang="tr-TR" alt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alt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payCode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“%s“</a:t>
            </a:r>
            <a:r>
              <a:rPr lang="en-US" altLang="en-US" sz="2200" b="1" dirty="0">
                <a:latin typeface="Consolas" panose="020B0609020204030204" pitchFamily="49" charset="0"/>
              </a:rPr>
              <a:t>,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 "You get a bonus!"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dirty="0">
              <a:solidFill>
                <a:srgbClr val="000000"/>
              </a:solidFill>
            </a:endParaRP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Because </a:t>
            </a:r>
            <a:r>
              <a:rPr lang="en-US" altLang="en-US" u="sng" dirty="0">
                <a:solidFill>
                  <a:srgbClr val="000000"/>
                </a:solidFill>
              </a:rPr>
              <a:t>any nonzero value is interpreted as “true,”</a:t>
            </a:r>
            <a:r>
              <a:rPr lang="en-US" altLang="en-US" dirty="0">
                <a:solidFill>
                  <a:srgbClr val="000000"/>
                </a:solidFill>
              </a:rPr>
              <a:t> the condition in this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</a:rPr>
              <a:t> statement is </a:t>
            </a:r>
            <a:r>
              <a:rPr lang="en-US" altLang="en-US" u="sng" dirty="0">
                <a:solidFill>
                  <a:srgbClr val="000000"/>
                </a:solidFill>
              </a:rPr>
              <a:t>always true</a:t>
            </a:r>
            <a:r>
              <a:rPr lang="en-US" altLang="en-US" dirty="0">
                <a:solidFill>
                  <a:srgbClr val="000000"/>
                </a:solidFill>
              </a:rPr>
              <a:t>, and not only is the value of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payCode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tr-TR" altLang="en-US" dirty="0">
                <a:solidFill>
                  <a:srgbClr val="000000"/>
                </a:solidFill>
              </a:rPr>
              <a:t>mistakenly</a:t>
            </a:r>
            <a:r>
              <a:rPr lang="en-US" altLang="en-US" dirty="0">
                <a:solidFill>
                  <a:srgbClr val="000000"/>
                </a:solidFill>
              </a:rPr>
              <a:t> set to 4, but the person </a:t>
            </a:r>
            <a:r>
              <a:rPr lang="en-US" altLang="en-US" u="sng" dirty="0">
                <a:solidFill>
                  <a:srgbClr val="000000"/>
                </a:solidFill>
              </a:rPr>
              <a:t>always receives a bonus regardless of what the actual </a:t>
            </a:r>
            <a:r>
              <a:rPr lang="en-US" altLang="en-US" u="sng" dirty="0" err="1">
                <a:solidFill>
                  <a:srgbClr val="000000"/>
                </a:solidFill>
              </a:rPr>
              <a:t>paycode</a:t>
            </a:r>
            <a:r>
              <a:rPr lang="en-US" altLang="en-US" u="sng" dirty="0">
                <a:solidFill>
                  <a:srgbClr val="000000"/>
                </a:solidFill>
              </a:rPr>
              <a:t> is</a:t>
            </a:r>
            <a:r>
              <a:rPr lang="en-US" altLang="en-US" dirty="0">
                <a:solidFill>
                  <a:srgbClr val="000000"/>
                </a:solidFill>
              </a:rPr>
              <a:t>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63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575225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Confusing Equality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and Assignment (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) Operators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" y="1166018"/>
            <a:ext cx="8801100" cy="5387182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500" b="1" dirty="0" err="1">
                <a:solidFill>
                  <a:srgbClr val="000000"/>
                </a:solidFill>
              </a:rPr>
              <a:t>lvalues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b="1" i="1" dirty="0">
                <a:solidFill>
                  <a:srgbClr val="000000"/>
                </a:solidFill>
              </a:rPr>
              <a:t>and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b="1" dirty="0" err="1">
                <a:solidFill>
                  <a:srgbClr val="000000"/>
                </a:solidFill>
              </a:rPr>
              <a:t>rvalues</a:t>
            </a:r>
            <a:endParaRPr lang="en-US" sz="2500" b="1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You’ll probably be inclined to write conditions such as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==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sz="2500" dirty="0">
                <a:solidFill>
                  <a:srgbClr val="000000"/>
                </a:solidFill>
              </a:rPr>
              <a:t> with the </a:t>
            </a:r>
            <a:r>
              <a:rPr lang="en-US" sz="2500" u="sng" dirty="0">
                <a:solidFill>
                  <a:srgbClr val="000000"/>
                </a:solidFill>
              </a:rPr>
              <a:t>variable name on the left</a:t>
            </a:r>
            <a:r>
              <a:rPr lang="en-US" sz="2500" dirty="0">
                <a:solidFill>
                  <a:srgbClr val="000000"/>
                </a:solidFill>
              </a:rPr>
              <a:t> and the </a:t>
            </a:r>
            <a:r>
              <a:rPr lang="en-US" sz="2500" u="sng" dirty="0">
                <a:solidFill>
                  <a:srgbClr val="000000"/>
                </a:solidFill>
              </a:rPr>
              <a:t>constant on the right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By </a:t>
            </a:r>
            <a:r>
              <a:rPr lang="en-US" sz="2500" u="sng" dirty="0">
                <a:solidFill>
                  <a:srgbClr val="000000"/>
                </a:solidFill>
              </a:rPr>
              <a:t>reversing these terms</a:t>
            </a:r>
            <a:r>
              <a:rPr lang="en-US" sz="2500" dirty="0">
                <a:solidFill>
                  <a:srgbClr val="000000"/>
                </a:solidFill>
              </a:rPr>
              <a:t> so that the constant is on the left and the variable name is on the right, as in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==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sz="2500" dirty="0">
                <a:solidFill>
                  <a:srgbClr val="000000"/>
                </a:solidFill>
              </a:rPr>
              <a:t>, then if you accidentally </a:t>
            </a:r>
            <a:r>
              <a:rPr lang="en-US" sz="2500" u="sng" dirty="0">
                <a:solidFill>
                  <a:srgbClr val="000000"/>
                </a:solidFill>
              </a:rPr>
              <a:t>replace the 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==</a:t>
            </a:r>
            <a:r>
              <a:rPr lang="en-US" sz="2500" u="sng" dirty="0">
                <a:solidFill>
                  <a:srgbClr val="000000"/>
                </a:solidFill>
              </a:rPr>
              <a:t> operator with 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500" dirty="0">
                <a:solidFill>
                  <a:srgbClr val="000000"/>
                </a:solidFill>
              </a:rPr>
              <a:t>, you’ll be protected by the compiler.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u="sng" dirty="0">
                <a:solidFill>
                  <a:srgbClr val="000000"/>
                </a:solidFill>
              </a:rPr>
              <a:t>The compiler will treat this as a </a:t>
            </a:r>
            <a:r>
              <a:rPr lang="en-US" sz="2500" b="1" i="1" u="sng" dirty="0">
                <a:solidFill>
                  <a:srgbClr val="000000"/>
                </a:solidFill>
              </a:rPr>
              <a:t>syntax error</a:t>
            </a:r>
            <a:r>
              <a:rPr lang="en-US" sz="2500" dirty="0">
                <a:solidFill>
                  <a:srgbClr val="000000"/>
                </a:solidFill>
              </a:rPr>
              <a:t>, because </a:t>
            </a:r>
            <a:r>
              <a:rPr lang="en-US" sz="2500" u="sng" dirty="0">
                <a:solidFill>
                  <a:srgbClr val="000000"/>
                </a:solidFill>
              </a:rPr>
              <a:t>only a variable name can be placed on the left-hand side</a:t>
            </a:r>
            <a:r>
              <a:rPr lang="en-US" sz="2500" dirty="0">
                <a:solidFill>
                  <a:srgbClr val="000000"/>
                </a:solidFill>
              </a:rPr>
              <a:t> of an assignment expression.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This will prevent the potential devastation of a runtime logic error. </a:t>
            </a:r>
          </a:p>
        </p:txBody>
      </p:sp>
      <p:sp>
        <p:nvSpPr>
          <p:cNvPr id="138244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64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932360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501" y="120188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Structured Programming Summary (Cont.)</a:t>
            </a:r>
          </a:p>
        </p:txBody>
      </p:sp>
      <p:sp>
        <p:nvSpPr>
          <p:cNvPr id="166915" name="Text Placeholder 2"/>
          <p:cNvSpPr>
            <a:spLocks noGrp="1"/>
          </p:cNvSpPr>
          <p:nvPr>
            <p:ph type="body" idx="1"/>
          </p:nvPr>
        </p:nvSpPr>
        <p:spPr>
          <a:xfrm>
            <a:off x="114300" y="1166018"/>
            <a:ext cx="8953500" cy="5190332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Combining these results illustrates that </a:t>
            </a:r>
            <a:r>
              <a:rPr lang="en-US" altLang="en-US" i="1" dirty="0">
                <a:solidFill>
                  <a:srgbClr val="000000"/>
                </a:solidFill>
              </a:rPr>
              <a:t>any</a:t>
            </a:r>
            <a:r>
              <a:rPr lang="en-US" altLang="en-US" dirty="0">
                <a:solidFill>
                  <a:srgbClr val="000000"/>
                </a:solidFill>
              </a:rPr>
              <a:t> form of control ever needed in a C program can be expressed in terms of </a:t>
            </a:r>
            <a:r>
              <a:rPr lang="en-US" altLang="en-US" u="sng" dirty="0">
                <a:solidFill>
                  <a:srgbClr val="000000"/>
                </a:solidFill>
              </a:rPr>
              <a:t>only </a:t>
            </a:r>
            <a:r>
              <a:rPr lang="en-US" altLang="en-US" i="1" u="sng" dirty="0">
                <a:solidFill>
                  <a:srgbClr val="000000"/>
                </a:solidFill>
              </a:rPr>
              <a:t>three</a:t>
            </a:r>
            <a:r>
              <a:rPr lang="en-US" altLang="en-US" u="sng" dirty="0">
                <a:solidFill>
                  <a:srgbClr val="000000"/>
                </a:solidFill>
              </a:rPr>
              <a:t> forms of control</a:t>
            </a:r>
            <a:r>
              <a:rPr lang="en-US" altLang="en-US" dirty="0">
                <a:solidFill>
                  <a:srgbClr val="000000"/>
                </a:solidFill>
              </a:rPr>
              <a:t>:</a:t>
            </a:r>
          </a:p>
          <a:p>
            <a:pPr lvl="1" algn="just" eaLnBrk="1" hangingPunct="1"/>
            <a:r>
              <a:rPr lang="en-US" altLang="en-US" b="1" dirty="0">
                <a:solidFill>
                  <a:srgbClr val="000000"/>
                </a:solidFill>
              </a:rPr>
              <a:t>sequence</a:t>
            </a:r>
          </a:p>
          <a:p>
            <a:pPr lvl="1" algn="just" eaLnBrk="1" hangingPunct="1"/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</a:rPr>
              <a:t> statement (selection)</a:t>
            </a:r>
          </a:p>
          <a:p>
            <a:pPr lvl="1" algn="just" eaLnBrk="1" hangingPunct="1"/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statement (iteration)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And these control statements can be </a:t>
            </a:r>
            <a:r>
              <a:rPr lang="en-US" altLang="en-US" u="sng" dirty="0">
                <a:solidFill>
                  <a:srgbClr val="000000"/>
                </a:solidFill>
              </a:rPr>
              <a:t>combined in only </a:t>
            </a:r>
            <a:r>
              <a:rPr lang="en-US" altLang="en-US" i="1" u="sng" dirty="0">
                <a:solidFill>
                  <a:srgbClr val="000000"/>
                </a:solidFill>
              </a:rPr>
              <a:t>two ways</a:t>
            </a:r>
            <a:r>
              <a:rPr lang="en-US" altLang="en-US" i="1" dirty="0">
                <a:solidFill>
                  <a:srgbClr val="000000"/>
                </a:solidFill>
              </a:rPr>
              <a:t>—</a:t>
            </a:r>
            <a:r>
              <a:rPr lang="en-US" altLang="en-US" b="1" i="1" dirty="0">
                <a:solidFill>
                  <a:srgbClr val="000000"/>
                </a:solidFill>
              </a:rPr>
              <a:t>stacking</a:t>
            </a:r>
            <a:r>
              <a:rPr lang="en-US" altLang="en-US" i="1" dirty="0">
                <a:solidFill>
                  <a:srgbClr val="000000"/>
                </a:solidFill>
              </a:rPr>
              <a:t> </a:t>
            </a:r>
            <a:r>
              <a:rPr lang="en-US" altLang="en-US" dirty="0">
                <a:solidFill>
                  <a:srgbClr val="000000"/>
                </a:solidFill>
              </a:rPr>
              <a:t>and </a:t>
            </a:r>
            <a:r>
              <a:rPr lang="en-US" altLang="en-US" b="1" i="1" dirty="0">
                <a:solidFill>
                  <a:srgbClr val="000000"/>
                </a:solidFill>
              </a:rPr>
              <a:t>nesting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Indeed, structured programming </a:t>
            </a:r>
            <a:r>
              <a:rPr lang="en-US" altLang="en-US" u="sng" dirty="0">
                <a:solidFill>
                  <a:srgbClr val="000000"/>
                </a:solidFill>
              </a:rPr>
              <a:t>promotes simplicity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6179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65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963870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Structured Programming Summary (Cont.)</a:t>
            </a:r>
          </a:p>
        </p:txBody>
      </p:sp>
      <p:sp>
        <p:nvSpPr>
          <p:cNvPr id="16793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447800"/>
            <a:ext cx="8763000" cy="4525963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In Chapters 3 and 4, we discussed how to compose programs from </a:t>
            </a:r>
            <a:r>
              <a:rPr lang="en-US" altLang="en-US" u="sng" dirty="0">
                <a:solidFill>
                  <a:srgbClr val="000000"/>
                </a:solidFill>
              </a:rPr>
              <a:t>control statement</a:t>
            </a:r>
            <a:r>
              <a:rPr lang="en-US" altLang="en-US" dirty="0">
                <a:solidFill>
                  <a:srgbClr val="000000"/>
                </a:solidFill>
              </a:rPr>
              <a:t>s containing actions and decisions.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In Chapter 5, we introduce another program structuring unit called the </a:t>
            </a:r>
            <a:r>
              <a:rPr lang="en-US" altLang="en-US" u="sng" dirty="0">
                <a:solidFill>
                  <a:srgbClr val="000000"/>
                </a:solidFill>
              </a:rPr>
              <a:t>function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We’ll learn to compose large programs by </a:t>
            </a:r>
            <a:r>
              <a:rPr lang="en-US" altLang="en-US" u="sng" dirty="0">
                <a:solidFill>
                  <a:srgbClr val="000000"/>
                </a:solidFill>
              </a:rPr>
              <a:t>combining functions</a:t>
            </a:r>
            <a:r>
              <a:rPr lang="en-US" altLang="en-US" dirty="0">
                <a:solidFill>
                  <a:srgbClr val="000000"/>
                </a:solidFill>
              </a:rPr>
              <a:t>, which, in turn, are </a:t>
            </a:r>
            <a:r>
              <a:rPr lang="en-US" altLang="en-US" u="sng" dirty="0">
                <a:solidFill>
                  <a:srgbClr val="000000"/>
                </a:solidFill>
              </a:rPr>
              <a:t>composed of control statements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We’ll also discuss how using functions promotes software reusability.</a:t>
            </a:r>
          </a:p>
        </p:txBody>
      </p:sp>
      <p:sp>
        <p:nvSpPr>
          <p:cNvPr id="162820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66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197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Counter-Controlled Iteration (Cont.)</a:t>
            </a:r>
          </a:p>
        </p:txBody>
      </p:sp>
      <p:sp>
        <p:nvSpPr>
          <p:cNvPr id="2150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definition and initialization of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could also have been written as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	unsigned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counter;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counter = 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altLang="en-US" dirty="0">
                <a:solidFill>
                  <a:srgbClr val="000000"/>
                </a:solidFill>
              </a:rPr>
              <a:t>The definition is </a:t>
            </a:r>
            <a:r>
              <a:rPr lang="en-US" altLang="en-US" i="1" u="sng" dirty="0">
                <a:solidFill>
                  <a:srgbClr val="000000"/>
                </a:solidFill>
              </a:rPr>
              <a:t>not</a:t>
            </a:r>
            <a:r>
              <a:rPr lang="en-US" altLang="en-US" u="sng" dirty="0">
                <a:solidFill>
                  <a:srgbClr val="000000"/>
                </a:solidFill>
              </a:rPr>
              <a:t> executable</a:t>
            </a:r>
            <a:r>
              <a:rPr lang="en-US" altLang="en-US" dirty="0">
                <a:solidFill>
                  <a:srgbClr val="000000"/>
                </a:solidFill>
              </a:rPr>
              <a:t>, but the </a:t>
            </a:r>
            <a:r>
              <a:rPr lang="en-US" altLang="en-US" u="sng" dirty="0">
                <a:solidFill>
                  <a:srgbClr val="000000"/>
                </a:solidFill>
              </a:rPr>
              <a:t>assignment </a:t>
            </a:r>
            <a:r>
              <a:rPr lang="en-US" altLang="en-US" i="1" u="sng" dirty="0">
                <a:solidFill>
                  <a:srgbClr val="000000"/>
                </a:solidFill>
              </a:rPr>
              <a:t>is</a:t>
            </a:r>
            <a:r>
              <a:rPr lang="tr-TR" altLang="en-US" i="1" u="sng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executable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We use both methods of setting the values of variables.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statement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	++counter; </a:t>
            </a:r>
            <a:r>
              <a:rPr lang="en-US" altLang="en-US" dirty="0">
                <a:solidFill>
                  <a:srgbClr val="00BF00"/>
                </a:solidFill>
                <a:latin typeface="Consolas" panose="020B0609020204030204" pitchFamily="49" charset="0"/>
              </a:rPr>
              <a:t>// increment 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	</a:t>
            </a:r>
            <a:r>
              <a:rPr lang="en-US" altLang="en-US" u="sng" dirty="0">
                <a:solidFill>
                  <a:srgbClr val="000000"/>
                </a:solidFill>
              </a:rPr>
              <a:t>increments the loop counter by 1 </a:t>
            </a:r>
            <a:r>
              <a:rPr lang="en-US" altLang="en-US" dirty="0">
                <a:solidFill>
                  <a:srgbClr val="000000"/>
                </a:solidFill>
              </a:rPr>
              <a:t>each time the loop is performed.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4374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Counter-Controlled Iteration (Cont.)</a:t>
            </a: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64307"/>
            <a:ext cx="85344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loop-continuation condition</a:t>
            </a:r>
            <a:r>
              <a:rPr lang="en-US" altLang="en-US" dirty="0">
                <a:solidFill>
                  <a:srgbClr val="000000"/>
                </a:solidFill>
              </a:rPr>
              <a:t> in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statement tests whether the value of the control variable is </a:t>
            </a:r>
            <a:r>
              <a:rPr lang="en-US" altLang="en-US" u="sng" dirty="0">
                <a:solidFill>
                  <a:srgbClr val="000000"/>
                </a:solidFill>
              </a:rPr>
              <a:t>less than or equal to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body of this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</a:rPr>
              <a:t> is performed </a:t>
            </a:r>
            <a:r>
              <a:rPr lang="en-US" altLang="en-US" u="sng" dirty="0">
                <a:solidFill>
                  <a:srgbClr val="000000"/>
                </a:solidFill>
              </a:rPr>
              <a:t>even when the control variable is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loop </a:t>
            </a:r>
            <a:r>
              <a:rPr lang="en-US" altLang="en-US" u="sng" dirty="0">
                <a:solidFill>
                  <a:srgbClr val="000000"/>
                </a:solidFill>
              </a:rPr>
              <a:t>terminates</a:t>
            </a:r>
            <a:r>
              <a:rPr lang="en-US" altLang="en-US" dirty="0">
                <a:solidFill>
                  <a:srgbClr val="000000"/>
                </a:solidFill>
              </a:rPr>
              <a:t> when the control variable </a:t>
            </a:r>
            <a:r>
              <a:rPr lang="en-US" altLang="en-US" u="sng" dirty="0">
                <a:solidFill>
                  <a:srgbClr val="000000"/>
                </a:solidFill>
              </a:rPr>
              <a:t>exceeds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r>
              <a:rPr lang="en-US" altLang="en-US" dirty="0">
                <a:solidFill>
                  <a:srgbClr val="000000"/>
                </a:solidFill>
              </a:rPr>
              <a:t> (i.e.,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dirty="0">
                <a:solidFill>
                  <a:srgbClr val="000000"/>
                </a:solidFill>
              </a:rPr>
              <a:t> becomes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11</a:t>
            </a:r>
            <a:r>
              <a:rPr lang="en-US" alt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9289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4.3  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Counter-Controlled Iteration (Cont.)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You could make the program in Fig. 4.1 more concise by </a:t>
            </a:r>
            <a:r>
              <a:rPr lang="en-US" altLang="en-US" sz="2500" u="sng" dirty="0">
                <a:solidFill>
                  <a:srgbClr val="000000"/>
                </a:solidFill>
              </a:rPr>
              <a:t>initializing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en-US" altLang="en-US" sz="2500" u="sng" dirty="0">
                <a:solidFill>
                  <a:srgbClr val="000000"/>
                </a:solidFill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500" dirty="0">
                <a:solidFill>
                  <a:srgbClr val="000000"/>
                </a:solidFill>
              </a:rPr>
              <a:t> and by </a:t>
            </a:r>
            <a:r>
              <a:rPr lang="en-US" altLang="en-US" sz="2500" u="sng" dirty="0">
                <a:solidFill>
                  <a:srgbClr val="000000"/>
                </a:solidFill>
              </a:rPr>
              <a:t>replacing the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2500" dirty="0">
                <a:solidFill>
                  <a:srgbClr val="000000"/>
                </a:solidFill>
              </a:rPr>
              <a:t> statement with</a:t>
            </a:r>
          </a:p>
          <a:p>
            <a:pPr lvl="2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	while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(++counter &lt;=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10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b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1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"%u\n"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counter);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This code saves a statement because the </a:t>
            </a:r>
            <a:r>
              <a:rPr lang="en-US" altLang="en-US" sz="2500" u="sng" dirty="0">
                <a:solidFill>
                  <a:srgbClr val="000000"/>
                </a:solidFill>
              </a:rPr>
              <a:t>incrementing is done directly in the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2500" u="sng" dirty="0">
                <a:solidFill>
                  <a:srgbClr val="000000"/>
                </a:solidFill>
              </a:rPr>
              <a:t> condition</a:t>
            </a:r>
            <a:r>
              <a:rPr lang="en-US" altLang="en-US" sz="2500" dirty="0">
                <a:solidFill>
                  <a:srgbClr val="000000"/>
                </a:solidFill>
              </a:rPr>
              <a:t> before the condition is tested.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Also, this code eliminates the need for the braces around the body of 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2500" dirty="0">
                <a:solidFill>
                  <a:srgbClr val="000000"/>
                </a:solidFill>
              </a:rPr>
              <a:t> because 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2500" dirty="0">
                <a:solidFill>
                  <a:srgbClr val="000000"/>
                </a:solidFill>
              </a:rPr>
              <a:t> now contains only one statement.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Some programmers feel that this makes the code too cryptic and error prone.</a:t>
            </a:r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1BD1F-65AF-428F-9666-6A35858789E8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449101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9.0&quot;&gt;&lt;object type=&quot;1&quot; unique_id=&quot;10001&quot;&gt;&lt;object type=&quot;2&quot; unique_id=&quot;10970&quot;&gt;&lt;object type=&quot;3&quot; unique_id=&quot;10972&quot;&gt;&lt;property id=&quot;20148&quot; value=&quot;5&quot;/&gt;&lt;property id=&quot;20300&quot; value=&quot;Slide 2&quot;/&gt;&lt;property id=&quot;20307&quot; value=&quot;258&quot;/&gt;&lt;/object&gt;&lt;object type=&quot;3&quot; unique_id=&quot;10973&quot;&gt;&lt;property id=&quot;20148&quot; value=&quot;5&quot;/&gt;&lt;property id=&quot;20300&quot; value=&quot;Slide 3&quot;/&gt;&lt;property id=&quot;20307&quot; value=&quot;259&quot;/&gt;&lt;/object&gt;&lt;object type=&quot;3&quot; unique_id=&quot;10974&quot;&gt;&lt;property id=&quot;20148&quot; value=&quot;5&quot;/&gt;&lt;property id=&quot;20300&quot; value=&quot;Slide 10&quot;/&gt;&lt;property id=&quot;20307&quot; value=&quot;260&quot;/&gt;&lt;/object&gt;&lt;object type=&quot;3&quot; unique_id=&quot;10975&quot;&gt;&lt;property id=&quot;20148&quot; value=&quot;5&quot;/&gt;&lt;property id=&quot;20300&quot; value=&quot;Slide 14&quot;/&gt;&lt;property id=&quot;20307&quot; value=&quot;261&quot;/&gt;&lt;/object&gt;&lt;object type=&quot;3&quot; unique_id=&quot;10976&quot;&gt;&lt;property id=&quot;20148&quot; value=&quot;5&quot;/&gt;&lt;property id=&quot;20300&quot; value=&quot;Slide 15&quot;/&gt;&lt;property id=&quot;20307&quot; value=&quot;262&quot;/&gt;&lt;/object&gt;&lt;object type=&quot;3&quot; unique_id=&quot;10977&quot;&gt;&lt;property id=&quot;20148&quot; value=&quot;5&quot;/&gt;&lt;property id=&quot;20300&quot; value=&quot;Slide 16&quot;/&gt;&lt;property id=&quot;20307&quot; value=&quot;263&quot;/&gt;&lt;/object&gt;&lt;object type=&quot;3&quot; unique_id=&quot;10978&quot;&gt;&lt;property id=&quot;20148&quot; value=&quot;5&quot;/&gt;&lt;property id=&quot;20300&quot; value=&quot;Slide 17&quot;/&gt;&lt;property id=&quot;20307&quot; value=&quot;264&quot;/&gt;&lt;/object&gt;&lt;object type=&quot;3&quot; unique_id=&quot;10979&quot;&gt;&lt;property id=&quot;20148&quot; value=&quot;5&quot;/&gt;&lt;property id=&quot;20300&quot; value=&quot;Slide 19&quot;/&gt;&lt;property id=&quot;20307&quot; value=&quot;265&quot;/&gt;&lt;/object&gt;&lt;object type=&quot;3&quot; unique_id=&quot;10980&quot;&gt;&lt;property id=&quot;20148&quot; value=&quot;5&quot;/&gt;&lt;property id=&quot;20300&quot; value=&quot;Slide 23&quot;/&gt;&lt;property id=&quot;20307&quot; value=&quot;266&quot;/&gt;&lt;/object&gt;&lt;object type=&quot;3&quot; unique_id=&quot;10981&quot;&gt;&lt;property id=&quot;20148&quot; value=&quot;5&quot;/&gt;&lt;property id=&quot;20300&quot; value=&quot;Slide 24&quot;/&gt;&lt;property id=&quot;20307&quot; value=&quot;267&quot;/&gt;&lt;/object&gt;&lt;object type=&quot;3&quot; unique_id=&quot;10982&quot;&gt;&lt;property id=&quot;20148&quot; value=&quot;5&quot;/&gt;&lt;property id=&quot;20300&quot; value=&quot;Slide 26&quot;/&gt;&lt;property id=&quot;20307&quot; value=&quot;268&quot;/&gt;&lt;/object&gt;&lt;object type=&quot;3&quot; unique_id=&quot;10983&quot;&gt;&lt;property id=&quot;20148&quot; value=&quot;5&quot;/&gt;&lt;property id=&quot;20300&quot; value=&quot;Slide 30&quot;/&gt;&lt;property id=&quot;20307&quot; value=&quot;269&quot;/&gt;&lt;/object&gt;&lt;object type=&quot;3&quot; unique_id=&quot;10984&quot;&gt;&lt;property id=&quot;20148&quot; value=&quot;5&quot;/&gt;&lt;property id=&quot;20300&quot; value=&quot;Slide 33&quot;/&gt;&lt;property id=&quot;20307&quot; value=&quot;270&quot;/&gt;&lt;/object&gt;&lt;object type=&quot;3&quot; unique_id=&quot;10985&quot;&gt;&lt;property id=&quot;20148&quot; value=&quot;5&quot;/&gt;&lt;property id=&quot;20300&quot; value=&quot;Slide 34&quot;/&gt;&lt;property id=&quot;20307&quot; value=&quot;271&quot;/&gt;&lt;/object&gt;&lt;object type=&quot;3&quot; unique_id=&quot;10986&quot;&gt;&lt;property id=&quot;20148&quot; value=&quot;5&quot;/&gt;&lt;property id=&quot;20300&quot; value=&quot;Slide 37&quot;/&gt;&lt;property id=&quot;20307&quot; value=&quot;272&quot;/&gt;&lt;/object&gt;&lt;object type=&quot;3&quot; unique_id=&quot;10987&quot;&gt;&lt;property id=&quot;20148&quot; value=&quot;5&quot;/&gt;&lt;property id=&quot;20300&quot; value=&quot;Slide 38&quot;/&gt;&lt;property id=&quot;20307&quot; value=&quot;273&quot;/&gt;&lt;/object&gt;&lt;object type=&quot;3&quot; unique_id=&quot;10988&quot;&gt;&lt;property id=&quot;20148&quot; value=&quot;5&quot;/&gt;&lt;property id=&quot;20300&quot; value=&quot;Slide 40&quot;/&gt;&lt;property id=&quot;20307&quot; value=&quot;274&quot;/&gt;&lt;/object&gt;&lt;object type=&quot;3&quot; unique_id=&quot;10989&quot;&gt;&lt;property id=&quot;20148&quot; value=&quot;5&quot;/&gt;&lt;property id=&quot;20300&quot; value=&quot;Slide 42&quot;/&gt;&lt;property id=&quot;20307&quot; value=&quot;275&quot;/&gt;&lt;/object&gt;&lt;object type=&quot;3&quot; unique_id=&quot;10990&quot;&gt;&lt;property id=&quot;20148&quot; value=&quot;5&quot;/&gt;&lt;property id=&quot;20300&quot; value=&quot;Slide 45&quot;/&gt;&lt;property id=&quot;20307&quot; value=&quot;276&quot;/&gt;&lt;/object&gt;&lt;object type=&quot;3&quot; unique_id=&quot;10991&quot;&gt;&lt;property id=&quot;20148&quot; value=&quot;5&quot;/&gt;&lt;property id=&quot;20300&quot; value=&quot;Slide 46&quot;/&gt;&lt;property id=&quot;20307&quot; value=&quot;277&quot;/&gt;&lt;/object&gt;&lt;object type=&quot;3&quot; unique_id=&quot;10992&quot;&gt;&lt;property id=&quot;20148&quot; value=&quot;5&quot;/&gt;&lt;property id=&quot;20300&quot; value=&quot;Slide 51&quot;/&gt;&lt;property id=&quot;20307&quot; value=&quot;278&quot;/&gt;&lt;/object&gt;&lt;object type=&quot;3&quot; unique_id=&quot;10993&quot;&gt;&lt;property id=&quot;20148&quot; value=&quot;5&quot;/&gt;&lt;property id=&quot;20300&quot; value=&quot;Slide 52&quot;/&gt;&lt;property id=&quot;20307&quot; value=&quot;279&quot;/&gt;&lt;/object&gt;&lt;object type=&quot;3&quot; unique_id=&quot;10994&quot;&gt;&lt;property id=&quot;20148&quot; value=&quot;5&quot;/&gt;&lt;property id=&quot;20300&quot; value=&quot;Slide 58&quot;/&gt;&lt;property id=&quot;20307&quot; value=&quot;280&quot;/&gt;&lt;/object&gt;&lt;object type=&quot;3&quot; unique_id=&quot;10995&quot;&gt;&lt;property id=&quot;20148&quot; value=&quot;5&quot;/&gt;&lt;property id=&quot;20300&quot; value=&quot;Slide 59&quot;/&gt;&lt;property id=&quot;20307&quot; value=&quot;281&quot;/&gt;&lt;/object&gt;&lt;object type=&quot;3&quot; unique_id=&quot;10996&quot;&gt;&lt;property id=&quot;20148&quot; value=&quot;5&quot;/&gt;&lt;property id=&quot;20300&quot; value=&quot;Slide 60&quot;/&gt;&lt;property id=&quot;20307&quot; value=&quot;282&quot;/&gt;&lt;/object&gt;&lt;object type=&quot;3&quot; unique_id=&quot;10997&quot;&gt;&lt;property id=&quot;20148&quot; value=&quot;5&quot;/&gt;&lt;property id=&quot;20300&quot; value=&quot;Slide 61&quot;/&gt;&lt;property id=&quot;20307&quot; value=&quot;283&quot;/&gt;&lt;/object&gt;&lt;object type=&quot;3&quot; unique_id=&quot;10998&quot;&gt;&lt;property id=&quot;20148&quot; value=&quot;5&quot;/&gt;&lt;property id=&quot;20300&quot; value=&quot;Slide 62&quot;/&gt;&lt;property id=&quot;20307&quot; value=&quot;284&quot;/&gt;&lt;/object&gt;&lt;object type=&quot;3&quot; unique_id=&quot;10999&quot;&gt;&lt;property id=&quot;20148&quot; value=&quot;5&quot;/&gt;&lt;property id=&quot;20300&quot; value=&quot;Slide 68&quot;/&gt;&lt;property id=&quot;20307&quot; value=&quot;285&quot;/&gt;&lt;/object&gt;&lt;object type=&quot;3&quot; unique_id=&quot;11000&quot;&gt;&lt;property id=&quot;20148&quot; value=&quot;5&quot;/&gt;&lt;property id=&quot;20300&quot; value=&quot;Slide 69&quot;/&gt;&lt;property id=&quot;20307&quot; value=&quot;286&quot;/&gt;&lt;/object&gt;&lt;object type=&quot;3&quot; unique_id=&quot;11001&quot;&gt;&lt;property id=&quot;20148&quot; value=&quot;5&quot;/&gt;&lt;property id=&quot;20300&quot; value=&quot;Slide 76&quot;/&gt;&lt;property id=&quot;20307&quot; value=&quot;287&quot;/&gt;&lt;/object&gt;&lt;object type=&quot;3&quot; unique_id=&quot;11002&quot;&gt;&lt;property id=&quot;20148&quot; value=&quot;5&quot;/&gt;&lt;property id=&quot;20300&quot; value=&quot;Slide 77&quot;/&gt;&lt;property id=&quot;20307&quot; value=&quot;288&quot;/&gt;&lt;/object&gt;&lt;object type=&quot;3&quot; unique_id=&quot;11003&quot;&gt;&lt;property id=&quot;20148&quot; value=&quot;5&quot;/&gt;&lt;property id=&quot;20300&quot; value=&quot;Slide 78&quot;/&gt;&lt;property id=&quot;20307&quot; value=&quot;289&quot;/&gt;&lt;/object&gt;&lt;object type=&quot;3&quot; unique_id=&quot;11004&quot;&gt;&lt;property id=&quot;20148&quot; value=&quot;5&quot;/&gt;&lt;property id=&quot;20300&quot; value=&quot;Slide 79&quot;/&gt;&lt;property id=&quot;20307&quot; value=&quot;290&quot;/&gt;&lt;/object&gt;&lt;object type=&quot;3&quot; unique_id=&quot;11005&quot;&gt;&lt;property id=&quot;20148&quot; value=&quot;5&quot;/&gt;&lt;property id=&quot;20300&quot; value=&quot;Slide 80&quot;/&gt;&lt;property id=&quot;20307&quot; value=&quot;291&quot;/&gt;&lt;/object&gt;&lt;object type=&quot;3&quot; unique_id=&quot;11006&quot;&gt;&lt;property id=&quot;20148&quot; value=&quot;5&quot;/&gt;&lt;property id=&quot;20300&quot; value=&quot;Slide 83&quot;/&gt;&lt;property id=&quot;20307&quot; value=&quot;292&quot;/&gt;&lt;/object&gt;&lt;object type=&quot;3&quot; unique_id=&quot;11007&quot;&gt;&lt;property id=&quot;20148&quot; value=&quot;5&quot;/&gt;&lt;property id=&quot;20300&quot; value=&quot;Slide 93&quot;/&gt;&lt;property id=&quot;20307&quot; value=&quot;293&quot;/&gt;&lt;/object&gt;&lt;object type=&quot;3&quot; unique_id=&quot;11008&quot;&gt;&lt;property id=&quot;20148&quot; value=&quot;5&quot;/&gt;&lt;property id=&quot;20300&quot; value=&quot;Slide 95&quot;/&gt;&lt;property id=&quot;20307&quot; value=&quot;294&quot;/&gt;&lt;/object&gt;&lt;object type=&quot;3&quot; unique_id=&quot;11009&quot;&gt;&lt;property id=&quot;20148&quot; value=&quot;5&quot;/&gt;&lt;property id=&quot;20300&quot; value=&quot;Slide 98&quot;/&gt;&lt;property id=&quot;20307&quot; value=&quot;295&quot;/&gt;&lt;/object&gt;&lt;object type=&quot;3&quot; unique_id=&quot;11010&quot;&gt;&lt;property id=&quot;20148&quot; value=&quot;5&quot;/&gt;&lt;property id=&quot;20300&quot; value=&quot;Slide 100&quot;/&gt;&lt;property id=&quot;20307&quot; value=&quot;296&quot;/&gt;&lt;/object&gt;&lt;object type=&quot;3&quot; unique_id=&quot;11011&quot;&gt;&lt;property id=&quot;20148&quot; value=&quot;5&quot;/&gt;&lt;property id=&quot;20300&quot; value=&quot;Slide 101&quot;/&gt;&lt;property id=&quot;20307&quot; value=&quot;297&quot;/&gt;&lt;/object&gt;&lt;object type=&quot;3&quot; unique_id=&quot;11012&quot;&gt;&lt;property id=&quot;20148&quot; value=&quot;5&quot;/&gt;&lt;property id=&quot;20300&quot; value=&quot;Slide 102&quot;/&gt;&lt;property id=&quot;20307&quot; value=&quot;298&quot;/&gt;&lt;/object&gt;&lt;object type=&quot;3&quot; unique_id=&quot;11013&quot;&gt;&lt;property id=&quot;20148&quot; value=&quot;5&quot;/&gt;&lt;property id=&quot;20300&quot; value=&quot;Slide 103&quot;/&gt;&lt;property id=&quot;20307&quot; value=&quot;299&quot;/&gt;&lt;/object&gt;&lt;object type=&quot;3&quot; unique_id=&quot;11014&quot;&gt;&lt;property id=&quot;20148&quot; value=&quot;5&quot;/&gt;&lt;property id=&quot;20300&quot; value=&quot;Slide 108&quot;/&gt;&lt;property id=&quot;20307&quot; value=&quot;300&quot;/&gt;&lt;/object&gt;&lt;object type=&quot;3&quot; unique_id=&quot;11015&quot;&gt;&lt;property id=&quot;20148&quot; value=&quot;5&quot;/&gt;&lt;property id=&quot;20300&quot; value=&quot;Slide 111&quot;/&gt;&lt;property id=&quot;20307&quot; value=&quot;301&quot;/&gt;&lt;/object&gt;&lt;object type=&quot;3&quot; unique_id=&quot;11016&quot;&gt;&lt;property id=&quot;20148&quot; value=&quot;5&quot;/&gt;&lt;property id=&quot;20300&quot; value=&quot;Slide 113&quot;/&gt;&lt;property id=&quot;20307&quot; value=&quot;302&quot;/&gt;&lt;/object&gt;&lt;object type=&quot;3&quot; unique_id=&quot;11017&quot;&gt;&lt;property id=&quot;20148&quot; value=&quot;5&quot;/&gt;&lt;property id=&quot;20300&quot; value=&quot;Slide 115&quot;/&gt;&lt;property id=&quot;20307&quot; value=&quot;303&quot;/&gt;&lt;/object&gt;&lt;object type=&quot;3&quot; unique_id=&quot;11018&quot;&gt;&lt;property id=&quot;20148&quot; value=&quot;5&quot;/&gt;&lt;property id=&quot;20300&quot; value=&quot;Slide 118&quot;/&gt;&lt;property id=&quot;20307&quot; value=&quot;304&quot;/&gt;&lt;/object&gt;&lt;object type=&quot;3&quot; unique_id=&quot;11019&quot;&gt;&lt;property id=&quot;20148&quot; value=&quot;5&quot;/&gt;&lt;property id=&quot;20300&quot; value=&quot;Slide 125&quot;/&gt;&lt;property id=&quot;20307&quot; value=&quot;305&quot;/&gt;&lt;/object&gt;&lt;object type=&quot;3&quot; unique_id=&quot;11020&quot;&gt;&lt;property id=&quot;20148&quot; value=&quot;5&quot;/&gt;&lt;property id=&quot;20300&quot; value=&quot;Slide 128&quot;/&gt;&lt;property id=&quot;20307&quot; value=&quot;306&quot;/&gt;&lt;/object&gt;&lt;object type=&quot;3&quot; unique_id=&quot;11021&quot;&gt;&lt;property id=&quot;20148&quot; value=&quot;5&quot;/&gt;&lt;property id=&quot;20300&quot; value=&quot;Slide 131&quot;/&gt;&lt;property id=&quot;20307&quot; value=&quot;307&quot;/&gt;&lt;/object&gt;&lt;object type=&quot;3&quot; unique_id=&quot;11022&quot;&gt;&lt;property id=&quot;20148&quot; value=&quot;5&quot;/&gt;&lt;property id=&quot;20300&quot; value=&quot;Slide 133&quot;/&gt;&lt;property id=&quot;20307&quot; value=&quot;308&quot;/&gt;&lt;/object&gt;&lt;object type=&quot;3&quot; unique_id=&quot;11023&quot;&gt;&lt;property id=&quot;20148&quot; value=&quot;5&quot;/&gt;&lt;property id=&quot;20300&quot; value=&quot;Slide 136&quot;/&gt;&lt;property id=&quot;20307&quot; value=&quot;309&quot;/&gt;&lt;/object&gt;&lt;object type=&quot;3&quot; unique_id=&quot;11024&quot;&gt;&lt;property id=&quot;20148&quot; value=&quot;5&quot;/&gt;&lt;property id=&quot;20300&quot; value=&quot;Slide 137&quot;/&gt;&lt;property id=&quot;20307&quot; value=&quot;310&quot;/&gt;&lt;/object&gt;&lt;object type=&quot;3&quot; unique_id=&quot;11025&quot;&gt;&lt;property id=&quot;20148&quot; value=&quot;5&quot;/&gt;&lt;property id=&quot;20300&quot; value=&quot;Slide 138&quot;/&gt;&lt;property id=&quot;20307&quot; value=&quot;311&quot;/&gt;&lt;/object&gt;&lt;object type=&quot;3&quot; unique_id=&quot;11026&quot;&gt;&lt;property id=&quot;20148&quot; value=&quot;5&quot;/&gt;&lt;property id=&quot;20300&quot; value=&quot;Slide 140&quot;/&gt;&lt;property id=&quot;20307&quot; value=&quot;312&quot;/&gt;&lt;/object&gt;&lt;object type=&quot;3&quot; unique_id=&quot;11027&quot;&gt;&lt;property id=&quot;20148&quot; value=&quot;5&quot;/&gt;&lt;property id=&quot;20300&quot; value=&quot;Slide 142&quot;/&gt;&lt;property id=&quot;20307&quot; value=&quot;313&quot;/&gt;&lt;/object&gt;&lt;object type=&quot;3&quot; unique_id=&quot;11028&quot;&gt;&lt;property id=&quot;20148&quot; value=&quot;5&quot;/&gt;&lt;property id=&quot;20300&quot; value=&quot;Slide 145&quot;/&gt;&lt;property id=&quot;20307&quot; value=&quot;314&quot;/&gt;&lt;/object&gt;&lt;object type=&quot;3&quot; unique_id=&quot;11029&quot;&gt;&lt;property id=&quot;20148&quot; value=&quot;5&quot;/&gt;&lt;property id=&quot;20300&quot; value=&quot;Slide 147&quot;/&gt;&lt;property id=&quot;20307&quot; value=&quot;315&quot;/&gt;&lt;/object&gt;&lt;object type=&quot;3&quot; unique_id=&quot;11030&quot;&gt;&lt;property id=&quot;20148&quot; value=&quot;5&quot;/&gt;&lt;property id=&quot;20300&quot; value=&quot;Slide 159&quot;/&gt;&lt;property id=&quot;20307&quot; value=&quot;316&quot;/&gt;&lt;/object&gt;&lt;object type=&quot;3&quot; unique_id=&quot;23846&quot;&gt;&lt;property id=&quot;20148&quot; value=&quot;5&quot;/&gt;&lt;property id=&quot;20300&quot; value=&quot;Slide 1 - &amp;quot;Chapter 4 C Program Control&amp;quot;&quot;/&gt;&lt;property id=&quot;20307&quot; value=&quot;317&quot;/&gt;&lt;/object&gt;&lt;object type=&quot;3&quot; unique_id=&quot;23847&quot;&gt;&lt;property id=&quot;20148&quot; value=&quot;5&quot;/&gt;&lt;property id=&quot;20300&quot; value=&quot;Slide 4 - &amp;quot;4.1  Introduction&amp;quot;&quot;/&gt;&lt;property id=&quot;20307&quot; value=&quot;318&quot;/&gt;&lt;/object&gt;&lt;object type=&quot;3&quot; unique_id=&quot;23848&quot;&gt;&lt;property id=&quot;20148&quot; value=&quot;5&quot;/&gt;&lt;property id=&quot;20300&quot; value=&quot;Slide 5 - &amp;quot;4.2  Iteration Essentials&amp;quot;&quot;/&gt;&lt;property id=&quot;20307&quot; value=&quot;319&quot;/&gt;&lt;/object&gt;&lt;object type=&quot;3&quot; unique_id=&quot;23849&quot;&gt;&lt;property id=&quot;20148&quot; value=&quot;5&quot;/&gt;&lt;property id=&quot;20300&quot; value=&quot;Slide 6 - &amp;quot;4.2  Iteration Essentials (Cont.)&amp;quot;&quot;/&gt;&lt;property id=&quot;20307&quot; value=&quot;320&quot;/&gt;&lt;/object&gt;&lt;object type=&quot;3&quot; unique_id=&quot;23850&quot;&gt;&lt;property id=&quot;20148&quot; value=&quot;5&quot;/&gt;&lt;property id=&quot;20300&quot; value=&quot;Slide 7 - &amp;quot;4.2  Iteration Essentials (Cont.)&amp;quot;&quot;/&gt;&lt;property id=&quot;20307&quot; value=&quot;321&quot;/&gt;&lt;/object&gt;&lt;object type=&quot;3&quot; unique_id=&quot;23851&quot;&gt;&lt;property id=&quot;20148&quot; value=&quot;5&quot;/&gt;&lt;property id=&quot;20300&quot; value=&quot;Slide 8 - &amp;quot;4.3  Counter-Controlled Iteration&amp;quot;&quot;/&gt;&lt;property id=&quot;20307&quot; value=&quot;322&quot;/&gt;&lt;/object&gt;&lt;object type=&quot;3&quot; unique_id=&quot;23852&quot;&gt;&lt;property id=&quot;20148&quot; value=&quot;5&quot;/&gt;&lt;property id=&quot;20300&quot; value=&quot;Slide 9 - &amp;quot;4.3  Counter-Controlled Iteration (Cont.)&amp;quot;&quot;/&gt;&lt;property id=&quot;20307&quot; value=&quot;323&quot;/&gt;&lt;/object&gt;&lt;object type=&quot;3&quot; unique_id=&quot;23853&quot;&gt;&lt;property id=&quot;20148&quot; value=&quot;5&quot;/&gt;&lt;property id=&quot;20300&quot; value=&quot;Slide 11 - &amp;quot;4.3  Counter-Controlled Iteration (Cont.)&amp;quot;&quot;/&gt;&lt;property id=&quot;20307&quot; value=&quot;324&quot;/&gt;&lt;/object&gt;&lt;object type=&quot;3&quot; unique_id=&quot;23854&quot;&gt;&lt;property id=&quot;20148&quot; value=&quot;5&quot;/&gt;&lt;property id=&quot;20300&quot; value=&quot;Slide 12 - &amp;quot;4.3  Counter-Controlled Iteration (Cont.)&amp;quot;&quot;/&gt;&lt;property id=&quot;20307&quot; value=&quot;325&quot;/&gt;&lt;/object&gt;&lt;object type=&quot;3&quot; unique_id=&quot;23855&quot;&gt;&lt;property id=&quot;20148&quot; value=&quot;5&quot;/&gt;&lt;property id=&quot;20300&quot; value=&quot;Slide 13 - &amp;quot;4.3  Counter-Controlled Iteration (Cont.)&amp;quot;&quot;/&gt;&lt;property id=&quot;20307&quot; value=&quot;326&quot;/&gt;&lt;/object&gt;&lt;object type=&quot;3&quot; unique_id=&quot;23856&quot;&gt;&lt;property id=&quot;20148&quot; value=&quot;5&quot;/&gt;&lt;property id=&quot;20300&quot; value=&quot;Slide 18 - &amp;quot;4.4  for Iteration Statement&amp;quot;&quot;/&gt;&lt;property id=&quot;20307&quot; value=&quot;327&quot;/&gt;&lt;/object&gt;&lt;object type=&quot;3&quot; unique_id=&quot;23857&quot;&gt;&lt;property id=&quot;20148&quot; value=&quot;5&quot;/&gt;&lt;property id=&quot;20300&quot; value=&quot;Slide 20 - &amp;quot;4.4  for Iteration Statement (Cont.)&amp;quot;&quot;/&gt;&lt;property id=&quot;20307&quot; value=&quot;328&quot;/&gt;&lt;/object&gt;&lt;object type=&quot;3&quot; unique_id=&quot;23858&quot;&gt;&lt;property id=&quot;20148&quot; value=&quot;5&quot;/&gt;&lt;property id=&quot;20300&quot; value=&quot;Slide 21 - &amp;quot;4.4  for Iteration Statement (Cont.)&amp;quot;&quot;/&gt;&lt;property id=&quot;20307&quot; value=&quot;329&quot;/&gt;&lt;/object&gt;&lt;object type=&quot;3&quot; unique_id=&quot;23859&quot;&gt;&lt;property id=&quot;20148&quot; value=&quot;5&quot;/&gt;&lt;property id=&quot;20300&quot; value=&quot;Slide 22 - &amp;quot;4.4  for Iteration Statement (Cont.)&amp;quot;&quot;/&gt;&lt;property id=&quot;20307&quot; value=&quot;330&quot;/&gt;&lt;/object&gt;&lt;object type=&quot;3&quot; unique_id=&quot;23860&quot;&gt;&lt;property id=&quot;20148&quot; value=&quot;5&quot;/&gt;&lt;property id=&quot;20300&quot; value=&quot;Slide 25 - &amp;quot;4.4  for Iteration Statement (Cont.)&amp;quot;&quot;/&gt;&lt;property id=&quot;20307&quot; value=&quot;331&quot;/&gt;&lt;/object&gt;&lt;object type=&quot;3&quot; unique_id=&quot;23861&quot;&gt;&lt;property id=&quot;20148&quot; value=&quot;5&quot;/&gt;&lt;property id=&quot;20300&quot; value=&quot;Slide 27 - &amp;quot;4.4  for Iteration Statement (Cont.)&amp;quot;&quot;/&gt;&lt;property id=&quot;20307&quot; value=&quot;332&quot;/&gt;&lt;/object&gt;&lt;object type=&quot;3&quot; unique_id=&quot;23862&quot;&gt;&lt;property id=&quot;20148&quot; value=&quot;5&quot;/&gt;&lt;property id=&quot;20300&quot; value=&quot;Slide 28 - &amp;quot;4.4  for Iteration Statement (Cont.)&amp;quot;&quot;/&gt;&lt;property id=&quot;20307&quot; value=&quot;333&quot;/&gt;&lt;/object&gt;&lt;object type=&quot;3&quot; unique_id=&quot;23863&quot;&gt;&lt;property id=&quot;20148&quot; value=&quot;5&quot;/&gt;&lt;property id=&quot;20300&quot; value=&quot;Slide 29 - &amp;quot;4.4  for Iteration Statement (Cont.)&amp;quot;&quot;/&gt;&lt;property id=&quot;20307&quot; value=&quot;334&quot;/&gt;&lt;/object&gt;&lt;object type=&quot;3&quot; unique_id=&quot;23864&quot;&gt;&lt;property id=&quot;20148&quot; value=&quot;5&quot;/&gt;&lt;property id=&quot;20300&quot; value=&quot;Slide 31 - &amp;quot;4.4  for Iteration Statement (Cont.)&amp;quot;&quot;/&gt;&lt;property id=&quot;20307&quot; value=&quot;335&quot;/&gt;&lt;/object&gt;&lt;object type=&quot;3&quot; unique_id=&quot;23865&quot;&gt;&lt;property id=&quot;20148&quot; value=&quot;5&quot;/&gt;&lt;property id=&quot;20300&quot; value=&quot;Slide 32 - &amp;quot;4.4  for Iteration Statement (Cont.)&amp;quot;&quot;/&gt;&lt;property id=&quot;20307&quot; value=&quot;336&quot;/&gt;&lt;/object&gt;&lt;object type=&quot;3&quot; unique_id=&quot;23866&quot;&gt;&lt;property id=&quot;20148&quot; value=&quot;5&quot;/&gt;&lt;property id=&quot;20300&quot; value=&quot;Slide 35 - &amp;quot;4.5  for Statement: Notes and Observations&amp;quot;&quot;/&gt;&lt;property id=&quot;20307&quot; value=&quot;337&quot;/&gt;&lt;/object&gt;&lt;object type=&quot;3&quot; unique_id=&quot;23867&quot;&gt;&lt;property id=&quot;20148&quot; value=&quot;5&quot;/&gt;&lt;property id=&quot;20300&quot; value=&quot;Slide 36 - &amp;quot;4.5  for Statement: Notes and Observations (cont.)&amp;quot;&quot;/&gt;&lt;property id=&quot;20307&quot; value=&quot;338&quot;/&gt;&lt;/object&gt;&lt;object type=&quot;3&quot; unique_id=&quot;23868&quot;&gt;&lt;property id=&quot;20148&quot; value=&quot;5&quot;/&gt;&lt;property id=&quot;20300&quot; value=&quot;Slide 39 - &amp;quot;4.6  Examples Using the for Statement&amp;quot;&quot;/&gt;&lt;property id=&quot;20307&quot; value=&quot;339&quot;/&gt;&lt;/object&gt;&lt;object type=&quot;3&quot; unique_id=&quot;23869&quot;&gt;&lt;property id=&quot;20148&quot; value=&quot;5&quot;/&gt;&lt;property id=&quot;20300&quot; value=&quot;Slide 41 - &amp;quot;4.6  Examples Using the for Statement (Cont.)&amp;quot;&quot;/&gt;&lt;property id=&quot;20307&quot; value=&quot;340&quot;/&gt;&lt;/object&gt;&lt;object type=&quot;3&quot; unique_id=&quot;23870&quot;&gt;&lt;property id=&quot;20148&quot; value=&quot;5&quot;/&gt;&lt;property id=&quot;20300&quot; value=&quot;Slide 43 - &amp;quot;4.6  Examples Using the for Statement (Cont.)&amp;quot;&quot;/&gt;&lt;property id=&quot;20307&quot; value=&quot;341&quot;/&gt;&lt;/object&gt;&lt;object type=&quot;3&quot; unique_id=&quot;23871&quot;&gt;&lt;property id=&quot;20148&quot; value=&quot;5&quot;/&gt;&lt;property id=&quot;20300&quot; value=&quot;Slide 44 - &amp;quot;4.6  Examples Using the for Statement (Cont.)&amp;quot;&quot;/&gt;&lt;property id=&quot;20307&quot; value=&quot;342&quot;/&gt;&lt;/object&gt;&lt;object type=&quot;3&quot; unique_id=&quot;23872&quot;&gt;&lt;property id=&quot;20148&quot; value=&quot;5&quot;/&gt;&lt;property id=&quot;20300&quot; value=&quot;Slide 47 - &amp;quot;4.6  Examples Using the for Statement (Cont.)&amp;quot;&quot;/&gt;&lt;property id=&quot;20307&quot; value=&quot;343&quot;/&gt;&lt;/object&gt;&lt;object type=&quot;3&quot; unique_id=&quot;23873&quot;&gt;&lt;property id=&quot;20148&quot; value=&quot;5&quot;/&gt;&lt;property id=&quot;20300&quot; value=&quot;Slide 48 - &amp;quot;4.6  Examples Using the for Statement (Cont.)&amp;quot;&quot;/&gt;&lt;property id=&quot;20307&quot; value=&quot;344&quot;/&gt;&lt;/object&gt;&lt;object type=&quot;3&quot; unique_id=&quot;23874&quot;&gt;&lt;property id=&quot;20148&quot; value=&quot;5&quot;/&gt;&lt;property id=&quot;20300&quot; value=&quot;Slide 49 - &amp;quot;4.6  Examples Using the for Statement (Cont.)&amp;quot;&quot;/&gt;&lt;property id=&quot;20307&quot; value=&quot;345&quot;/&gt;&lt;/object&gt;&lt;object type=&quot;3&quot; unique_id=&quot;23875&quot;&gt;&lt;property id=&quot;20148&quot; value=&quot;5&quot;/&gt;&lt;property id=&quot;20300&quot; value=&quot;Slide 50 - &amp;quot;4.6  Examples Using the for Statement (Cont.)&amp;quot;&quot;/&gt;&lt;property id=&quot;20307&quot; value=&quot;346&quot;/&gt;&lt;/object&gt;&lt;object type=&quot;3&quot; unique_id=&quot;23876&quot;&gt;&lt;property id=&quot;20148&quot; value=&quot;5&quot;/&gt;&lt;property id=&quot;20300&quot; value=&quot;Slide 53 - &amp;quot;4.6  Examples Using the for Statement (Cont.)&amp;quot;&quot;/&gt;&lt;property id=&quot;20307&quot; value=&quot;347&quot;/&gt;&lt;/object&gt;&lt;object type=&quot;3&quot; unique_id=&quot;23877&quot;&gt;&lt;property id=&quot;20148&quot; value=&quot;5&quot;/&gt;&lt;property id=&quot;20300&quot; value=&quot;Slide 54 - &amp;quot;4.6  Examples Using the for Statement (Cont.)&amp;quot;&quot;/&gt;&lt;property id=&quot;20307&quot; value=&quot;348&quot;/&gt;&lt;/object&gt;&lt;object type=&quot;3&quot; unique_id=&quot;23878&quot;&gt;&lt;property id=&quot;20148&quot; value=&quot;5&quot;/&gt;&lt;property id=&quot;20300&quot; value=&quot;Slide 55 - &amp;quot;4.6  Examples Using the for Statement (Cont.)&amp;quot;&quot;/&gt;&lt;property id=&quot;20307&quot; value=&quot;349&quot;/&gt;&lt;/object&gt;&lt;object type=&quot;3&quot; unique_id=&quot;23879&quot;&gt;&lt;property id=&quot;20148&quot; value=&quot;5&quot;/&gt;&lt;property id=&quot;20300&quot; value=&quot;Slide 56 - &amp;quot;4.6  Examples Using the for Statement (Cont.)&amp;quot;&quot;/&gt;&lt;property id=&quot;20307&quot; value=&quot;350&quot;/&gt;&lt;/object&gt;&lt;object type=&quot;3&quot; unique_id=&quot;23880&quot;&gt;&lt;property id=&quot;20148&quot; value=&quot;5&quot;/&gt;&lt;property id=&quot;20300&quot; value=&quot;Slide 57 - &amp;quot;4.7  switch Multiple-Selection Statement&amp;quot;&quot;/&gt;&lt;property id=&quot;20307&quot; value=&quot;351&quot;/&gt;&lt;/object&gt;&lt;object type=&quot;3&quot; unique_id=&quot;23881&quot;&gt;&lt;property id=&quot;20148&quot; value=&quot;5&quot;/&gt;&lt;property id=&quot;20300&quot; value=&quot;Slide 63 - &amp;quot;4.7  switch Multiple-Selection Statement (Cont.)&amp;quot;&quot;/&gt;&lt;property id=&quot;20307&quot; value=&quot;352&quot;/&gt;&lt;/object&gt;&lt;object type=&quot;3&quot; unique_id=&quot;23882&quot;&gt;&lt;property id=&quot;20148&quot; value=&quot;5&quot;/&gt;&lt;property id=&quot;20300&quot; value=&quot;Slide 64 - &amp;quot;4.7  switch Multiple-Selection Statement (Cont.)&amp;quot;&quot;/&gt;&lt;property id=&quot;20307&quot; value=&quot;353&quot;/&gt;&lt;/object&gt;&lt;object type=&quot;3&quot; unique_id=&quot;23883&quot;&gt;&lt;property id=&quot;20148&quot; value=&quot;5&quot;/&gt;&lt;property id=&quot;20300&quot; value=&quot;Slide 65 - &amp;quot;4.7  switch Multiple-Selection Statement (Cont.)&amp;quot;&quot;/&gt;&lt;property id=&quot;20307&quot; value=&quot;354&quot;/&gt;&lt;/object&gt;&lt;object type=&quot;3&quot; unique_id=&quot;23884&quot;&gt;&lt;property id=&quot;20148&quot; value=&quot;5&quot;/&gt;&lt;property id=&quot;20300&quot; value=&quot;Slide 66 - &amp;quot;4.7  switch Multiple-Selection Statement (Cont.)&amp;quot;&quot;/&gt;&lt;property id=&quot;20307&quot; value=&quot;355&quot;/&gt;&lt;/object&gt;&lt;object type=&quot;3&quot; unique_id=&quot;23885&quot;&gt;&lt;property id=&quot;20148&quot; value=&quot;5&quot;/&gt;&lt;property id=&quot;20300&quot; value=&quot;Slide 67 - &amp;quot;4.7  switch Multiple-Selection Statement (Cont.)&amp;quot;&quot;/&gt;&lt;property id=&quot;20307&quot; value=&quot;356&quot;/&gt;&lt;/object&gt;&lt;object type=&quot;3&quot; unique_id=&quot;23886&quot;&gt;&lt;property id=&quot;20148&quot; value=&quot;5&quot;/&gt;&lt;property id=&quot;20300&quot; value=&quot;Slide 70 - &amp;quot;4.7  switch Multiple-Selection Statement (Cont.)&amp;quot;&quot;/&gt;&lt;property id=&quot;20307&quot; value=&quot;357&quot;/&gt;&lt;/object&gt;&lt;object type=&quot;3&quot; unique_id=&quot;23887&quot;&gt;&lt;property id=&quot;20148&quot; value=&quot;5&quot;/&gt;&lt;property id=&quot;20300&quot; value=&quot;Slide 71 - &amp;quot;4.7  switch Multiple-Selection Statement (Cont.)&amp;quot;&quot;/&gt;&lt;property id=&quot;20307&quot; value=&quot;358&quot;/&gt;&lt;/object&gt;&lt;object type=&quot;3&quot; unique_id=&quot;23888&quot;&gt;&lt;property id=&quot;20148&quot; value=&quot;5&quot;/&gt;&lt;property id=&quot;20300&quot; value=&quot;Slide 72 - &amp;quot;4.7  switch Multiple-Selection Statement (Cont.)&amp;quot;&quot;/&gt;&lt;property id=&quot;20307&quot; value=&quot;359&quot;/&gt;&lt;/object&gt;&lt;object type=&quot;3&quot; unique_id=&quot;23889&quot;&gt;&lt;property id=&quot;20148&quot; value=&quot;5&quot;/&gt;&lt;property id=&quot;20300&quot; value=&quot;Slide 73 - &amp;quot;4.7  switch Multiple-Selection Statement (Cont.)&amp;quot;&quot;/&gt;&lt;property id=&quot;20307&quot; value=&quot;360&quot;/&gt;&lt;/object&gt;&lt;object type=&quot;3&quot; unique_id=&quot;23890&quot;&gt;&lt;property id=&quot;20148&quot; value=&quot;5&quot;/&gt;&lt;property id=&quot;20300&quot; value=&quot;Slide 74 - &amp;quot;4.7  switch Multiple-Selection Statement (Cont.)&amp;quot;&quot;/&gt;&lt;property id=&quot;20307&quot; value=&quot;361&quot;/&gt;&lt;/object&gt;&lt;object type=&quot;3&quot; unique_id=&quot;23891&quot;&gt;&lt;property id=&quot;20148&quot; value=&quot;5&quot;/&gt;&lt;property id=&quot;20300&quot; value=&quot;Slide 75 - &amp;quot;4.7  switch Multiple-Selection Statement (Cont.)&amp;quot;&quot;/&gt;&lt;property id=&quot;20307&quot; value=&quot;362&quot;/&gt;&lt;/object&gt;&lt;object type=&quot;3&quot; unique_id=&quot;23892&quot;&gt;&lt;property id=&quot;20148&quot; value=&quot;5&quot;/&gt;&lt;property id=&quot;20300&quot; value=&quot;Slide 81 - &amp;quot;4.7  switch Multiple-Selection Statement (Cont.)&amp;quot;&quot;/&gt;&lt;property id=&quot;20307&quot; value=&quot;363&quot;/&gt;&lt;/object&gt;&lt;object type=&quot;3&quot; unique_id=&quot;23893&quot;&gt;&lt;property id=&quot;20148&quot; value=&quot;5&quot;/&gt;&lt;property id=&quot;20300&quot; value=&quot;Slide 82 - &amp;quot;4.7  switch Multiple-Selection Statement (Cont.)&amp;quot;&quot;/&gt;&lt;property id=&quot;20307&quot; value=&quot;364&quot;/&gt;&lt;/object&gt;&lt;object type=&quot;3&quot; unique_id=&quot;23894&quot;&gt;&lt;property id=&quot;20148&quot; value=&quot;5&quot;/&gt;&lt;property id=&quot;20300&quot; value=&quot;Slide 84 - &amp;quot;4.7  switch Multiple-Selection Statement (Cont.)&amp;quot;&quot;/&gt;&lt;property id=&quot;20307&quot; value=&quot;365&quot;/&gt;&lt;/object&gt;&lt;object type=&quot;3&quot; unique_id=&quot;23895&quot;&gt;&lt;property id=&quot;20148&quot; value=&quot;5&quot;/&gt;&lt;property id=&quot;20300&quot; value=&quot;Slide 85 - &amp;quot;4.7  switch Multiple-Selection Statement (Cont.)&amp;quot;&quot;/&gt;&lt;property id=&quot;20307&quot; value=&quot;366&quot;/&gt;&lt;/object&gt;&lt;object type=&quot;3&quot; unique_id=&quot;23896&quot;&gt;&lt;property id=&quot;20148&quot; value=&quot;5&quot;/&gt;&lt;property id=&quot;20300&quot; value=&quot;Slide 86 - &amp;quot;4.7  switch Multiple-Selection Statement (Cont.)&amp;quot;&quot;/&gt;&lt;property id=&quot;20307&quot; value=&quot;367&quot;/&gt;&lt;/object&gt;&lt;object type=&quot;3&quot; unique_id=&quot;23897&quot;&gt;&lt;property id=&quot;20148&quot; value=&quot;5&quot;/&gt;&lt;property id=&quot;20300&quot; value=&quot;Slide 87 - &amp;quot;4.7  switch Multiple-Selection Statement (Cont.)&amp;quot;&quot;/&gt;&lt;property id=&quot;20307&quot; value=&quot;368&quot;/&gt;&lt;/object&gt;&lt;object type=&quot;3&quot; unique_id=&quot;23898&quot;&gt;&lt;property id=&quot;20148&quot; value=&quot;5&quot;/&gt;&lt;property id=&quot;20300&quot; value=&quot;Slide 88 - &amp;quot;4.7  switch Multiple-Selection Statement (Cont.)&amp;quot;&quot;/&gt;&lt;property id=&quot;20307&quot; value=&quot;369&quot;/&gt;&lt;/object&gt;&lt;object type=&quot;3&quot; unique_id=&quot;23899&quot;&gt;&lt;property id=&quot;20148&quot; value=&quot;5&quot;/&gt;&lt;property id=&quot;20300&quot; value=&quot;Slide 89 - &amp;quot;4.8  do…while Iteration Statement&amp;quot;&quot;/&gt;&lt;property id=&quot;20307&quot; value=&quot;370&quot;/&gt;&lt;/object&gt;&lt;object type=&quot;3&quot; unique_id=&quot;23900&quot;&gt;&lt;property id=&quot;20148&quot; value=&quot;5&quot;/&gt;&lt;property id=&quot;20300&quot; value=&quot;Slide 90 - &amp;quot;4.8  do…while Iteration Statement (Cont.)&amp;quot;&quot;/&gt;&lt;property id=&quot;20307&quot; value=&quot;371&quot;/&gt;&lt;/object&gt;&lt;object type=&quot;3&quot; unique_id=&quot;23901&quot;&gt;&lt;property id=&quot;20148&quot; value=&quot;5&quot;/&gt;&lt;property id=&quot;20300&quot; value=&quot;Slide 91 - &amp;quot;4.8  do…while Iteration Statement (Cont.)&amp;quot;&quot;/&gt;&lt;property id=&quot;20307&quot; value=&quot;372&quot;/&gt;&lt;/object&gt;&lt;object type=&quot;3&quot; unique_id=&quot;23902&quot;&gt;&lt;property id=&quot;20148&quot; value=&quot;5&quot;/&gt;&lt;property id=&quot;20300&quot; value=&quot;Slide 92 - &amp;quot;4.8  do…while Iteration Statement (Cont.)&amp;quot;&quot;/&gt;&lt;property id=&quot;20307&quot; value=&quot;373&quot;/&gt;&lt;/object&gt;&lt;object type=&quot;3&quot; unique_id=&quot;23903&quot;&gt;&lt;property id=&quot;20148&quot; value=&quot;5&quot;/&gt;&lt;property id=&quot;20300&quot; value=&quot;Slide 94 - &amp;quot;4.8  do…while Iteration Statement (Cont.)&amp;quot;&quot;/&gt;&lt;property id=&quot;20307&quot; value=&quot;374&quot;/&gt;&lt;/object&gt;&lt;object type=&quot;3&quot; unique_id=&quot;23904&quot;&gt;&lt;property id=&quot;20148&quot; value=&quot;5&quot;/&gt;&lt;property id=&quot;20300&quot; value=&quot;Slide 96 - &amp;quot;4.9  break and continue Statements&amp;quot;&quot;/&gt;&lt;property id=&quot;20307&quot; value=&quot;375&quot;/&gt;&lt;/object&gt;&lt;object type=&quot;3&quot; unique_id=&quot;23905&quot;&gt;&lt;property id=&quot;20148&quot; value=&quot;5&quot;/&gt;&lt;property id=&quot;20300&quot; value=&quot;Slide 97 - &amp;quot;4.9  break and continue Statements (Cont.)&amp;quot;&quot;/&gt;&lt;property id=&quot;20307&quot; value=&quot;376&quot;/&gt;&lt;/object&gt;&lt;object type=&quot;3&quot; unique_id=&quot;23906&quot;&gt;&lt;property id=&quot;20148&quot; value=&quot;5&quot;/&gt;&lt;property id=&quot;20300&quot; value=&quot;Slide 99 - &amp;quot;4.9  break and continue Statements (Cont.)&amp;quot;&quot;/&gt;&lt;property id=&quot;20307&quot; value=&quot;377&quot;/&gt;&lt;/object&gt;&lt;object type=&quot;3&quot; unique_id=&quot;23908&quot;&gt;&lt;property id=&quot;20148&quot; value=&quot;5&quot;/&gt;&lt;property id=&quot;20300&quot; value=&quot;Slide 104 - &amp;quot;4.10  Logical Operators&amp;quot;&quot;/&gt;&lt;property id=&quot;20307&quot; value=&quot;379&quot;/&gt;&lt;/object&gt;&lt;object type=&quot;3&quot; unique_id=&quot;23909&quot;&gt;&lt;property id=&quot;20148&quot; value=&quot;5&quot;/&gt;&lt;property id=&quot;20300&quot; value=&quot;Slide 105 - &amp;quot;4.10  Logical Operators (Cont.)&amp;quot;&quot;/&gt;&lt;property id=&quot;20307&quot; value=&quot;380&quot;/&gt;&lt;/object&gt;&lt;object type=&quot;3&quot; unique_id=&quot;23910&quot;&gt;&lt;property id=&quot;20148&quot; value=&quot;5&quot;/&gt;&lt;property id=&quot;20300&quot; value=&quot;Slide 106 - &amp;quot;4.10  Logical Operators (Cont.)&amp;quot;&quot;/&gt;&lt;property id=&quot;20307&quot; value=&quot;381&quot;/&gt;&lt;/object&gt;&lt;object type=&quot;3&quot; unique_id=&quot;23911&quot;&gt;&lt;property id=&quot;20148&quot; value=&quot;5&quot;/&gt;&lt;property id=&quot;20300&quot; value=&quot;Slide 107 - &amp;quot;4.10  Logical Operators (Cont.)&amp;quot;&quot;/&gt;&lt;property id=&quot;20307&quot; value=&quot;382&quot;/&gt;&lt;/object&gt;&lt;object type=&quot;3&quot; unique_id=&quot;23912&quot;&gt;&lt;property id=&quot;20148&quot; value=&quot;5&quot;/&gt;&lt;property id=&quot;20300&quot; value=&quot;Slide 109 - &amp;quot;4.10  Logical Operators (Cont.)&amp;quot;&quot;/&gt;&lt;property id=&quot;20307&quot; value=&quot;383&quot;/&gt;&lt;/object&gt;&lt;object type=&quot;3&quot; unique_id=&quot;23913&quot;&gt;&lt;property id=&quot;20148&quot; value=&quot;5&quot;/&gt;&lt;property id=&quot;20300&quot; value=&quot;Slide 110 - &amp;quot;4.10  Logical Operators (Cont.)&amp;quot;&quot;/&gt;&lt;property id=&quot;20307&quot; value=&quot;384&quot;/&gt;&lt;/object&gt;&lt;object type=&quot;3&quot; unique_id=&quot;23914&quot;&gt;&lt;property id=&quot;20148&quot; value=&quot;5&quot;/&gt;&lt;property id=&quot;20300&quot; value=&quot;Slide 112 - &amp;quot;4.10  Logical Operators (Cont.)&amp;quot;&quot;/&gt;&lt;property id=&quot;20307&quot; value=&quot;385&quot;/&gt;&lt;/object&gt;&lt;object type=&quot;3&quot; unique_id=&quot;23915&quot;&gt;&lt;property id=&quot;20148&quot; value=&quot;5&quot;/&gt;&lt;property id=&quot;20300&quot; value=&quot;Slide 114 - &amp;quot;4.10  Logical Operators (Cont.)&amp;quot;&quot;/&gt;&lt;property id=&quot;20307&quot; value=&quot;386&quot;/&gt;&lt;/object&gt;&lt;object type=&quot;3&quot; unique_id=&quot;23916&quot;&gt;&lt;property id=&quot;20148&quot; value=&quot;5&quot;/&gt;&lt;property id=&quot;20300&quot; value=&quot;Slide 116 - &amp;quot;4.10  Logical Operators (Cont.)&amp;quot;&quot;/&gt;&lt;property id=&quot;20307&quot; value=&quot;387&quot;/&gt;&lt;/object&gt;&lt;object type=&quot;3&quot; unique_id=&quot;23917&quot;&gt;&lt;property id=&quot;20148&quot; value=&quot;5&quot;/&gt;&lt;property id=&quot;20300&quot; value=&quot;Slide 117 - &amp;quot;4.10  Logical Operators (Cont.)&amp;quot;&quot;/&gt;&lt;property id=&quot;20307&quot; value=&quot;388&quot;/&gt;&lt;/object&gt;&lt;object type=&quot;3&quot; unique_id=&quot;23918&quot;&gt;&lt;property id=&quot;20148&quot; value=&quot;5&quot;/&gt;&lt;property id=&quot;20300&quot; value=&quot;Slide 119 - &amp;quot;4.10  Logical Operators (Cont.)&amp;quot;&quot;/&gt;&lt;property id=&quot;20307&quot; value=&quot;389&quot;/&gt;&lt;/object&gt;&lt;object type=&quot;3&quot; unique_id=&quot;23919&quot;&gt;&lt;property id=&quot;20148&quot; value=&quot;5&quot;/&gt;&lt;property id=&quot;20300&quot; value=&quot;Slide 120 - &amp;quot;4.10  Logical Operators (Cont.)&amp;quot;&quot;/&gt;&lt;property id=&quot;20307&quot; value=&quot;390&quot;/&gt;&lt;/object&gt;&lt;object type=&quot;3&quot; unique_id=&quot;23920&quot;&gt;&lt;property id=&quot;20148&quot; value=&quot;5&quot;/&gt;&lt;property id=&quot;20300&quot; value=&quot;Slide 121 - &amp;quot;4.11  Confusing Equality (==) and Assignment (=) Operators&amp;quot;&quot;/&gt;&lt;property id=&quot;20307&quot; value=&quot;391&quot;/&gt;&lt;/object&gt;&lt;object type=&quot;3&quot; unique_id=&quot;23921&quot;&gt;&lt;property id=&quot;20148&quot; value=&quot;5&quot;/&gt;&lt;property id=&quot;20300&quot; value=&quot;Slide 122 - &amp;quot;4.11  Confusing Equality (==) and Assignment (=) Operators (Cont.)&amp;quot;&quot;/&gt;&lt;property id=&quot;20307&quot; value=&quot;392&quot;/&gt;&lt;/object&gt;&lt;object type=&quot;3&quot; unique_id=&quot;23922&quot;&gt;&lt;property id=&quot;20148&quot; value=&quot;5&quot;/&gt;&lt;property id=&quot;20300&quot; value=&quot;Slide 123 - &amp;quot;4.11  Confusing Equality (==) and Assignment (=) Operators (Cont.)&amp;quot;&quot;/&gt;&lt;property id=&quot;20307&quot; value=&quot;393&quot;/&gt;&lt;/object&gt;&lt;object type=&quot;3&quot; unique_id=&quot;23923&quot;&gt;&lt;property id=&quot;20148&quot; value=&quot;5&quot;/&gt;&lt;property id=&quot;20300&quot; value=&quot;Slide 124 - &amp;quot;4.11  Confusing Equality (==) and Assignment (=) Operators (Cont.)&amp;quot;&quot;/&gt;&lt;property id=&quot;20307&quot; value=&quot;394&quot;/&gt;&lt;/object&gt;&lt;object type=&quot;3&quot; unique_id=&quot;23924&quot;&gt;&lt;property id=&quot;20148&quot; value=&quot;5&quot;/&gt;&lt;property id=&quot;20300&quot; value=&quot;Slide 126 - &amp;quot;4.11  Confusing Equality (==) and Assignment (=) Operators (Cont.)&amp;quot;&quot;/&gt;&lt;property id=&quot;20307&quot; value=&quot;395&quot;/&gt;&lt;/object&gt;&lt;object type=&quot;3&quot; unique_id=&quot;23925&quot;&gt;&lt;property id=&quot;20148&quot; value=&quot;5&quot;/&gt;&lt;property id=&quot;20300&quot; value=&quot;Slide 127 - &amp;quot;4.11  Confusing Equality (==) and Assignment (=) Operators (Cont.)&amp;quot;&quot;/&gt;&lt;property id=&quot;20307&quot; value=&quot;396&quot;/&gt;&lt;/object&gt;&lt;object type=&quot;3&quot; unique_id=&quot;23926&quot;&gt;&lt;property id=&quot;20148&quot; value=&quot;5&quot;/&gt;&lt;property id=&quot;20300&quot; value=&quot;Slide 129 - &amp;quot;4.11  Confusing Equality (==) and Assignment (=) Operators (Cont.)&amp;quot;&quot;/&gt;&lt;property id=&quot;20307&quot; value=&quot;397&quot;/&gt;&lt;/object&gt;&lt;object type=&quot;3&quot; unique_id=&quot;23927&quot;&gt;&lt;property id=&quot;20148&quot; value=&quot;5&quot;/&gt;&lt;property id=&quot;20300&quot; value=&quot;Slide 130 - &amp;quot;4.11  Confusing Equality (==) and Assignment (=) Operators (Cont.)&amp;quot;&quot;/&gt;&lt;property id=&quot;20307&quot; value=&quot;398&quot;/&gt;&lt;/object&gt;&lt;object type=&quot;3&quot; unique_id=&quot;23928&quot;&gt;&lt;property id=&quot;20148&quot; value=&quot;5&quot;/&gt;&lt;property id=&quot;20300&quot; value=&quot;Slide 132 - &amp;quot;4.12  Structured Programming Summary&amp;quot;&quot;/&gt;&lt;property id=&quot;20307&quot; value=&quot;399&quot;/&gt;&lt;/object&gt;&lt;object type=&quot;3&quot; unique_id=&quot;23929&quot;&gt;&lt;property id=&quot;20148&quot; value=&quot;5&quot;/&gt;&lt;property id=&quot;20300&quot; value=&quot;Slide 134 - &amp;quot;4.12  Structured Programming Summary (Cont.)&amp;quot;&quot;/&gt;&lt;property id=&quot;20307&quot; value=&quot;400&quot;/&gt;&lt;/object&gt;&lt;object type=&quot;3&quot; unique_id=&quot;23930&quot;&gt;&lt;property id=&quot;20148&quot; value=&quot;5&quot;/&gt;&lt;property id=&quot;20300&quot; value=&quot;Slide 135 - &amp;quot;4.12  Structured Programming Summary (Cont.)&amp;quot;&quot;/&gt;&lt;property id=&quot;20307&quot; value=&quot;401&quot;/&gt;&lt;/object&gt;&lt;object type=&quot;3&quot; unique_id=&quot;23931&quot;&gt;&lt;property id=&quot;20148&quot; value=&quot;5&quot;/&gt;&lt;property id=&quot;20300&quot; value=&quot;Slide 139 - &amp;quot;4.12  Structured Programming Summary (Cont.)&amp;quot;&quot;/&gt;&lt;property id=&quot;20307&quot; value=&quot;402&quot;/&gt;&lt;/object&gt;&lt;object type=&quot;3&quot; unique_id=&quot;23932&quot;&gt;&lt;property id=&quot;20148&quot; value=&quot;5&quot;/&gt;&lt;property id=&quot;20300&quot; value=&quot;Slide 141 - &amp;quot;4.12  Structured Programming Summary (Cont.)&amp;quot;&quot;/&gt;&lt;property id=&quot;20307&quot; value=&quot;403&quot;/&gt;&lt;/object&gt;&lt;object type=&quot;3&quot; unique_id=&quot;23933&quot;&gt;&lt;property id=&quot;20148&quot; value=&quot;5&quot;/&gt;&lt;property id=&quot;20300&quot; value=&quot;Slide 143 - &amp;quot;4.12  Structured Programming Summary (Cont.)&amp;quot;&quot;/&gt;&lt;property id=&quot;20307&quot; value=&quot;404&quot;/&gt;&lt;/object&gt;&lt;object type=&quot;3&quot; unique_id=&quot;23934&quot;&gt;&lt;property id=&quot;20148&quot; value=&quot;5&quot;/&gt;&lt;property id=&quot;20300&quot; value=&quot;Slide 144 - &amp;quot;4.12  Structured Programming Summary (Cont.)&amp;quot;&quot;/&gt;&lt;property id=&quot;20307&quot; value=&quot;405&quot;/&gt;&lt;/object&gt;&lt;object type=&quot;3&quot; unique_id=&quot;23935&quot;&gt;&lt;property id=&quot;20148&quot; value=&quot;5&quot;/&gt;&lt;property id=&quot;20300&quot; value=&quot;Slide 146 - &amp;quot;4.12  Structured Programming Summary (Cont.)&amp;quot;&quot;/&gt;&lt;property id=&quot;20307&quot; value=&quot;406&quot;/&gt;&lt;/object&gt;&lt;object type=&quot;3&quot; unique_id=&quot;23936&quot;&gt;&lt;property id=&quot;20148&quot; value=&quot;5&quot;/&gt;&lt;property id=&quot;20300&quot; value=&quot;Slide 148 - &amp;quot;4.12  Structured Programming Summary (Cont.)&amp;quot;&quot;/&gt;&lt;property id=&quot;20307&quot; value=&quot;407&quot;/&gt;&lt;/object&gt;&lt;object type=&quot;3&quot; unique_id=&quot;23937&quot;&gt;&lt;property id=&quot;20148&quot; value=&quot;5&quot;/&gt;&lt;property id=&quot;20300&quot; value=&quot;Slide 149 - &amp;quot;4.12  Structured Programming Summary (Cont.)&amp;quot;&quot;/&gt;&lt;property id=&quot;20307&quot; value=&quot;408&quot;/&gt;&lt;/object&gt;&lt;object type=&quot;3&quot; unique_id=&quot;23938&quot;&gt;&lt;property id=&quot;20148&quot; value=&quot;5&quot;/&gt;&lt;property id=&quot;20300&quot; value=&quot;Slide 150 - &amp;quot;4.12  Structured Programming Summary (Cont.)&amp;quot;&quot;/&gt;&lt;property id=&quot;20307&quot; value=&quot;409&quot;/&gt;&lt;/object&gt;&lt;object type=&quot;3&quot; unique_id=&quot;23939&quot;&gt;&lt;property id=&quot;20148&quot; value=&quot;5&quot;/&gt;&lt;property id=&quot;20300&quot; value=&quot;Slide 151 - &amp;quot;4.12  Structured Programming Summary (Cont.)&amp;quot;&quot;/&gt;&lt;property id=&quot;20307&quot; value=&quot;410&quot;/&gt;&lt;/object&gt;&lt;object type=&quot;3&quot; unique_id=&quot;23940&quot;&gt;&lt;property id=&quot;20148&quot; value=&quot;5&quot;/&gt;&lt;property id=&quot;20300&quot; value=&quot;Slide 152 - &amp;quot;4.13  Secure C Programming&amp;quot;&quot;/&gt;&lt;property id=&quot;20307&quot; value=&quot;411&quot;/&gt;&lt;/object&gt;&lt;object type=&quot;3&quot; unique_id=&quot;23941&quot;&gt;&lt;property id=&quot;20148&quot; value=&quot;5&quot;/&gt;&lt;property id=&quot;20300&quot; value=&quot;Slide 153 - &amp;quot;4.13  Secure C Programming (Cont.)&amp;quot;&quot;/&gt;&lt;property id=&quot;20307&quot; value=&quot;412&quot;/&gt;&lt;/object&gt;&lt;object type=&quot;3&quot; unique_id=&quot;23942&quot;&gt;&lt;property id=&quot;20148&quot; value=&quot;5&quot;/&gt;&lt;property id=&quot;20300&quot; value=&quot;Slide 154 - &amp;quot;4.13  Secure C Programming (Cont.)&amp;quot;&quot;/&gt;&lt;property id=&quot;20307&quot; value=&quot;413&quot;/&gt;&lt;/object&gt;&lt;object type=&quot;3&quot; unique_id=&quot;23943&quot;&gt;&lt;property id=&quot;20148&quot; value=&quot;5&quot;/&gt;&lt;property id=&quot;20300&quot; value=&quot;Slide 155 - &amp;quot;4.13  Secure C Programming (Cont.)&amp;quot;&quot;/&gt;&lt;property id=&quot;20307&quot; value=&quot;414&quot;/&gt;&lt;/object&gt;&lt;object type=&quot;3&quot; unique_id=&quot;23944&quot;&gt;&lt;property id=&quot;20148&quot; value=&quot;5&quot;/&gt;&lt;property id=&quot;20300&quot; value=&quot;Slide 156 - &amp;quot;4.13  Secure C Programming (Cont.)&amp;quot;&quot;/&gt;&lt;property id=&quot;20307&quot; value=&quot;415&quot;/&gt;&lt;/object&gt;&lt;object type=&quot;3&quot; unique_id=&quot;23945&quot;&gt;&lt;property id=&quot;20148&quot; value=&quot;5&quot;/&gt;&lt;property id=&quot;20300&quot; value=&quot;Slide 157 - &amp;quot;4.13  Secure C Programming (Cont.)&amp;quot;&quot;/&gt;&lt;property id=&quot;20307&quot; value=&quot;416&quot;/&gt;&lt;/object&gt;&lt;object type=&quot;3&quot; unique_id=&quot;23946&quot;&gt;&lt;property id=&quot;20148&quot; value=&quot;5&quot;/&gt;&lt;property id=&quot;20300&quot; value=&quot;Slide 158 - &amp;quot;4.13  Secure C Programming (Cont.)&amp;quot;&quot;/&gt;&lt;property id=&quot;20307&quot; value=&quot;417&quot;/&gt;&lt;/object&gt;&lt;/object&gt;&lt;object type=&quot;8&quot; unique_id=&quot;1109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tp8_0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chtp8_03</Template>
  <TotalTime>918</TotalTime>
  <Words>6374</Words>
  <Application>Microsoft Office PowerPoint</Application>
  <PresentationFormat>Ekran Gösterisi (4:3)</PresentationFormat>
  <Paragraphs>504</Paragraphs>
  <Slides>66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66</vt:i4>
      </vt:variant>
    </vt:vector>
  </HeadingPairs>
  <TitlesOfParts>
    <vt:vector size="76" baseType="lpstr">
      <vt:lpstr>Arial</vt:lpstr>
      <vt:lpstr>Calibri</vt:lpstr>
      <vt:lpstr>Cambria</vt:lpstr>
      <vt:lpstr>Consolas</vt:lpstr>
      <vt:lpstr>Lucida Sans Unicode</vt:lpstr>
      <vt:lpstr>Times</vt:lpstr>
      <vt:lpstr>Times New Roman</vt:lpstr>
      <vt:lpstr>Wingdings 2</vt:lpstr>
      <vt:lpstr>Wingdings 3</vt:lpstr>
      <vt:lpstr>chtp8_03</vt:lpstr>
      <vt:lpstr>Chapter 4 C Program Control</vt:lpstr>
      <vt:lpstr>4.2  Iteration Essentials</vt:lpstr>
      <vt:lpstr>4.2  Iteration Essentials (Cont.)</vt:lpstr>
      <vt:lpstr>4.2  Iteration Essentials (Cont.)</vt:lpstr>
      <vt:lpstr>4.3  Counter-Controlled Iteration</vt:lpstr>
      <vt:lpstr>4.3  Counter-Controlled Iteration (Cont.)</vt:lpstr>
      <vt:lpstr>4.3  Counter-Controlled Iteration (Cont.)</vt:lpstr>
      <vt:lpstr>4.3  Counter-Controlled Iteration (Cont.)</vt:lpstr>
      <vt:lpstr>4.3  Counter-Controlled Iteration (Cont.)</vt:lpstr>
      <vt:lpstr>4.4  for Iteration Statement (Cont.)</vt:lpstr>
      <vt:lpstr>4.4  for Iteration Statement (Cont.)</vt:lpstr>
      <vt:lpstr>4.4  for Iteration Statement (Cont.)</vt:lpstr>
      <vt:lpstr>4.4  for Iteration Statement (Cont.)</vt:lpstr>
      <vt:lpstr>4.4  for Iteration Statement (Cont.)</vt:lpstr>
      <vt:lpstr>4.4  for Iteration Statement (Cont.)</vt:lpstr>
      <vt:lpstr>4.4  for Iteration Statement (Cont.)</vt:lpstr>
      <vt:lpstr>4.4  for Iteration Statement (Cont.)</vt:lpstr>
      <vt:lpstr>4.5  for Statement: Notes and Observations</vt:lpstr>
      <vt:lpstr>4.5  for Statement: Notes and Observations (cont.)</vt:lpstr>
      <vt:lpstr>4.6  Examples Using the for Statement (Cont.)</vt:lpstr>
      <vt:lpstr>4.6  Examples Using the for Statement (Cont.)</vt:lpstr>
      <vt:lpstr>4.6  Examples Using the for Statement (Cont.)</vt:lpstr>
      <vt:lpstr>4.6  Examples Using the for Statement (Cont.)</vt:lpstr>
      <vt:lpstr>4.6  Examples Using the for Statement (Cont.)</vt:lpstr>
      <vt:lpstr>4.6  Examples Using the for Statement (Cont.)</vt:lpstr>
      <vt:lpstr>4.6  Examples Using the for Statement (Cont.)</vt:lpstr>
      <vt:lpstr>4.6  Examples Using the for Statement (Cont.)</vt:lpstr>
      <vt:lpstr>4.6  Examples Using the for Statement (Cont.)</vt:lpstr>
      <vt:lpstr>4.7  switch Multiple-Selection Statement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4.7  switch Multiple-Selection Statement (Cont.)</vt:lpstr>
      <vt:lpstr>4.8  do…while Iteration Statement</vt:lpstr>
      <vt:lpstr>4.8  do…while Iteration Statement (Cont.)</vt:lpstr>
      <vt:lpstr>4.8  do…while Iteration Statement (Cont.)</vt:lpstr>
      <vt:lpstr>4.9  break and continue Statements</vt:lpstr>
      <vt:lpstr>4.9  break and continue Statements (Cont.)</vt:lpstr>
      <vt:lpstr>4.9  break and continue Statements (Cont.)</vt:lpstr>
      <vt:lpstr>4.10  Logical Operators</vt:lpstr>
      <vt:lpstr>4.10  Logical Operators (Cont.)</vt:lpstr>
      <vt:lpstr>4.10  Logical Operators (Cont.)</vt:lpstr>
      <vt:lpstr>4.10  Logical Operators (Cont.)</vt:lpstr>
      <vt:lpstr>4.10  Logical Operators (Cont.)</vt:lpstr>
      <vt:lpstr>4.10  Logical Operators (Cont.)</vt:lpstr>
      <vt:lpstr>4.10  Logical Operators (Cont.)</vt:lpstr>
      <vt:lpstr>4.10  Logical Operators (Cont.)</vt:lpstr>
      <vt:lpstr>4.10  Logical Operators (Cont.)</vt:lpstr>
      <vt:lpstr>4.10  Logical Operators (Cont.)</vt:lpstr>
      <vt:lpstr>4.11  Confusing Equality (==) and Assignment (=) Operators</vt:lpstr>
      <vt:lpstr>4.11  Confusing Equality (==) and Assignment (=) Operators (Cont.)</vt:lpstr>
      <vt:lpstr>4.11  Confusing Equality (==) and Assignment (=) Operators (Cont.)</vt:lpstr>
      <vt:lpstr>4.11  Confusing Equality (==) and Assignment (=) Operators (Cont.)</vt:lpstr>
      <vt:lpstr>4.11  Confusing Equality (==) and Assignment (=) Operators (Cont.)</vt:lpstr>
      <vt:lpstr>4.12  Structured Programming Summary (Cont.)</vt:lpstr>
      <vt:lpstr>4.12  Structured Programming Summary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irem</cp:lastModifiedBy>
  <cp:revision>132</cp:revision>
  <dcterms:created xsi:type="dcterms:W3CDTF">2015-04-27T18:44:25Z</dcterms:created>
  <dcterms:modified xsi:type="dcterms:W3CDTF">2022-10-05T12:28:33Z</dcterms:modified>
</cp:coreProperties>
</file>