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69E26505-606C-4C37-AC41-ADFD6ACAFD21}" type="datetimeFigureOut">
              <a:rPr lang="tr-TR" smtClean="0"/>
              <a:t>2.5.2020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9093C2-713A-46A7-BEDC-05C553BD959C}" type="slidenum">
              <a:rPr lang="tr-TR" smtClean="0"/>
              <a:t>‹#›</a:t>
            </a:fld>
            <a:endParaRPr lang="tr-TR"/>
          </a:p>
        </p:txBody>
      </p:sp>
    </p:spTree>
    <p:extLst>
      <p:ext uri="{BB962C8B-B14F-4D97-AF65-F5344CB8AC3E}">
        <p14:creationId xmlns:p14="http://schemas.microsoft.com/office/powerpoint/2010/main" val="4270374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9E26505-606C-4C37-AC41-ADFD6ACAFD21}" type="datetimeFigureOut">
              <a:rPr lang="tr-TR" smtClean="0"/>
              <a:t>2.5.2020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9093C2-713A-46A7-BEDC-05C553BD959C}" type="slidenum">
              <a:rPr lang="tr-TR" smtClean="0"/>
              <a:t>‹#›</a:t>
            </a:fld>
            <a:endParaRPr lang="tr-TR"/>
          </a:p>
        </p:txBody>
      </p:sp>
    </p:spTree>
    <p:extLst>
      <p:ext uri="{BB962C8B-B14F-4D97-AF65-F5344CB8AC3E}">
        <p14:creationId xmlns:p14="http://schemas.microsoft.com/office/powerpoint/2010/main" val="70132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9E26505-606C-4C37-AC41-ADFD6ACAFD21}" type="datetimeFigureOut">
              <a:rPr lang="tr-TR" smtClean="0"/>
              <a:t>2.5.2020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9093C2-713A-46A7-BEDC-05C553BD959C}" type="slidenum">
              <a:rPr lang="tr-TR" smtClean="0"/>
              <a:t>‹#›</a:t>
            </a:fld>
            <a:endParaRPr lang="tr-TR"/>
          </a:p>
        </p:txBody>
      </p:sp>
    </p:spTree>
    <p:extLst>
      <p:ext uri="{BB962C8B-B14F-4D97-AF65-F5344CB8AC3E}">
        <p14:creationId xmlns:p14="http://schemas.microsoft.com/office/powerpoint/2010/main" val="948506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9E26505-606C-4C37-AC41-ADFD6ACAFD21}" type="datetimeFigureOut">
              <a:rPr lang="tr-TR" smtClean="0"/>
              <a:t>2.5.2020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9093C2-713A-46A7-BEDC-05C553BD959C}" type="slidenum">
              <a:rPr lang="tr-TR" smtClean="0"/>
              <a:t>‹#›</a:t>
            </a:fld>
            <a:endParaRPr lang="tr-TR"/>
          </a:p>
        </p:txBody>
      </p:sp>
    </p:spTree>
    <p:extLst>
      <p:ext uri="{BB962C8B-B14F-4D97-AF65-F5344CB8AC3E}">
        <p14:creationId xmlns:p14="http://schemas.microsoft.com/office/powerpoint/2010/main" val="745521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69E26505-606C-4C37-AC41-ADFD6ACAFD21}" type="datetimeFigureOut">
              <a:rPr lang="tr-TR" smtClean="0"/>
              <a:t>2.5.2020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9093C2-713A-46A7-BEDC-05C553BD959C}" type="slidenum">
              <a:rPr lang="tr-TR" smtClean="0"/>
              <a:t>‹#›</a:t>
            </a:fld>
            <a:endParaRPr lang="tr-TR"/>
          </a:p>
        </p:txBody>
      </p:sp>
    </p:spTree>
    <p:extLst>
      <p:ext uri="{BB962C8B-B14F-4D97-AF65-F5344CB8AC3E}">
        <p14:creationId xmlns:p14="http://schemas.microsoft.com/office/powerpoint/2010/main" val="2536131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69E26505-606C-4C37-AC41-ADFD6ACAFD21}" type="datetimeFigureOut">
              <a:rPr lang="tr-TR" smtClean="0"/>
              <a:t>2.5.2020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9093C2-713A-46A7-BEDC-05C553BD959C}" type="slidenum">
              <a:rPr lang="tr-TR" smtClean="0"/>
              <a:t>‹#›</a:t>
            </a:fld>
            <a:endParaRPr lang="tr-TR"/>
          </a:p>
        </p:txBody>
      </p:sp>
    </p:spTree>
    <p:extLst>
      <p:ext uri="{BB962C8B-B14F-4D97-AF65-F5344CB8AC3E}">
        <p14:creationId xmlns:p14="http://schemas.microsoft.com/office/powerpoint/2010/main" val="2653031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69E26505-606C-4C37-AC41-ADFD6ACAFD21}" type="datetimeFigureOut">
              <a:rPr lang="tr-TR" smtClean="0"/>
              <a:t>2.5.2020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C9093C2-713A-46A7-BEDC-05C553BD959C}" type="slidenum">
              <a:rPr lang="tr-TR" smtClean="0"/>
              <a:t>‹#›</a:t>
            </a:fld>
            <a:endParaRPr lang="tr-TR"/>
          </a:p>
        </p:txBody>
      </p:sp>
    </p:spTree>
    <p:extLst>
      <p:ext uri="{BB962C8B-B14F-4D97-AF65-F5344CB8AC3E}">
        <p14:creationId xmlns:p14="http://schemas.microsoft.com/office/powerpoint/2010/main" val="3262683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69E26505-606C-4C37-AC41-ADFD6ACAFD21}" type="datetimeFigureOut">
              <a:rPr lang="tr-TR" smtClean="0"/>
              <a:t>2.5.2020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C9093C2-713A-46A7-BEDC-05C553BD959C}" type="slidenum">
              <a:rPr lang="tr-TR" smtClean="0"/>
              <a:t>‹#›</a:t>
            </a:fld>
            <a:endParaRPr lang="tr-TR"/>
          </a:p>
        </p:txBody>
      </p:sp>
    </p:spTree>
    <p:extLst>
      <p:ext uri="{BB962C8B-B14F-4D97-AF65-F5344CB8AC3E}">
        <p14:creationId xmlns:p14="http://schemas.microsoft.com/office/powerpoint/2010/main" val="647555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E26505-606C-4C37-AC41-ADFD6ACAFD21}" type="datetimeFigureOut">
              <a:rPr lang="tr-TR" smtClean="0"/>
              <a:t>2.5.2020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C9093C2-713A-46A7-BEDC-05C553BD959C}" type="slidenum">
              <a:rPr lang="tr-TR" smtClean="0"/>
              <a:t>‹#›</a:t>
            </a:fld>
            <a:endParaRPr lang="tr-TR"/>
          </a:p>
        </p:txBody>
      </p:sp>
    </p:spTree>
    <p:extLst>
      <p:ext uri="{BB962C8B-B14F-4D97-AF65-F5344CB8AC3E}">
        <p14:creationId xmlns:p14="http://schemas.microsoft.com/office/powerpoint/2010/main" val="4031267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69E26505-606C-4C37-AC41-ADFD6ACAFD21}" type="datetimeFigureOut">
              <a:rPr lang="tr-TR" smtClean="0"/>
              <a:t>2.5.2020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9093C2-713A-46A7-BEDC-05C553BD959C}" type="slidenum">
              <a:rPr lang="tr-TR" smtClean="0"/>
              <a:t>‹#›</a:t>
            </a:fld>
            <a:endParaRPr lang="tr-TR"/>
          </a:p>
        </p:txBody>
      </p:sp>
    </p:spTree>
    <p:extLst>
      <p:ext uri="{BB962C8B-B14F-4D97-AF65-F5344CB8AC3E}">
        <p14:creationId xmlns:p14="http://schemas.microsoft.com/office/powerpoint/2010/main" val="1208521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69E26505-606C-4C37-AC41-ADFD6ACAFD21}" type="datetimeFigureOut">
              <a:rPr lang="tr-TR" smtClean="0"/>
              <a:t>2.5.2020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9093C2-713A-46A7-BEDC-05C553BD959C}" type="slidenum">
              <a:rPr lang="tr-TR" smtClean="0"/>
              <a:t>‹#›</a:t>
            </a:fld>
            <a:endParaRPr lang="tr-TR"/>
          </a:p>
        </p:txBody>
      </p:sp>
    </p:spTree>
    <p:extLst>
      <p:ext uri="{BB962C8B-B14F-4D97-AF65-F5344CB8AC3E}">
        <p14:creationId xmlns:p14="http://schemas.microsoft.com/office/powerpoint/2010/main" val="251589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26505-606C-4C37-AC41-ADFD6ACAFD21}" type="datetimeFigureOut">
              <a:rPr lang="tr-TR" smtClean="0"/>
              <a:t>2.5.2020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9093C2-713A-46A7-BEDC-05C553BD959C}" type="slidenum">
              <a:rPr lang="tr-TR" smtClean="0"/>
              <a:t>‹#›</a:t>
            </a:fld>
            <a:endParaRPr lang="tr-TR"/>
          </a:p>
        </p:txBody>
      </p:sp>
    </p:spTree>
    <p:extLst>
      <p:ext uri="{BB962C8B-B14F-4D97-AF65-F5344CB8AC3E}">
        <p14:creationId xmlns:p14="http://schemas.microsoft.com/office/powerpoint/2010/main" val="34212551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t>FARMAKOEKONOMİ</a:t>
            </a:r>
            <a:endParaRPr lang="tr-TR" dirty="0"/>
          </a:p>
        </p:txBody>
      </p:sp>
      <p:sp>
        <p:nvSpPr>
          <p:cNvPr id="3" name="Alt Başlık 2"/>
          <p:cNvSpPr>
            <a:spLocks noGrp="1"/>
          </p:cNvSpPr>
          <p:nvPr>
            <p:ph type="subTitle" idx="1"/>
          </p:nvPr>
        </p:nvSpPr>
        <p:spPr/>
        <p:txBody>
          <a:bodyPr/>
          <a:lstStyle/>
          <a:p>
            <a:r>
              <a:rPr lang="tr-TR" sz="4800" b="1" dirty="0"/>
              <a:t>FARMAKOEPİDEMİYOLOJİ</a:t>
            </a:r>
            <a:endParaRPr lang="tr-TR" sz="4800" dirty="0"/>
          </a:p>
          <a:p>
            <a:endParaRPr lang="tr-TR" dirty="0"/>
          </a:p>
        </p:txBody>
      </p:sp>
    </p:spTree>
    <p:extLst>
      <p:ext uri="{BB962C8B-B14F-4D97-AF65-F5344CB8AC3E}">
        <p14:creationId xmlns:p14="http://schemas.microsoft.com/office/powerpoint/2010/main" val="1200278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81349"/>
            <a:ext cx="10515600" cy="5295614"/>
          </a:xfrm>
        </p:spPr>
        <p:txBody>
          <a:bodyPr>
            <a:normAutofit/>
          </a:bodyPr>
          <a:lstStyle/>
          <a:p>
            <a:pPr algn="just"/>
            <a:r>
              <a:rPr lang="tr-TR" dirty="0"/>
              <a:t>İlaçlara bağlı yan etkilerin yıllar içinde ortaya çıkartılmasını takiben, her ülkede ilaç kullanımlarına dair çeşitli düzenlemeler yapılmaktadır.</a:t>
            </a:r>
          </a:p>
          <a:p>
            <a:pPr algn="just"/>
            <a:r>
              <a:rPr lang="tr-TR" dirty="0"/>
              <a:t>Örneğin Amerika Birleşik Devletleri’nde ( A.B.D. ) son güncel verilere göre yılda 100 000 kişi </a:t>
            </a:r>
            <a:r>
              <a:rPr lang="tr-TR" dirty="0" err="1"/>
              <a:t>advers</a:t>
            </a:r>
            <a:r>
              <a:rPr lang="tr-TR" dirty="0"/>
              <a:t> ilaç reaksiyonları nedeniyle hayatını kaybetmektedir, yılda 1,5-2 milyon kişi ise bu sebeplere bağlı olarak hastanelere başvurmaktadır. Oysa bu </a:t>
            </a:r>
            <a:r>
              <a:rPr lang="tr-TR" dirty="0" err="1"/>
              <a:t>advers</a:t>
            </a:r>
            <a:r>
              <a:rPr lang="tr-TR" dirty="0"/>
              <a:t> ilaç reaksiyonlarının % 20-70’i önlenebilir kabul edilmektedir. İlaçların yol açabileceği zararlı etkilerin toplumsal düzeyde araştırılmasına duyulan ihtiyaç, </a:t>
            </a:r>
            <a:r>
              <a:rPr lang="tr-TR" dirty="0" err="1"/>
              <a:t>farmakoepidemiyolojinin</a:t>
            </a:r>
            <a:r>
              <a:rPr lang="tr-TR" dirty="0"/>
              <a:t> gelişmesine ivme katmıştır.</a:t>
            </a:r>
          </a:p>
          <a:p>
            <a:endParaRPr lang="tr-TR" dirty="0"/>
          </a:p>
        </p:txBody>
      </p:sp>
    </p:spTree>
    <p:extLst>
      <p:ext uri="{BB962C8B-B14F-4D97-AF65-F5344CB8AC3E}">
        <p14:creationId xmlns:p14="http://schemas.microsoft.com/office/powerpoint/2010/main" val="3026568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A8E600-C523-4DD9-92A7-93F11E93CB7C}"/>
              </a:ext>
            </a:extLst>
          </p:cNvPr>
          <p:cNvSpPr>
            <a:spLocks noGrp="1"/>
          </p:cNvSpPr>
          <p:nvPr>
            <p:ph type="title"/>
          </p:nvPr>
        </p:nvSpPr>
        <p:spPr/>
        <p:txBody>
          <a:bodyPr/>
          <a:lstStyle/>
          <a:p>
            <a:r>
              <a:rPr lang="tr-TR"/>
              <a:t>Kaynaklar</a:t>
            </a:r>
          </a:p>
        </p:txBody>
      </p:sp>
      <p:sp>
        <p:nvSpPr>
          <p:cNvPr id="3" name="İçerik Yer Tutucusu 2">
            <a:extLst>
              <a:ext uri="{FF2B5EF4-FFF2-40B4-BE49-F238E27FC236}">
                <a16:creationId xmlns:a16="http://schemas.microsoft.com/office/drawing/2014/main" id="{5FE47119-89B3-4AEA-A4F1-01B616E95D6C}"/>
              </a:ext>
            </a:extLst>
          </p:cNvPr>
          <p:cNvSpPr>
            <a:spLocks noGrp="1"/>
          </p:cNvSpPr>
          <p:nvPr>
            <p:ph idx="1"/>
          </p:nvPr>
        </p:nvSpPr>
        <p:spPr/>
        <p:txBody>
          <a:bodyPr/>
          <a:lstStyle/>
          <a:p>
            <a:r>
              <a:rPr lang="tr-TR" dirty="0"/>
              <a:t>ÖZÇELİKAY, G. ve ORAL, M., </a:t>
            </a:r>
            <a:r>
              <a:rPr lang="tr-TR" dirty="0" err="1"/>
              <a:t>Farmakoekonomi</a:t>
            </a:r>
            <a:r>
              <a:rPr lang="tr-TR" dirty="0"/>
              <a:t> ve Türk İlaç Sanayii, Ankara Üniversitesi Basımevi, 2019, Ankara.</a:t>
            </a:r>
            <a:r>
              <a:rPr lang="tr-TR" b="1" i="1" dirty="0"/>
              <a:t> </a:t>
            </a:r>
            <a:endParaRPr lang="tr-TR" dirty="0"/>
          </a:p>
        </p:txBody>
      </p:sp>
    </p:spTree>
    <p:extLst>
      <p:ext uri="{BB962C8B-B14F-4D97-AF65-F5344CB8AC3E}">
        <p14:creationId xmlns:p14="http://schemas.microsoft.com/office/powerpoint/2010/main" val="4270177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3894" y="418641"/>
            <a:ext cx="10769906" cy="5758322"/>
          </a:xfrm>
        </p:spPr>
        <p:txBody>
          <a:bodyPr>
            <a:normAutofit/>
          </a:bodyPr>
          <a:lstStyle/>
          <a:p>
            <a:r>
              <a:rPr lang="tr-TR" b="1" dirty="0"/>
              <a:t>FARMAKOEKONOMİ: </a:t>
            </a:r>
            <a:endParaRPr lang="tr-TR" dirty="0"/>
          </a:p>
          <a:p>
            <a:endParaRPr lang="tr-TR" dirty="0"/>
          </a:p>
          <a:p>
            <a:pPr algn="just"/>
            <a:r>
              <a:rPr lang="tr-TR" dirty="0"/>
              <a:t>Sağlık sistemine ve topluma ilaç tedavi maliyetlerinin analizini ve tanımlamasını yapar. Bu alan </a:t>
            </a:r>
            <a:r>
              <a:rPr lang="tr-TR" dirty="0" err="1"/>
              <a:t>farmasötik</a:t>
            </a:r>
            <a:r>
              <a:rPr lang="tr-TR" dirty="0"/>
              <a:t> ürün ve hizmetlerin sonuçlarının (klinik, ekonomik, insani açıdan) ve maliyetlerinin kıyaslanmasını, </a:t>
            </a:r>
            <a:r>
              <a:rPr lang="tr-TR" dirty="0" err="1"/>
              <a:t>farmasötiklerin</a:t>
            </a:r>
            <a:r>
              <a:rPr lang="tr-TR" dirty="0"/>
              <a:t> ve </a:t>
            </a:r>
            <a:r>
              <a:rPr lang="tr-TR" dirty="0" err="1"/>
              <a:t>farmasötik</a:t>
            </a:r>
            <a:r>
              <a:rPr lang="tr-TR" dirty="0"/>
              <a:t> hizmetlerin maliyet analizlerini ve bunların bireysel, sağlık </a:t>
            </a:r>
            <a:r>
              <a:rPr lang="tr-TR" dirty="0" err="1"/>
              <a:t>siatemine</a:t>
            </a:r>
            <a:r>
              <a:rPr lang="tr-TR" dirty="0"/>
              <a:t> ve topluma etkilerini, hasta bakımı çıktılarında alternatif ilaç tedavi ve hizmetlerini </a:t>
            </a:r>
            <a:r>
              <a:rPr lang="tr-TR" dirty="0" err="1"/>
              <a:t>araştırır.Hasta</a:t>
            </a:r>
            <a:r>
              <a:rPr lang="tr-TR" dirty="0"/>
              <a:t> bakım maliyetlerinde, elde var olan bütün sağlık kaynaklarının mümkün olduğunca etkili ve verimli bir şekilde kullanılması gerekmektedir. </a:t>
            </a:r>
          </a:p>
          <a:p>
            <a:endParaRPr lang="tr-TR" dirty="0"/>
          </a:p>
        </p:txBody>
      </p:sp>
    </p:spTree>
    <p:extLst>
      <p:ext uri="{BB962C8B-B14F-4D97-AF65-F5344CB8AC3E}">
        <p14:creationId xmlns:p14="http://schemas.microsoft.com/office/powerpoint/2010/main" val="1397652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Eczacılar, hasta bakımında, hastaların sağlık statülerinde ve hasta bakım dağıtım sistemlerinin sağlanmasında </a:t>
            </a:r>
            <a:r>
              <a:rPr lang="tr-TR" dirty="0" err="1"/>
              <a:t>farmasötiklerin</a:t>
            </a:r>
            <a:r>
              <a:rPr lang="tr-TR" dirty="0"/>
              <a:t> klinik ve ekonomik etkilerini değerlendirmeleri gerekmektedir.</a:t>
            </a:r>
          </a:p>
          <a:p>
            <a:pPr algn="just"/>
            <a:r>
              <a:rPr lang="tr-TR" dirty="0"/>
              <a:t>Hasta bakımında, karar aşamasında sağlık çalışanlarının etkili ve yardımcı olabilmeleri için, belirli çıktı göstergeleri ve hastalıklarla ilgili bir teorik model geliştirilmelidir. Ekonomik, klinik ve insani çıktı modeli hizmet ve tedavi çıktılarında sağlık çalışanlarına karar vermede yardımcı olabilecek bir mekanizma sağlar.</a:t>
            </a:r>
          </a:p>
          <a:p>
            <a:endParaRPr lang="tr-TR" dirty="0"/>
          </a:p>
        </p:txBody>
      </p:sp>
    </p:spTree>
    <p:extLst>
      <p:ext uri="{BB962C8B-B14F-4D97-AF65-F5344CB8AC3E}">
        <p14:creationId xmlns:p14="http://schemas.microsoft.com/office/powerpoint/2010/main" val="784489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78805"/>
            <a:ext cx="10515600" cy="4998158"/>
          </a:xfrm>
        </p:spPr>
        <p:txBody>
          <a:bodyPr>
            <a:normAutofit fontScale="85000" lnSpcReduction="20000"/>
          </a:bodyPr>
          <a:lstStyle/>
          <a:p>
            <a:r>
              <a:rPr lang="tr-TR" dirty="0" err="1"/>
              <a:t>Farmakoekonomide</a:t>
            </a:r>
            <a:r>
              <a:rPr lang="tr-TR" dirty="0"/>
              <a:t> kullanılan dört temel analiz:</a:t>
            </a:r>
          </a:p>
          <a:p>
            <a:pPr lvl="0"/>
            <a:r>
              <a:rPr lang="tr-TR" b="1" dirty="0"/>
              <a:t>Maliyet-Yarar Analizi: </a:t>
            </a:r>
            <a:endParaRPr lang="tr-TR" dirty="0"/>
          </a:p>
          <a:p>
            <a:r>
              <a:rPr lang="tr-TR" dirty="0"/>
              <a:t>Herhangi bir programın, tedavinin veya müdahalenin kendi içinde girdileri ve çıktılarını aynı birimlerle, parasal olarak kıyaslar. 	</a:t>
            </a:r>
          </a:p>
          <a:p>
            <a:r>
              <a:rPr lang="tr-TR" dirty="0"/>
              <a:t>Programın etkisi gelecekte ortaya çıkabilecek tıbbi bakım harcamalarının azaltılmasını, gayri resmi hizmet harcamalarını ve kayıp işgünün azaltılması gibi sonuçları içerebilir.</a:t>
            </a:r>
          </a:p>
          <a:p>
            <a:r>
              <a:rPr lang="tr-TR" dirty="0"/>
              <a:t>Bu analizde alternatiflerin tüm maliyetleri (girdiler) ve yararları (sonuçları) parasal terimlerle ölçülür. Çıktı, bir oran olarak (yarara karşı maliyet) ifade edilebileceği gibi, net maliyet veya yarar biçiminde de (yarar eksi maliyet) belirtilebilir. </a:t>
            </a:r>
          </a:p>
          <a:p>
            <a:r>
              <a:rPr lang="tr-TR" dirty="0"/>
              <a:t>Bu </a:t>
            </a:r>
            <a:r>
              <a:rPr lang="tr-TR" dirty="0" err="1"/>
              <a:t>farmakoekonomik</a:t>
            </a:r>
            <a:r>
              <a:rPr lang="tr-TR" dirty="0"/>
              <a:t> yöntem, özellikle kaynaklar kısıtlı ise ve sadece bir programın uygulanabilmesi söz konusu olduğunda yararlıdır. </a:t>
            </a:r>
          </a:p>
          <a:p>
            <a:endParaRPr lang="tr-TR" dirty="0"/>
          </a:p>
          <a:p>
            <a:r>
              <a:rPr lang="tr-TR" dirty="0"/>
              <a:t>    Maliyet-Yarar Oranı= Maliyetler ($) /Yararlar ($)</a:t>
            </a:r>
          </a:p>
          <a:p>
            <a:r>
              <a:rPr lang="tr-TR" dirty="0"/>
              <a:t>    Net Yarar: Yararlar ($)-Maliyetler ($)</a:t>
            </a:r>
          </a:p>
          <a:p>
            <a:endParaRPr lang="tr-TR" dirty="0"/>
          </a:p>
        </p:txBody>
      </p:sp>
    </p:spTree>
    <p:extLst>
      <p:ext uri="{BB962C8B-B14F-4D97-AF65-F5344CB8AC3E}">
        <p14:creationId xmlns:p14="http://schemas.microsoft.com/office/powerpoint/2010/main" val="4102537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71181"/>
            <a:ext cx="10515600" cy="5405782"/>
          </a:xfrm>
        </p:spPr>
        <p:txBody>
          <a:bodyPr>
            <a:normAutofit fontScale="77500" lnSpcReduction="20000"/>
          </a:bodyPr>
          <a:lstStyle/>
          <a:p>
            <a:pPr lvl="0"/>
            <a:r>
              <a:rPr lang="tr-TR" b="1" dirty="0"/>
              <a:t>Maliyet-Etkinlik Analizi</a:t>
            </a:r>
            <a:endParaRPr lang="tr-TR" dirty="0"/>
          </a:p>
          <a:p>
            <a:r>
              <a:rPr lang="tr-TR" dirty="0"/>
              <a:t>Bu analiz yöntemi, çıktıların parasal olmayan birimler cinsinden ölçülmesi özelliğiyle maliyet-yarar analizinden farklıdır. Çıktılar her bir alternatif için ayrı olmalıdır. </a:t>
            </a:r>
          </a:p>
          <a:p>
            <a:r>
              <a:rPr lang="tr-TR" dirty="0"/>
              <a:t>Bu yöntemle yapılan ekonomik değerlendirmede, sunulan farklı sağlık hizmetlerinden elde edilen çıktıların daha az maliyetle elde edileninin seçilmesi gerekmektedir. Sağlık sektöründe en geçerli olan yöntemlerden biridir. </a:t>
            </a:r>
          </a:p>
          <a:p>
            <a:r>
              <a:rPr lang="tr-TR" dirty="0"/>
              <a:t>Bir tedavi ya da hizmetin maliyet-etkin olduğunu söyleyebilmek için aşağıdaki şartlardan biri yerine gelmelidir:</a:t>
            </a:r>
          </a:p>
          <a:p>
            <a:r>
              <a:rPr lang="tr-TR" dirty="0"/>
              <a:t> Diğer alternatiflerine göre daha ucuz olup en az onlar kadar etkin olmalı,</a:t>
            </a:r>
          </a:p>
          <a:p>
            <a:r>
              <a:rPr lang="tr-TR" dirty="0"/>
              <a:t> Diğer alternatiflerinden daha pahalı olduğunda, aradaki maliyet farkı elde edilen ek yarara değer olmalı,</a:t>
            </a:r>
          </a:p>
          <a:p>
            <a:r>
              <a:rPr lang="tr-TR" dirty="0"/>
              <a:t>Daha ucuz ve daha az etkili olup, alternatif tedavilerden elde edilen ek yararın fazla maliyetine değer olmamalı.</a:t>
            </a:r>
          </a:p>
          <a:p>
            <a:r>
              <a:rPr lang="tr-TR" dirty="0"/>
              <a:t>Maliyet-etkin bir tedavi yöntemi, eczacılık hizmetlerinin dağıtımını, finans sisteminin sağlanmasını ve hastaların yaşam kalitesini yükseltir .</a:t>
            </a:r>
          </a:p>
          <a:p>
            <a:pPr marL="0" indent="0">
              <a:buNone/>
            </a:pPr>
            <a:r>
              <a:rPr lang="tr-TR" dirty="0"/>
              <a:t> </a:t>
            </a:r>
          </a:p>
          <a:p>
            <a:r>
              <a:rPr lang="tr-TR" dirty="0"/>
              <a:t>Maliyet-Etkinlik Oranı= Maliyetler ($) / </a:t>
            </a:r>
            <a:r>
              <a:rPr lang="tr-TR" dirty="0" err="1"/>
              <a:t>Terapötik</a:t>
            </a:r>
            <a:r>
              <a:rPr lang="tr-TR" dirty="0"/>
              <a:t> Etki (doğal birimler)</a:t>
            </a:r>
          </a:p>
          <a:p>
            <a:endParaRPr lang="tr-TR" dirty="0"/>
          </a:p>
          <a:p>
            <a:endParaRPr lang="tr-TR" dirty="0"/>
          </a:p>
        </p:txBody>
      </p:sp>
    </p:spTree>
    <p:extLst>
      <p:ext uri="{BB962C8B-B14F-4D97-AF65-F5344CB8AC3E}">
        <p14:creationId xmlns:p14="http://schemas.microsoft.com/office/powerpoint/2010/main" val="1373622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83046"/>
            <a:ext cx="10515600" cy="5493917"/>
          </a:xfrm>
        </p:spPr>
        <p:txBody>
          <a:bodyPr>
            <a:normAutofit fontScale="85000" lnSpcReduction="20000"/>
          </a:bodyPr>
          <a:lstStyle/>
          <a:p>
            <a:pPr lvl="0"/>
            <a:r>
              <a:rPr lang="tr-TR" b="1" dirty="0"/>
              <a:t>Maliyet-Memnuniyet Analizi: </a:t>
            </a:r>
            <a:endParaRPr lang="tr-TR" dirty="0"/>
          </a:p>
          <a:p>
            <a:endParaRPr lang="tr-TR" dirty="0"/>
          </a:p>
          <a:p>
            <a:r>
              <a:rPr lang="tr-TR" dirty="0"/>
              <a:t>Bu analiz, etkinliğin </a:t>
            </a:r>
            <a:r>
              <a:rPr lang="tr-TR" dirty="0" err="1"/>
              <a:t>aboratua</a:t>
            </a:r>
            <a:r>
              <a:rPr lang="tr-TR" dirty="0"/>
              <a:t> hasta tercihlerini ve tatminini göz önüne almaktadır. </a:t>
            </a:r>
          </a:p>
          <a:p>
            <a:r>
              <a:rPr lang="tr-TR" dirty="0"/>
              <a:t>Maliyet-etkinlik analizinden farklı olarak, çıktıları ilgili parasal maliyetler cinsinden ölçmekle kalmaz, ayrıca hastanın rahatsızlığı ve fonksiyonlarında değişme olması veya tatmin olma düzeyine bağlı olarak ortaya çıkan ek maliyetleri de değerlendirmeye alır. </a:t>
            </a:r>
          </a:p>
          <a:p>
            <a:r>
              <a:rPr lang="tr-TR" dirty="0"/>
              <a:t>Sağlıkla ilişkili yaşam kalitesini iyilik durumu yaklaşımıyla ölçmektedir.</a:t>
            </a:r>
          </a:p>
          <a:p>
            <a:r>
              <a:rPr lang="tr-TR" dirty="0"/>
              <a:t>Çoğu zaman iyilik durumu 1.0 (normal sağlık durumu)- 0.0 ( ölüm) ölçeğinde bir değer alır. Ölümden daha kötü olduğu düşünülen bir sağlık durumuna eksi (negatif) bir iyilik durumu değeri verilir.</a:t>
            </a:r>
          </a:p>
          <a:p>
            <a:r>
              <a:rPr lang="tr-TR" dirty="0"/>
              <a:t>Çıktı, genellikle kaliteli yaşam yılları cinsinden ifade edilir.</a:t>
            </a:r>
          </a:p>
          <a:p>
            <a:r>
              <a:rPr lang="tr-TR" dirty="0"/>
              <a:t>Sağlıkla ilişkili yaşam kalitesini iyilik durumu yaklaşımıyla ölçmektedir.</a:t>
            </a:r>
          </a:p>
          <a:p>
            <a:r>
              <a:rPr lang="tr-TR" dirty="0"/>
              <a:t>Kazanılan günün sayısı değil kalitesi önemlidir.</a:t>
            </a:r>
          </a:p>
          <a:p>
            <a:r>
              <a:rPr lang="tr-TR" dirty="0"/>
              <a:t>Maliyet- Memnuniyet Oranı= Maliyetler ($) / Memnuniyet (kazanılan yaşam kalitesi gibi)</a:t>
            </a:r>
          </a:p>
          <a:p>
            <a:endParaRPr lang="tr-TR" dirty="0"/>
          </a:p>
          <a:p>
            <a:endParaRPr lang="tr-TR" dirty="0"/>
          </a:p>
        </p:txBody>
      </p:sp>
    </p:spTree>
    <p:extLst>
      <p:ext uri="{BB962C8B-B14F-4D97-AF65-F5344CB8AC3E}">
        <p14:creationId xmlns:p14="http://schemas.microsoft.com/office/powerpoint/2010/main" val="2469455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17793"/>
            <a:ext cx="10515600" cy="5659170"/>
          </a:xfrm>
        </p:spPr>
        <p:txBody>
          <a:bodyPr>
            <a:normAutofit fontScale="77500" lnSpcReduction="20000"/>
          </a:bodyPr>
          <a:lstStyle/>
          <a:p>
            <a:pPr lvl="0"/>
            <a:r>
              <a:rPr lang="tr-TR" b="1" dirty="0"/>
              <a:t>Maliyet-</a:t>
            </a:r>
            <a:r>
              <a:rPr lang="tr-TR" b="1" dirty="0" err="1"/>
              <a:t>Minimizasyon</a:t>
            </a:r>
            <a:r>
              <a:rPr lang="tr-TR" b="1" dirty="0"/>
              <a:t> Analizi:</a:t>
            </a:r>
            <a:r>
              <a:rPr lang="tr-TR" dirty="0"/>
              <a:t> </a:t>
            </a:r>
          </a:p>
          <a:p>
            <a:r>
              <a:rPr lang="tr-TR" dirty="0"/>
              <a:t>Bu analiz, sayısı iki veya ikiden fazla girişimden elde edilecek çıktıların (sonuçların) birbirine eşit olduğu durumda kullanılır.</a:t>
            </a:r>
          </a:p>
          <a:p>
            <a:r>
              <a:rPr lang="tr-TR" dirty="0"/>
              <a:t>Bu yöntemde yapılan iş, eş fayda sağlayan bir sağlık hizmeti için, kullanılan farklı tıbbi tedavi ve tanı yöntemlerinden en ucuz maliyetli olanının seçilmesidir.</a:t>
            </a:r>
          </a:p>
          <a:p>
            <a:r>
              <a:rPr lang="tr-TR" dirty="0"/>
              <a:t>Kıyaslanacak sağlık hizmetlerinin benzer sonuç vermesi şarttır.</a:t>
            </a:r>
          </a:p>
          <a:p>
            <a:r>
              <a:rPr lang="tr-TR" dirty="0"/>
              <a:t>Hastalık tedavisi için kullanılan yöntemlerden hangisi daha ucuzsa, o yöntemin seçimi, aynı tedaviyi en ucuza yani en az kaynak kullanımı ile gerçekleştirmeye göre yapılmaktadır. Dolayısı ile, aynı işi daha pahalı şekilde yapan yöntemler elimine edilerek, kaynak tasarrufu yapılmış olacaktır.</a:t>
            </a:r>
          </a:p>
          <a:p>
            <a:r>
              <a:rPr lang="tr-TR" dirty="0"/>
              <a:t>Eş fayda vermeyen sağlık hizmetlerinin bu yöntemle değerlendirilmesi mümkün değildir.</a:t>
            </a:r>
          </a:p>
          <a:p>
            <a:r>
              <a:rPr lang="tr-TR" dirty="0" err="1"/>
              <a:t>Terapötik</a:t>
            </a:r>
            <a:r>
              <a:rPr lang="tr-TR" dirty="0"/>
              <a:t> eşitlik </a:t>
            </a:r>
            <a:r>
              <a:rPr lang="tr-TR" dirty="0" err="1"/>
              <a:t>şartdır</a:t>
            </a:r>
            <a:r>
              <a:rPr lang="tr-TR" dirty="0"/>
              <a:t>.. </a:t>
            </a:r>
          </a:p>
          <a:p>
            <a:r>
              <a:rPr lang="tr-TR" dirty="0"/>
              <a:t>İlaç tedavilerini, programlarını veya hizmetlerini değerlendirmede </a:t>
            </a:r>
            <a:r>
              <a:rPr lang="tr-TR" dirty="0" err="1"/>
              <a:t>yagın</a:t>
            </a:r>
            <a:r>
              <a:rPr lang="tr-TR" dirty="0"/>
              <a:t> bir şekilde kullanılmaz.</a:t>
            </a:r>
          </a:p>
          <a:p>
            <a:r>
              <a:rPr lang="tr-TR" u="sng" dirty="0"/>
              <a:t>Ancak, aynı ilacın değişik dozaj formlarına bağlı olarak maliyet farklılığı değerlendiriliyorsa veya hasta çıktılarının aynı olduğu kanıtlanmış olan jenerik eşdeğer ilaçların ortaya çıkarılmasında bu yöntem yararlı olabilir.</a:t>
            </a:r>
            <a:endParaRPr lang="tr-TR" dirty="0"/>
          </a:p>
          <a:p>
            <a:r>
              <a:rPr lang="tr-TR" dirty="0"/>
              <a:t> </a:t>
            </a:r>
          </a:p>
          <a:p>
            <a:endParaRPr lang="tr-TR" dirty="0"/>
          </a:p>
        </p:txBody>
      </p:sp>
    </p:spTree>
    <p:extLst>
      <p:ext uri="{BB962C8B-B14F-4D97-AF65-F5344CB8AC3E}">
        <p14:creationId xmlns:p14="http://schemas.microsoft.com/office/powerpoint/2010/main" val="107320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06776"/>
            <a:ext cx="10515600" cy="5670187"/>
          </a:xfrm>
        </p:spPr>
        <p:txBody>
          <a:bodyPr>
            <a:normAutofit fontScale="77500" lnSpcReduction="20000"/>
          </a:bodyPr>
          <a:lstStyle/>
          <a:p>
            <a:r>
              <a:rPr lang="tr-TR" b="1" dirty="0"/>
              <a:t>FARMAKOEPİDEMİYOLOJİ</a:t>
            </a:r>
            <a:endParaRPr lang="tr-TR" dirty="0"/>
          </a:p>
          <a:p>
            <a:pPr algn="just"/>
            <a:r>
              <a:rPr lang="tr-TR" dirty="0"/>
              <a:t>Modern tıpta kullanılan ilaçların sayısı her geçen gün hızla artmaktadır. Son yıllarda, ilaç üretimi ve kullanımında yaşanan bu artış, farmakolojinin başka bilim dalları ile daha fazla işbirliği içerisine girmesini zorunlu kalmıştır. </a:t>
            </a:r>
          </a:p>
          <a:p>
            <a:pPr algn="just"/>
            <a:endParaRPr lang="tr-TR" dirty="0"/>
          </a:p>
          <a:p>
            <a:pPr algn="just"/>
            <a:r>
              <a:rPr lang="tr-TR" dirty="0"/>
              <a:t>Bu gelişmeler genetik, ekonomi, epidemiyoloji gibi bilim dalları ile farmakolojinin evliliklerini gündeme getirmiş ve </a:t>
            </a:r>
            <a:r>
              <a:rPr lang="tr-TR" dirty="0" err="1"/>
              <a:t>farmakogenetik</a:t>
            </a:r>
            <a:r>
              <a:rPr lang="tr-TR" dirty="0"/>
              <a:t>, </a:t>
            </a:r>
            <a:r>
              <a:rPr lang="tr-TR" dirty="0" err="1"/>
              <a:t>farmakoekonomi</a:t>
            </a:r>
            <a:r>
              <a:rPr lang="tr-TR" dirty="0"/>
              <a:t>, </a:t>
            </a:r>
            <a:r>
              <a:rPr lang="tr-TR" dirty="0" err="1"/>
              <a:t>farmakoepidemiyoloji</a:t>
            </a:r>
            <a:r>
              <a:rPr lang="tr-TR" dirty="0"/>
              <a:t> gibi farmakoloji alt çalışma alanlarını doğurmuştur.</a:t>
            </a:r>
          </a:p>
          <a:p>
            <a:pPr algn="just"/>
            <a:endParaRPr lang="tr-TR" dirty="0"/>
          </a:p>
          <a:p>
            <a:pPr algn="just"/>
            <a:r>
              <a:rPr lang="tr-TR" dirty="0" err="1"/>
              <a:t>Farmakoepidemiyoloji</a:t>
            </a:r>
            <a:r>
              <a:rPr lang="tr-TR" dirty="0"/>
              <a:t> bireyselden öte, toplumsal düzeyde ilaç kullanımlarını ve etkilerini araştıran bir farmakoloji alt çalışma alanıdır. Adından da anlaşılacağı üzere, klinik farmakoloji ve epidemiyolojinin kesiştiği noktada ilaç etkilerini ve ilaç kullanımını epidemiyolojik prensiplerle incelemeye çalışmaktadır. Hemen her konuda, </a:t>
            </a:r>
            <a:r>
              <a:rPr lang="tr-TR" dirty="0" err="1"/>
              <a:t>aboratuar</a:t>
            </a:r>
            <a:r>
              <a:rPr lang="tr-TR" dirty="0"/>
              <a:t> çalışmaları dışındaki ilaç araştırmaları ile yakın ilişki içerisindedir.</a:t>
            </a:r>
          </a:p>
          <a:p>
            <a:pPr algn="just"/>
            <a:r>
              <a:rPr lang="tr-TR" dirty="0" err="1"/>
              <a:t>Ilaç</a:t>
            </a:r>
            <a:r>
              <a:rPr lang="tr-TR" dirty="0"/>
              <a:t> sayısı ve çeşitliliğindeki artışa paralel olarak pazarlama sonrası ilaç araştırmalarına olan gereksinim de artmaktadır. Kullanılan ilaçların rasyonelliğinin sorgulanmasından, ilaçlara bağlı yan etkilerin ayrıntılı olarak incelenmesine kadar bir çok konuda geniş topluluklarda ilaç araştırmalarının yapılması gündeme gelmiştir.</a:t>
            </a:r>
          </a:p>
          <a:p>
            <a:endParaRPr lang="tr-TR" dirty="0"/>
          </a:p>
        </p:txBody>
      </p:sp>
    </p:spTree>
    <p:extLst>
      <p:ext uri="{BB962C8B-B14F-4D97-AF65-F5344CB8AC3E}">
        <p14:creationId xmlns:p14="http://schemas.microsoft.com/office/powerpoint/2010/main" val="1637313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74573"/>
            <a:ext cx="10515600" cy="5802390"/>
          </a:xfrm>
        </p:spPr>
        <p:txBody>
          <a:bodyPr>
            <a:normAutofit/>
          </a:bodyPr>
          <a:lstStyle/>
          <a:p>
            <a:pPr algn="just"/>
            <a:endParaRPr lang="tr-TR" dirty="0"/>
          </a:p>
          <a:p>
            <a:pPr algn="just"/>
            <a:r>
              <a:rPr lang="tr-TR" dirty="0"/>
              <a:t>Bu araştırmalar, ilaç kullanımının boyutların değişik açılardan ortaya çıkartmanın yanı sıra, yeni ilaçların geliştirilmesine katkı sağlamakta ve piyasadaki ilaçlar arasında halk sağlığını tehdit etme potansiyeli taşıyanların tespit edilerek pazardan çekilmelerine yardımcı olmaktadır. Temel hedef, hastalara daha iyi tedaviler sunmak olsa da zaman zaman verilen tedaviler, hastalara faydadan çok zarar verebilmektedir. </a:t>
            </a:r>
            <a:r>
              <a:rPr lang="tr-TR" dirty="0" err="1"/>
              <a:t>Farmasötik</a:t>
            </a:r>
            <a:r>
              <a:rPr lang="tr-TR" dirty="0"/>
              <a:t> ürün sayısındaki artışa paralel olarak, bunları pazarlayan ilaç firması sayısı da zamanla artmaktadır ve bazı ürünlerin üretiminde hatalar yapılabilmektedir. </a:t>
            </a:r>
          </a:p>
          <a:p>
            <a:endParaRPr lang="tr-TR" dirty="0"/>
          </a:p>
        </p:txBody>
      </p:sp>
    </p:spTree>
    <p:extLst>
      <p:ext uri="{BB962C8B-B14F-4D97-AF65-F5344CB8AC3E}">
        <p14:creationId xmlns:p14="http://schemas.microsoft.com/office/powerpoint/2010/main" val="320342790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883</Words>
  <Application>Microsoft Office PowerPoint</Application>
  <PresentationFormat>Geniş ekran</PresentationFormat>
  <Paragraphs>59</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FARMAKOEKONOMİ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gulbin</dc:creator>
  <cp:lastModifiedBy>muammer  çalıkuşu</cp:lastModifiedBy>
  <cp:revision>5</cp:revision>
  <dcterms:created xsi:type="dcterms:W3CDTF">2017-01-18T14:00:54Z</dcterms:created>
  <dcterms:modified xsi:type="dcterms:W3CDTF">2020-05-02T19:02:40Z</dcterms:modified>
</cp:coreProperties>
</file>