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35" r:id="rId2"/>
    <p:sldId id="336" r:id="rId3"/>
    <p:sldId id="337" r:id="rId4"/>
    <p:sldId id="338" r:id="rId5"/>
    <p:sldId id="339" r:id="rId6"/>
    <p:sldId id="340" r:id="rId7"/>
    <p:sldId id="341" r:id="rId8"/>
    <p:sldId id="342"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50"/>
    <p:restoredTop sz="94620"/>
  </p:normalViewPr>
  <p:slideViewPr>
    <p:cSldViewPr snapToGrid="0" snapToObjects="1">
      <p:cViewPr varScale="1">
        <p:scale>
          <a:sx n="92" d="100"/>
          <a:sy n="92" d="100"/>
        </p:scale>
        <p:origin x="10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AC78EE-A40D-3B46-AC40-935911134E1E}"/>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E45ECE1-0AC8-5748-8253-0412E8A0C4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B1A70A58-2DF8-DD42-8483-880D33282F87}"/>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5" name="Alt Bilgi Yer Tutucusu 4">
            <a:extLst>
              <a:ext uri="{FF2B5EF4-FFF2-40B4-BE49-F238E27FC236}">
                <a16:creationId xmlns:a16="http://schemas.microsoft.com/office/drawing/2014/main" id="{9F453C60-A12A-6E45-B1DC-D001CE482FF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870AF01-6869-B746-B80A-AB7E525DEEFD}"/>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2045786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EAC8A2-BC44-C14D-A223-63BA05A59D90}"/>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425145B5-A814-B94F-BD79-5B37B7577F99}"/>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06E993F-A8B0-4C47-86A0-A67D9D836B05}"/>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5" name="Alt Bilgi Yer Tutucusu 4">
            <a:extLst>
              <a:ext uri="{FF2B5EF4-FFF2-40B4-BE49-F238E27FC236}">
                <a16:creationId xmlns:a16="http://schemas.microsoft.com/office/drawing/2014/main" id="{9691F098-B8EA-A640-A408-02C2F325FBB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3CF302A-3021-A64A-872C-67089013EBD7}"/>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2105772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DBB6A9F-AE5E-CA46-9D02-BD539397B30E}"/>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6224110-04A1-FE4A-B5F9-6258289833F5}"/>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48FD7CA-93A8-3341-AB9C-BC709561B419}"/>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5" name="Alt Bilgi Yer Tutucusu 4">
            <a:extLst>
              <a:ext uri="{FF2B5EF4-FFF2-40B4-BE49-F238E27FC236}">
                <a16:creationId xmlns:a16="http://schemas.microsoft.com/office/drawing/2014/main" id="{3A4936BA-D1A9-9845-A2D8-EAA61964522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24CD3C8-EC40-584A-B3FC-E63D044BE5F4}"/>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4227064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037F32B-E8B0-9549-BE40-292F671ADF52}"/>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DDC01A20-6393-7C49-A890-F6B9C74820DC}"/>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FF1D0D2-53B6-F94A-91DF-C118E10D5758}"/>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5" name="Alt Bilgi Yer Tutucusu 4">
            <a:extLst>
              <a:ext uri="{FF2B5EF4-FFF2-40B4-BE49-F238E27FC236}">
                <a16:creationId xmlns:a16="http://schemas.microsoft.com/office/drawing/2014/main" id="{3BC70D7A-A4DD-1849-92AA-F270F61035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718273B-4B75-A74B-A81F-636DD0604AD0}"/>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614798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AC41D5-1AFF-FD4D-9EE6-134BC665318B}"/>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07E24C2-E05C-9B48-A2C8-9514BFDE12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BE146B2-C49F-EA4D-950B-B2FD1CE4D977}"/>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5" name="Alt Bilgi Yer Tutucusu 4">
            <a:extLst>
              <a:ext uri="{FF2B5EF4-FFF2-40B4-BE49-F238E27FC236}">
                <a16:creationId xmlns:a16="http://schemas.microsoft.com/office/drawing/2014/main" id="{C79A080F-B190-BB40-9E5F-BC2520CC89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686CEC2-179A-B243-807D-14F032DE1558}"/>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2783134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95F4E62-FDE9-0C4F-85C5-A58192517FA0}"/>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844A0D0-CDC6-7E49-870C-18EBF3AA1280}"/>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E5785D16-5B1A-664E-9FBC-2765862B69B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B633390-2E72-2E4C-B40D-1948A0807D1F}"/>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6" name="Alt Bilgi Yer Tutucusu 5">
            <a:extLst>
              <a:ext uri="{FF2B5EF4-FFF2-40B4-BE49-F238E27FC236}">
                <a16:creationId xmlns:a16="http://schemas.microsoft.com/office/drawing/2014/main" id="{F02A79F0-6DC1-E44C-82DC-1A68199161A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CA550BF-4F09-AC4D-B2A7-5A6321AE97D0}"/>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1893176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F3BE80-42C6-B340-A66D-208DDABFDE16}"/>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5200A06-3531-8747-BFFD-C000795ED71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9527100-24F8-B54B-928A-0234DCFD7D96}"/>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33602876-8EAB-234F-8896-7053B732EC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C5218AD7-EC78-9542-8FE4-F39AFC66835E}"/>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29CE588-EDB2-7D45-843C-65FDD8638C9C}"/>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8" name="Alt Bilgi Yer Tutucusu 7">
            <a:extLst>
              <a:ext uri="{FF2B5EF4-FFF2-40B4-BE49-F238E27FC236}">
                <a16:creationId xmlns:a16="http://schemas.microsoft.com/office/drawing/2014/main" id="{BA80CB98-79B8-4A43-AF34-37803D79C3B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32946FD3-9B6C-084B-9D00-985C9873073C}"/>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2597390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D08179B-731A-3640-A8B4-8DC2C35C1AD4}"/>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E88DC5E-F028-B947-9DA8-AACF94C4878A}"/>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4" name="Alt Bilgi Yer Tutucusu 3">
            <a:extLst>
              <a:ext uri="{FF2B5EF4-FFF2-40B4-BE49-F238E27FC236}">
                <a16:creationId xmlns:a16="http://schemas.microsoft.com/office/drawing/2014/main" id="{FC5EFAAB-7239-224F-9AC8-BF3CD92C001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A0325EF8-0313-0347-8543-26E10B5A5B6B}"/>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1732885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B9F46AC5-3B52-FC45-BE43-8D417F513565}"/>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3" name="Alt Bilgi Yer Tutucusu 2">
            <a:extLst>
              <a:ext uri="{FF2B5EF4-FFF2-40B4-BE49-F238E27FC236}">
                <a16:creationId xmlns:a16="http://schemas.microsoft.com/office/drawing/2014/main" id="{D5DE1BFD-E164-3C4D-8351-3BECDD6FFFEC}"/>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B31C2C3A-4CEE-E044-B3FC-BA435EFC2362}"/>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1365592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B1E717-E411-964E-A4C3-270CBB921D1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2712ADE8-87B4-454E-98CE-949F1F5D50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A8479D1D-1C59-814C-83DF-3F60BA7FE4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A25B9377-D5FB-AE43-B63A-7D34D75285AB}"/>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6" name="Alt Bilgi Yer Tutucusu 5">
            <a:extLst>
              <a:ext uri="{FF2B5EF4-FFF2-40B4-BE49-F238E27FC236}">
                <a16:creationId xmlns:a16="http://schemas.microsoft.com/office/drawing/2014/main" id="{692A1B34-77B7-B74C-B4B8-CB6217D8548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30947DB-A041-8247-A762-9E2373395478}"/>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2859798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5D9368D-DB53-3A44-8E83-EAB6EF6FB50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2232732-44B6-7949-9D94-152622E3EE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259FC2F-4857-EC49-A6EE-DB54BF9386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613C364-3B9D-3D4E-9EB0-47752988371D}"/>
              </a:ext>
            </a:extLst>
          </p:cNvPr>
          <p:cNvSpPr>
            <a:spLocks noGrp="1"/>
          </p:cNvSpPr>
          <p:nvPr>
            <p:ph type="dt" sz="half" idx="10"/>
          </p:nvPr>
        </p:nvSpPr>
        <p:spPr/>
        <p:txBody>
          <a:bodyPr/>
          <a:lstStyle/>
          <a:p>
            <a:fld id="{E0D3DBBD-5C1A-A345-9F25-D9342CAB5D87}" type="datetimeFigureOut">
              <a:rPr lang="tr-TR" smtClean="0"/>
              <a:t>1.02.2020</a:t>
            </a:fld>
            <a:endParaRPr lang="tr-TR"/>
          </a:p>
        </p:txBody>
      </p:sp>
      <p:sp>
        <p:nvSpPr>
          <p:cNvPr id="6" name="Alt Bilgi Yer Tutucusu 5">
            <a:extLst>
              <a:ext uri="{FF2B5EF4-FFF2-40B4-BE49-F238E27FC236}">
                <a16:creationId xmlns:a16="http://schemas.microsoft.com/office/drawing/2014/main" id="{A9DE2ACB-228F-8240-AC9B-89620AE63E53}"/>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3A2443AA-226C-124F-A4FF-1A5DA35BD78A}"/>
              </a:ext>
            </a:extLst>
          </p:cNvPr>
          <p:cNvSpPr>
            <a:spLocks noGrp="1"/>
          </p:cNvSpPr>
          <p:nvPr>
            <p:ph type="sldNum" sz="quarter" idx="12"/>
          </p:nvPr>
        </p:nvSpPr>
        <p:spPr/>
        <p:txBody>
          <a:bodyPr/>
          <a:lstStyle/>
          <a:p>
            <a:fld id="{C42090B8-2E86-634E-9041-020886B9C277}" type="slidenum">
              <a:rPr lang="tr-TR" smtClean="0"/>
              <a:t>‹#›</a:t>
            </a:fld>
            <a:endParaRPr lang="tr-TR"/>
          </a:p>
        </p:txBody>
      </p:sp>
    </p:spTree>
    <p:extLst>
      <p:ext uri="{BB962C8B-B14F-4D97-AF65-F5344CB8AC3E}">
        <p14:creationId xmlns:p14="http://schemas.microsoft.com/office/powerpoint/2010/main" val="3303937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42BF47E-E328-2647-B860-5660849DB0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BFBD834-5ED4-E14F-91EC-F5E0FA0D33E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2A9E4D0-E30D-8445-A253-D2AEBF08A78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D3DBBD-5C1A-A345-9F25-D9342CAB5D87}" type="datetimeFigureOut">
              <a:rPr lang="tr-TR" smtClean="0"/>
              <a:t>1.02.2020</a:t>
            </a:fld>
            <a:endParaRPr lang="tr-TR"/>
          </a:p>
        </p:txBody>
      </p:sp>
      <p:sp>
        <p:nvSpPr>
          <p:cNvPr id="5" name="Alt Bilgi Yer Tutucusu 4">
            <a:extLst>
              <a:ext uri="{FF2B5EF4-FFF2-40B4-BE49-F238E27FC236}">
                <a16:creationId xmlns:a16="http://schemas.microsoft.com/office/drawing/2014/main" id="{BF4859A9-2FB3-C549-9C0A-AA5CB03D7BC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CCC7C085-E18F-0046-9C42-4F55A76670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2090B8-2E86-634E-9041-020886B9C277}" type="slidenum">
              <a:rPr lang="tr-TR" smtClean="0"/>
              <a:t>‹#›</a:t>
            </a:fld>
            <a:endParaRPr lang="tr-TR"/>
          </a:p>
        </p:txBody>
      </p:sp>
    </p:spTree>
    <p:extLst>
      <p:ext uri="{BB962C8B-B14F-4D97-AF65-F5344CB8AC3E}">
        <p14:creationId xmlns:p14="http://schemas.microsoft.com/office/powerpoint/2010/main" val="13249102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Unvan 1">
            <a:extLst>
              <a:ext uri="{FF2B5EF4-FFF2-40B4-BE49-F238E27FC236}">
                <a16:creationId xmlns:a16="http://schemas.microsoft.com/office/drawing/2014/main" id="{03E96026-8510-9141-8C6D-2E50E4EA553B}"/>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72707" name="İçerik Yer Tutucusu 2">
            <a:extLst>
              <a:ext uri="{FF2B5EF4-FFF2-40B4-BE49-F238E27FC236}">
                <a16:creationId xmlns:a16="http://schemas.microsoft.com/office/drawing/2014/main" id="{D546AEB5-26F9-E94D-B812-BB6B58223165}"/>
              </a:ext>
            </a:extLst>
          </p:cNvPr>
          <p:cNvSpPr>
            <a:spLocks noGrp="1"/>
          </p:cNvSpPr>
          <p:nvPr>
            <p:ph sz="quarter" idx="1"/>
          </p:nvPr>
        </p:nvSpPr>
        <p:spPr>
          <a:xfrm>
            <a:off x="2136775" y="1600200"/>
            <a:ext cx="8153400" cy="4495800"/>
          </a:xfrm>
        </p:spPr>
        <p:txBody>
          <a:bodyPr/>
          <a:lstStyle/>
          <a:p>
            <a:pPr algn="just"/>
            <a:r>
              <a:rPr lang="tr-TR" altLang="tr-TR"/>
              <a:t>Tedbir kararlarının ihlal edildiğinin kolluk tarafından tespit edilmesi halinde tutulan tutanak Cumhuriyet başsavcılığına iletilir. Bu tutanak Cumhuriyet başsavcılığı tarafından ivedilikle aile mahkemesine gönderilir. Tedbir kararlarının ihlal edildiğinin aile mahkemesince tespit edilmesi halinde ise başka bir işleme gerek kalmaksızın resen zorlama hapsine ilişkin karar verilebilir.</a:t>
            </a:r>
          </a:p>
        </p:txBody>
      </p:sp>
    </p:spTree>
    <p:extLst>
      <p:ext uri="{BB962C8B-B14F-4D97-AF65-F5344CB8AC3E}">
        <p14:creationId xmlns:p14="http://schemas.microsoft.com/office/powerpoint/2010/main" val="500549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Unvan 1">
            <a:extLst>
              <a:ext uri="{FF2B5EF4-FFF2-40B4-BE49-F238E27FC236}">
                <a16:creationId xmlns:a16="http://schemas.microsoft.com/office/drawing/2014/main" id="{877C6C5F-2349-824A-A24A-E05815D91D4A}"/>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73731" name="İçerik Yer Tutucusu 2">
            <a:extLst>
              <a:ext uri="{FF2B5EF4-FFF2-40B4-BE49-F238E27FC236}">
                <a16:creationId xmlns:a16="http://schemas.microsoft.com/office/drawing/2014/main" id="{2937CEFE-654A-9F46-BA63-F237108270BD}"/>
              </a:ext>
            </a:extLst>
          </p:cNvPr>
          <p:cNvSpPr>
            <a:spLocks noGrp="1"/>
          </p:cNvSpPr>
          <p:nvPr>
            <p:ph sz="quarter" idx="1"/>
          </p:nvPr>
        </p:nvSpPr>
        <p:spPr>
          <a:xfrm>
            <a:off x="2136775" y="1600200"/>
            <a:ext cx="8153400" cy="4495800"/>
          </a:xfrm>
        </p:spPr>
        <p:txBody>
          <a:bodyPr/>
          <a:lstStyle/>
          <a:p>
            <a:pPr algn="just"/>
            <a:r>
              <a:rPr lang="tr-TR" altLang="tr-TR" sz="2400"/>
              <a:t>Zorlama hapsi üç gün ile on gün arasında. Tedbir kararına tekrar uymazsa, on beş günden otuz güne kadar hapis verilir. Ancak zorlama hapsi toplam altı ayı geçemez.</a:t>
            </a:r>
          </a:p>
          <a:p>
            <a:pPr algn="just"/>
            <a:r>
              <a:rPr lang="tr-TR" altLang="tr-TR" sz="2400"/>
              <a:t>Zorlama hapsi tedbir kararına uyulmadığında verilir. Uygulamada nasıl? Bu şarta uyulmadan mı veriliyor?</a:t>
            </a:r>
          </a:p>
          <a:p>
            <a:pPr algn="just"/>
            <a:r>
              <a:rPr lang="tr-TR" altLang="tr-TR" sz="2400"/>
              <a:t>Zorlama hapsi kararları tekerrüre esas olmaz, koşullu salıverilme hükümleri uygulanmaz ve adli sicil kayıtlarına işlenmez.</a:t>
            </a:r>
          </a:p>
        </p:txBody>
      </p:sp>
    </p:spTree>
    <p:extLst>
      <p:ext uri="{BB962C8B-B14F-4D97-AF65-F5344CB8AC3E}">
        <p14:creationId xmlns:p14="http://schemas.microsoft.com/office/powerpoint/2010/main" val="16933967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Unvan 1">
            <a:extLst>
              <a:ext uri="{FF2B5EF4-FFF2-40B4-BE49-F238E27FC236}">
                <a16:creationId xmlns:a16="http://schemas.microsoft.com/office/drawing/2014/main" id="{2B76A2B9-30A6-AA49-B759-FB28B4B46FC7}"/>
              </a:ext>
            </a:extLst>
          </p:cNvPr>
          <p:cNvSpPr>
            <a:spLocks noGrp="1"/>
          </p:cNvSpPr>
          <p:nvPr>
            <p:ph type="title"/>
          </p:nvPr>
        </p:nvSpPr>
        <p:spPr>
          <a:xfrm>
            <a:off x="2136775" y="228600"/>
            <a:ext cx="8153400" cy="990600"/>
          </a:xfrm>
        </p:spPr>
        <p:txBody>
          <a:bodyPr/>
          <a:lstStyle/>
          <a:p>
            <a:endParaRPr lang="tr-TR" altLang="tr-TR"/>
          </a:p>
        </p:txBody>
      </p:sp>
      <p:sp>
        <p:nvSpPr>
          <p:cNvPr id="74755" name="İçerik Yer Tutucusu 2">
            <a:extLst>
              <a:ext uri="{FF2B5EF4-FFF2-40B4-BE49-F238E27FC236}">
                <a16:creationId xmlns:a16="http://schemas.microsoft.com/office/drawing/2014/main" id="{E8F1A4AC-07A6-6A46-B8E6-A6ABED38981C}"/>
              </a:ext>
            </a:extLst>
          </p:cNvPr>
          <p:cNvSpPr>
            <a:spLocks noGrp="1"/>
          </p:cNvSpPr>
          <p:nvPr>
            <p:ph sz="quarter" idx="1"/>
          </p:nvPr>
        </p:nvSpPr>
        <p:spPr>
          <a:xfrm>
            <a:off x="2136775" y="1600200"/>
            <a:ext cx="8153400" cy="4495800"/>
          </a:xfrm>
        </p:spPr>
        <p:txBody>
          <a:bodyPr/>
          <a:lstStyle/>
          <a:p>
            <a:pPr algn="just"/>
            <a:r>
              <a:rPr lang="tr-TR" altLang="tr-TR" sz="2000"/>
              <a:t>Kanun hükümlerinin yerine getirilmesinde kurumlararası ve sivil toplum kuruluşları ile koordinasyon Bakanlık tarafından gerçekleştirilir.</a:t>
            </a:r>
          </a:p>
          <a:p>
            <a:pPr algn="just"/>
            <a:r>
              <a:rPr lang="tr-TR" altLang="tr-TR" sz="2000"/>
              <a:t>Kadınların çalışma yaşamına katılımı, özellikle kadın ve çocukla ilgili olmak üzere şiddetle mücadele mekanizmaları ve benzeri politikalar konusunda, Bakanlık tarafından üniversiteler, ilgili meslek kuruluşları ve sivil toplum kuruluşlarının da görüşleri alınarak bilgilendirme materyalleri hazırlanır veya hazırlatılır. Materyaller, Türkiye Radyo ve Televizyon Kurumu ile ulusal, bölgesel ve yerel yayın yapan özel televizyon kuruluşları ve radyolar tarafından ayda en az doksan dakika yayınlanır. Bu yayınlar, asgari otuz dakikası 17.00-22.00 saatleri arasında olmak üzere 08.00-22.00 saatleri arasında yapılır ve yayınların kopyaları her ay düzenli olarak Radyo ve Televizyon Üst Kuruluna teslim edilir. Bu saatler dışında yapılan yayınlar, aylık doksan dakikalık süreye dâhil edilmez. Bu süreler Radyo ve Televizyon Üst Kurulu tarafından denetlenir</a:t>
            </a:r>
            <a:r>
              <a:rPr lang="tr-TR" altLang="tr-TR" sz="2400"/>
              <a:t>.</a:t>
            </a:r>
          </a:p>
        </p:txBody>
      </p:sp>
    </p:spTree>
    <p:extLst>
      <p:ext uri="{BB962C8B-B14F-4D97-AF65-F5344CB8AC3E}">
        <p14:creationId xmlns:p14="http://schemas.microsoft.com/office/powerpoint/2010/main" val="3473349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Unvan 1">
            <a:extLst>
              <a:ext uri="{FF2B5EF4-FFF2-40B4-BE49-F238E27FC236}">
                <a16:creationId xmlns:a16="http://schemas.microsoft.com/office/drawing/2014/main" id="{BAC1A68C-400B-FF4B-9002-0FEED6170682}"/>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75779" name="İçerik Yer Tutucusu 2">
            <a:extLst>
              <a:ext uri="{FF2B5EF4-FFF2-40B4-BE49-F238E27FC236}">
                <a16:creationId xmlns:a16="http://schemas.microsoft.com/office/drawing/2014/main" id="{8274E492-85A8-504E-B409-563F92E7F6D5}"/>
              </a:ext>
            </a:extLst>
          </p:cNvPr>
          <p:cNvSpPr>
            <a:spLocks noGrp="1"/>
          </p:cNvSpPr>
          <p:nvPr>
            <p:ph sz="quarter" idx="1"/>
          </p:nvPr>
        </p:nvSpPr>
        <p:spPr>
          <a:xfrm>
            <a:off x="2136775" y="1600200"/>
            <a:ext cx="8153400" cy="4495800"/>
          </a:xfrm>
        </p:spPr>
        <p:txBody>
          <a:bodyPr/>
          <a:lstStyle/>
          <a:p>
            <a:pPr algn="just"/>
            <a:r>
              <a:rPr lang="tr-TR" altLang="tr-TR" sz="2000"/>
              <a:t>(1) Kanunun etkin bir biçimde uygulanması amacıyla tüm kamu kurum ve kuruluşları ile kamu kurumu niteliğindeki meslek kuruluşları, personel ve üyelerinin Bakanlığın hazırlayıp koordine edeceği, kadının insan hakları ile kadın erkek eşitliği konusunda eğitim programlarına katılmasını sağlar.</a:t>
            </a:r>
          </a:p>
          <a:p>
            <a:pPr algn="just"/>
            <a:r>
              <a:rPr lang="tr-TR" altLang="tr-TR" sz="2000"/>
              <a:t>(2) İlköğretim ve ortaöğretim müfredatına, kadının insan hakları ve kadın erkek eşitliği konusunda eğitime yönelik dersler konulur. Müfredata eklenen derslerin içeriği Milli Eğitim Bakanlığının ilgili birimi ile Genel Müdürlük tarafından birlikte hazırlanır.</a:t>
            </a:r>
          </a:p>
          <a:p>
            <a:pPr algn="just"/>
            <a:r>
              <a:rPr lang="tr-TR" altLang="tr-TR" sz="2000"/>
              <a:t>(3) Ortaöğretim öğrencileri ile yükseköğrenim öğrencileri, Bakanlığın görev alanına giren konularda sosyal sorumluluk projeleri oluşturmada ya da mevcut projelerin içerisinde yer alma konularında teşvik edilir. Bu öğrencilere mezun oldukları tarihte Bakanlık ile Milli Eğitim Bakanlığı ya da Yükseköğretim Kurumu tarafından hazırlanan bir sertifika verilir.</a:t>
            </a:r>
          </a:p>
          <a:p>
            <a:endParaRPr lang="tr-TR" altLang="tr-TR"/>
          </a:p>
        </p:txBody>
      </p:sp>
    </p:spTree>
    <p:extLst>
      <p:ext uri="{BB962C8B-B14F-4D97-AF65-F5344CB8AC3E}">
        <p14:creationId xmlns:p14="http://schemas.microsoft.com/office/powerpoint/2010/main" val="1376315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Unvan 1">
            <a:extLst>
              <a:ext uri="{FF2B5EF4-FFF2-40B4-BE49-F238E27FC236}">
                <a16:creationId xmlns:a16="http://schemas.microsoft.com/office/drawing/2014/main" id="{9808F17F-2C2B-7B4D-BCC5-90D5A6696CD3}"/>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76803" name="İçerik Yer Tutucusu 2">
            <a:extLst>
              <a:ext uri="{FF2B5EF4-FFF2-40B4-BE49-F238E27FC236}">
                <a16:creationId xmlns:a16="http://schemas.microsoft.com/office/drawing/2014/main" id="{84DF6267-1CD4-8E4E-AE30-C67B6936CCB8}"/>
              </a:ext>
            </a:extLst>
          </p:cNvPr>
          <p:cNvSpPr>
            <a:spLocks noGrp="1"/>
          </p:cNvSpPr>
          <p:nvPr>
            <p:ph sz="quarter" idx="1"/>
          </p:nvPr>
        </p:nvSpPr>
        <p:spPr>
          <a:xfrm>
            <a:off x="2136775" y="1600200"/>
            <a:ext cx="8153400" cy="4495800"/>
          </a:xfrm>
        </p:spPr>
        <p:txBody>
          <a:bodyPr/>
          <a:lstStyle/>
          <a:p>
            <a:pPr algn="just"/>
            <a:r>
              <a:rPr lang="tr-TR" altLang="tr-TR" sz="2000"/>
              <a:t>Kanun hükümlerine göre nafakaya karar verilmesi hâlinde, kararın bir örneği, resen nafaka alacaklısının veya borçlusunun yerleşim yeri icra müdürlüğüne gönderilir.</a:t>
            </a:r>
          </a:p>
          <a:p>
            <a:pPr algn="just"/>
            <a:r>
              <a:rPr lang="tr-TR" altLang="tr-TR" sz="2000"/>
              <a:t>(2) Gizlilik kararı bulunması halinde icra müdürlükleri tarafından yapılacak işlemlerde 32 nci maddenin ikinci fıkrası kapsamında korunan kişinin bilgileri gizli tutulur.</a:t>
            </a:r>
          </a:p>
          <a:p>
            <a:pPr algn="just"/>
            <a:r>
              <a:rPr lang="tr-TR" altLang="tr-TR" sz="2000"/>
              <a:t>(3) Nafaka ödemekle yükümlü kılınan kişinin Sosyal Güvenlik Kurumu ile bağlantısı olması durumunda, korunan kişinin başvurusu aranmaksızın nafaka, ilgilinin aylık, maaş ya da ücretinden icra müdürlüğü tarafından tahsil edilir.</a:t>
            </a:r>
          </a:p>
          <a:p>
            <a:endParaRPr lang="tr-TR" altLang="tr-TR"/>
          </a:p>
        </p:txBody>
      </p:sp>
    </p:spTree>
    <p:extLst>
      <p:ext uri="{BB962C8B-B14F-4D97-AF65-F5344CB8AC3E}">
        <p14:creationId xmlns:p14="http://schemas.microsoft.com/office/powerpoint/2010/main" val="3164505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Unvan 1">
            <a:extLst>
              <a:ext uri="{FF2B5EF4-FFF2-40B4-BE49-F238E27FC236}">
                <a16:creationId xmlns:a16="http://schemas.microsoft.com/office/drawing/2014/main" id="{237ADFB3-ACC9-5944-9DC1-D30570DE179C}"/>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77827" name="İçerik Yer Tutucusu 2">
            <a:extLst>
              <a:ext uri="{FF2B5EF4-FFF2-40B4-BE49-F238E27FC236}">
                <a16:creationId xmlns:a16="http://schemas.microsoft.com/office/drawing/2014/main" id="{CF758FC6-EF2E-854D-BECB-C4A699F07795}"/>
              </a:ext>
            </a:extLst>
          </p:cNvPr>
          <p:cNvSpPr>
            <a:spLocks noGrp="1"/>
          </p:cNvSpPr>
          <p:nvPr>
            <p:ph sz="quarter" idx="1"/>
          </p:nvPr>
        </p:nvSpPr>
        <p:spPr>
          <a:xfrm>
            <a:off x="2136775" y="1600200"/>
            <a:ext cx="8153400" cy="4495800"/>
          </a:xfrm>
        </p:spPr>
        <p:txBody>
          <a:bodyPr/>
          <a:lstStyle/>
          <a:p>
            <a:pPr algn="just"/>
            <a:r>
              <a:rPr lang="tr-TR" altLang="tr-TR" sz="2000"/>
              <a:t>Korunan kişinin sağlı</a:t>
            </a:r>
            <a:r>
              <a:rPr lang="tr-TR" altLang="tr-TR" sz="2000" b="1"/>
              <a:t>k giderleri</a:t>
            </a:r>
            <a:r>
              <a:rPr lang="tr-TR" altLang="tr-TR" sz="2000"/>
              <a:t>, genel sağlık sigortası kapsamında karşılanır. Ancak Kanun hükümlerine göre hakkında koruyucu tedbir kararı verilen kişilerden genel sağlık sigortalısı olmayan ve genel sağlık sigortalısının bakmakla yükümlü olduğu kişi kapsamına da girmeyen veya genel sağlık sigortası prim borcu sebebiyle fiilen genel sağlık sigortasından yararlanamayan ya da diğer mevzuat hükümleri gereğince tedavi yardımından yararlanma hakkı bulunmayanlar, bu hâllerin devamı süresince, 31/5/2006 tarihli ve 5510 sayılı Sosyal Sigortalar ve Genel Sağlık Sigortası Kanununun 60 ıncı maddesinin birinci fıkrasının (c) bendinin (1) numaralı alt bendi kapsamında, gelir testine tabî tutulmaksızın genel sağlık sigortalısı sayılır.</a:t>
            </a:r>
          </a:p>
          <a:p>
            <a:endParaRPr lang="tr-TR" altLang="tr-TR"/>
          </a:p>
        </p:txBody>
      </p:sp>
    </p:spTree>
    <p:extLst>
      <p:ext uri="{BB962C8B-B14F-4D97-AF65-F5344CB8AC3E}">
        <p14:creationId xmlns:p14="http://schemas.microsoft.com/office/powerpoint/2010/main" val="1254990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Unvan 1">
            <a:extLst>
              <a:ext uri="{FF2B5EF4-FFF2-40B4-BE49-F238E27FC236}">
                <a16:creationId xmlns:a16="http://schemas.microsoft.com/office/drawing/2014/main" id="{537BD318-200F-F641-A70E-4EDE1A248961}"/>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78851" name="İçerik Yer Tutucusu 2">
            <a:extLst>
              <a:ext uri="{FF2B5EF4-FFF2-40B4-BE49-F238E27FC236}">
                <a16:creationId xmlns:a16="http://schemas.microsoft.com/office/drawing/2014/main" id="{105366B6-3A45-C345-9F9C-E8231088A869}"/>
              </a:ext>
            </a:extLst>
          </p:cNvPr>
          <p:cNvSpPr>
            <a:spLocks noGrp="1"/>
          </p:cNvSpPr>
          <p:nvPr>
            <p:ph sz="quarter" idx="1"/>
          </p:nvPr>
        </p:nvSpPr>
        <p:spPr>
          <a:xfrm>
            <a:off x="2136775" y="1600200"/>
            <a:ext cx="8153400" cy="4495800"/>
          </a:xfrm>
        </p:spPr>
        <p:txBody>
          <a:bodyPr/>
          <a:lstStyle/>
          <a:p>
            <a:pPr algn="just"/>
            <a:r>
              <a:rPr lang="tr-TR" altLang="tr-TR" sz="3200"/>
              <a:t>(</a:t>
            </a:r>
            <a:r>
              <a:rPr lang="tr-TR" altLang="tr-TR" sz="2000"/>
              <a:t>2) Korunan kişinin kimlik ve adres bilgilerinin gizlenmesi kararı varsa, sağlık hizmetlerinden yararlanırken, başvurusunun gizli tutulması, sıra beklememesi, öncelikli ve en kısa zamanda işlemlerinin tamamlanması esastır.</a:t>
            </a:r>
          </a:p>
          <a:p>
            <a:pPr algn="just"/>
            <a:r>
              <a:rPr lang="tr-TR" altLang="tr-TR" sz="2000"/>
              <a:t>(3) Kanun hükümlerine göre hakkında önleyici tedbir kararı verilen kişinin aynı zamanda rehabilitasyonunun veya tedavi edilmesinin gerekli olduğuna karar verilmesi hâlinde, genel sağlık sigortası kapsamında karşılanmayan rehabilitasyon hizmetlerine yönelik giderler ile rehabilitasyon hizmetleri kapsamında verilmesi gereken diğer sağlık hizmetlerinin giderleri Bakanlık bütçesinin ilgili tertiplerinden karşılanır.</a:t>
            </a:r>
          </a:p>
          <a:p>
            <a:endParaRPr lang="tr-TR" altLang="tr-TR" sz="2000"/>
          </a:p>
        </p:txBody>
      </p:sp>
    </p:spTree>
    <p:extLst>
      <p:ext uri="{BB962C8B-B14F-4D97-AF65-F5344CB8AC3E}">
        <p14:creationId xmlns:p14="http://schemas.microsoft.com/office/powerpoint/2010/main" val="282648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Unvan 1">
            <a:extLst>
              <a:ext uri="{FF2B5EF4-FFF2-40B4-BE49-F238E27FC236}">
                <a16:creationId xmlns:a16="http://schemas.microsoft.com/office/drawing/2014/main" id="{F728BD49-BEB1-2B47-A49D-D6C168977CE0}"/>
              </a:ext>
            </a:extLst>
          </p:cNvPr>
          <p:cNvSpPr>
            <a:spLocks noGrp="1"/>
          </p:cNvSpPr>
          <p:nvPr>
            <p:ph type="title"/>
          </p:nvPr>
        </p:nvSpPr>
        <p:spPr>
          <a:xfrm>
            <a:off x="2136775" y="228600"/>
            <a:ext cx="8153400" cy="990600"/>
          </a:xfrm>
        </p:spPr>
        <p:txBody>
          <a:bodyPr/>
          <a:lstStyle/>
          <a:p>
            <a:r>
              <a:rPr lang="tr-TR" altLang="tr-TR"/>
              <a:t>6284 sayılı Kanun</a:t>
            </a:r>
          </a:p>
        </p:txBody>
      </p:sp>
      <p:sp>
        <p:nvSpPr>
          <p:cNvPr id="79875" name="İçerik Yer Tutucusu 2">
            <a:extLst>
              <a:ext uri="{FF2B5EF4-FFF2-40B4-BE49-F238E27FC236}">
                <a16:creationId xmlns:a16="http://schemas.microsoft.com/office/drawing/2014/main" id="{5544CA90-286D-DD43-8953-3E5827936B3F}"/>
              </a:ext>
            </a:extLst>
          </p:cNvPr>
          <p:cNvSpPr>
            <a:spLocks noGrp="1"/>
          </p:cNvSpPr>
          <p:nvPr>
            <p:ph sz="quarter" idx="1"/>
          </p:nvPr>
        </p:nvSpPr>
        <p:spPr>
          <a:xfrm>
            <a:off x="2136775" y="1600200"/>
            <a:ext cx="8153400" cy="4495800"/>
          </a:xfrm>
        </p:spPr>
        <p:txBody>
          <a:bodyPr/>
          <a:lstStyle/>
          <a:p>
            <a:pPr algn="just"/>
            <a:r>
              <a:rPr lang="tr-TR" altLang="tr-TR"/>
              <a:t>Kanun kapsamındaki başvurular ile verilen kararların icra ve infazı için yapılan işlemlerden yargılama giderleri, harç, posta gideri ve benzeri hiçbir ad altında masraf alınmaz.</a:t>
            </a:r>
          </a:p>
          <a:p>
            <a:pPr algn="just"/>
            <a:r>
              <a:rPr lang="tr-TR" altLang="tr-TR"/>
              <a:t>Bakanlık, gerekli görmesi hâlinde kadın, çocuk ve aile bireylerine yönelik olarak uygulanan şiddet veya şiddet tehlikesi dolayısıyla açılan ve herhangi bir şekilde haberdar olduğu idarî, cezaî, hukukî her tür davaya ve çekişmesiz yargıya müdahil olarak katılabilir.</a:t>
            </a:r>
          </a:p>
        </p:txBody>
      </p:sp>
    </p:spTree>
    <p:extLst>
      <p:ext uri="{BB962C8B-B14F-4D97-AF65-F5344CB8AC3E}">
        <p14:creationId xmlns:p14="http://schemas.microsoft.com/office/powerpoint/2010/main" val="27993268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731</Words>
  <Application>Microsoft Macintosh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6284 sayılı Kanun</vt:lpstr>
      <vt:lpstr>6284 sayılı Kanun</vt:lpstr>
      <vt:lpstr>PowerPoint Sunusu</vt:lpstr>
      <vt:lpstr>6284 sayılı Kanun</vt:lpstr>
      <vt:lpstr>6284 sayılı Kanun</vt:lpstr>
      <vt:lpstr>6284 sayılı Kanun</vt:lpstr>
      <vt:lpstr>6284 sayılı Kanun</vt:lpstr>
      <vt:lpstr>6284 sayılı Kanun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6284 sayılı Kanun</dc:title>
  <dc:creator>Gülriz Uygur</dc:creator>
  <cp:lastModifiedBy>Gülriz Uygur</cp:lastModifiedBy>
  <cp:revision>1</cp:revision>
  <dcterms:created xsi:type="dcterms:W3CDTF">2020-02-01T12:18:29Z</dcterms:created>
  <dcterms:modified xsi:type="dcterms:W3CDTF">2020-02-01T12:20:34Z</dcterms:modified>
</cp:coreProperties>
</file>