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75" r:id="rId12"/>
    <p:sldId id="266" r:id="rId13"/>
    <p:sldId id="270" r:id="rId14"/>
    <p:sldId id="272" r:id="rId15"/>
    <p:sldId id="267" r:id="rId16"/>
    <p:sldId id="376" r:id="rId17"/>
    <p:sldId id="268" r:id="rId18"/>
    <p:sldId id="269" r:id="rId19"/>
    <p:sldId id="377" r:id="rId20"/>
    <p:sldId id="271" r:id="rId21"/>
    <p:sldId id="378" r:id="rId22"/>
    <p:sldId id="273" r:id="rId23"/>
    <p:sldId id="379" r:id="rId24"/>
    <p:sldId id="274" r:id="rId25"/>
    <p:sldId id="380" r:id="rId26"/>
    <p:sldId id="381" r:id="rId27"/>
    <p:sldId id="275" r:id="rId28"/>
    <p:sldId id="382" r:id="rId29"/>
    <p:sldId id="351" r:id="rId30"/>
    <p:sldId id="383" r:id="rId31"/>
    <p:sldId id="276" r:id="rId32"/>
    <p:sldId id="277" r:id="rId33"/>
    <p:sldId id="278" r:id="rId34"/>
    <p:sldId id="384" r:id="rId35"/>
    <p:sldId id="279" r:id="rId36"/>
    <p:sldId id="280" r:id="rId37"/>
    <p:sldId id="385" r:id="rId38"/>
    <p:sldId id="281" r:id="rId39"/>
    <p:sldId id="352" r:id="rId40"/>
    <p:sldId id="386" r:id="rId41"/>
    <p:sldId id="282" r:id="rId42"/>
    <p:sldId id="283" r:id="rId43"/>
    <p:sldId id="387" r:id="rId44"/>
    <p:sldId id="284" r:id="rId45"/>
    <p:sldId id="388" r:id="rId46"/>
    <p:sldId id="285" r:id="rId47"/>
    <p:sldId id="286" r:id="rId48"/>
    <p:sldId id="287" r:id="rId49"/>
    <p:sldId id="389" r:id="rId50"/>
    <p:sldId id="288" r:id="rId51"/>
    <p:sldId id="289" r:id="rId52"/>
    <p:sldId id="290" r:id="rId53"/>
    <p:sldId id="390" r:id="rId54"/>
    <p:sldId id="291" r:id="rId55"/>
    <p:sldId id="292" r:id="rId56"/>
    <p:sldId id="391" r:id="rId57"/>
    <p:sldId id="295" r:id="rId58"/>
    <p:sldId id="296" r:id="rId59"/>
    <p:sldId id="392" r:id="rId60"/>
    <p:sldId id="297" r:id="rId61"/>
    <p:sldId id="393" r:id="rId62"/>
    <p:sldId id="298" r:id="rId63"/>
    <p:sldId id="411" r:id="rId64"/>
    <p:sldId id="412" r:id="rId65"/>
    <p:sldId id="413" r:id="rId66"/>
    <p:sldId id="414" r:id="rId67"/>
    <p:sldId id="415" r:id="rId68"/>
    <p:sldId id="416" r:id="rId69"/>
    <p:sldId id="417" r:id="rId70"/>
    <p:sldId id="418" r:id="rId71"/>
    <p:sldId id="299" r:id="rId72"/>
    <p:sldId id="300" r:id="rId73"/>
    <p:sldId id="301" r:id="rId74"/>
    <p:sldId id="302" r:id="rId75"/>
    <p:sldId id="303" r:id="rId76"/>
    <p:sldId id="394" r:id="rId77"/>
    <p:sldId id="304" r:id="rId78"/>
    <p:sldId id="305" r:id="rId79"/>
    <p:sldId id="306" r:id="rId80"/>
    <p:sldId id="307" r:id="rId81"/>
    <p:sldId id="308" r:id="rId82"/>
    <p:sldId id="309" r:id="rId83"/>
    <p:sldId id="310" r:id="rId84"/>
    <p:sldId id="395" r:id="rId85"/>
    <p:sldId id="311" r:id="rId86"/>
    <p:sldId id="396" r:id="rId87"/>
    <p:sldId id="312" r:id="rId88"/>
    <p:sldId id="313" r:id="rId89"/>
    <p:sldId id="314" r:id="rId90"/>
    <p:sldId id="397" r:id="rId91"/>
    <p:sldId id="398" r:id="rId92"/>
    <p:sldId id="315" r:id="rId93"/>
    <p:sldId id="316" r:id="rId94"/>
    <p:sldId id="399" r:id="rId95"/>
    <p:sldId id="317" r:id="rId96"/>
    <p:sldId id="400" r:id="rId97"/>
    <p:sldId id="318" r:id="rId98"/>
    <p:sldId id="319" r:id="rId99"/>
    <p:sldId id="320" r:id="rId100"/>
    <p:sldId id="401" r:id="rId101"/>
    <p:sldId id="404" r:id="rId102"/>
    <p:sldId id="403" r:id="rId103"/>
    <p:sldId id="326" r:id="rId104"/>
    <p:sldId id="327" r:id="rId105"/>
    <p:sldId id="329" r:id="rId106"/>
    <p:sldId id="330" r:id="rId107"/>
    <p:sldId id="405" r:id="rId108"/>
    <p:sldId id="354" r:id="rId109"/>
    <p:sldId id="331" r:id="rId110"/>
    <p:sldId id="355" r:id="rId111"/>
    <p:sldId id="332" r:id="rId112"/>
    <p:sldId id="333" r:id="rId113"/>
    <p:sldId id="356" r:id="rId114"/>
    <p:sldId id="334" r:id="rId115"/>
    <p:sldId id="357" r:id="rId116"/>
    <p:sldId id="358" r:id="rId117"/>
    <p:sldId id="335" r:id="rId118"/>
    <p:sldId id="406" r:id="rId119"/>
    <p:sldId id="336" r:id="rId120"/>
    <p:sldId id="407" r:id="rId121"/>
    <p:sldId id="359" r:id="rId122"/>
    <p:sldId id="361" r:id="rId123"/>
    <p:sldId id="363" r:id="rId124"/>
    <p:sldId id="362" r:id="rId125"/>
    <p:sldId id="338" r:id="rId126"/>
    <p:sldId id="366" r:id="rId127"/>
    <p:sldId id="368" r:id="rId128"/>
    <p:sldId id="367" r:id="rId129"/>
    <p:sldId id="370" r:id="rId130"/>
    <p:sldId id="369" r:id="rId131"/>
    <p:sldId id="419" r:id="rId132"/>
    <p:sldId id="420" r:id="rId133"/>
    <p:sldId id="340" r:id="rId134"/>
    <p:sldId id="341" r:id="rId135"/>
    <p:sldId id="342" r:id="rId136"/>
    <p:sldId id="408" r:id="rId137"/>
    <p:sldId id="343" r:id="rId138"/>
    <p:sldId id="409" r:id="rId139"/>
    <p:sldId id="344" r:id="rId140"/>
    <p:sldId id="410" r:id="rId141"/>
    <p:sldId id="345" r:id="rId142"/>
    <p:sldId id="346" r:id="rId143"/>
    <p:sldId id="347" r:id="rId144"/>
    <p:sldId id="371" r:id="rId145"/>
    <p:sldId id="372" r:id="rId146"/>
    <p:sldId id="348" r:id="rId147"/>
    <p:sldId id="349" r:id="rId148"/>
    <p:sldId id="350" r:id="rId149"/>
    <p:sldId id="373" r:id="rId150"/>
    <p:sldId id="374" r:id="rId1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3" autoAdjust="0"/>
    <p:restoredTop sz="94636" autoAdjust="0"/>
  </p:normalViewPr>
  <p:slideViewPr>
    <p:cSldViewPr snapToGrid="0" snapToObjects="1">
      <p:cViewPr varScale="1">
        <p:scale>
          <a:sx n="89" d="100"/>
          <a:sy n="89" d="100"/>
        </p:scale>
        <p:origin x="-16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2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presProps" Target="presProps.xml"/><Relationship Id="rId154" Type="http://schemas.openxmlformats.org/officeDocument/2006/relationships/viewProps" Target="viewProps.xml"/><Relationship Id="rId155" Type="http://schemas.openxmlformats.org/officeDocument/2006/relationships/theme" Target="theme/theme1.xml"/><Relationship Id="rId15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BBFC2F74-8D85-0743-9C58-DDE319D8DE14}" type="datetimeFigureOut">
              <a:rPr lang="en-US" smtClean="0"/>
              <a:t>16.11.16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8FDCC5F-3A81-6E4B-A627-D4116FFF0456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ODONTOJENİK ENFEKSİYONLAR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Doç. Dr. Ayşegül Mine Tüzüner Öncül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199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490" y="533400"/>
            <a:ext cx="8686800" cy="990600"/>
          </a:xfrm>
        </p:spPr>
        <p:txBody>
          <a:bodyPr>
            <a:noAutofit/>
          </a:bodyPr>
          <a:lstStyle/>
          <a:p>
            <a:r>
              <a:rPr lang="tr-TR" sz="3200" dirty="0"/>
              <a:t>ODONTOJENİK ENFEKSİYONUN İLERLEMESİ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31382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Odontojenik</a:t>
            </a:r>
            <a:r>
              <a:rPr lang="tr-TR" dirty="0"/>
              <a:t> enfeksiyonun 2 majör orijini vardır;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err="1" smtClean="0"/>
              <a:t>Pulpal</a:t>
            </a:r>
            <a:r>
              <a:rPr lang="tr-TR" dirty="0" smtClean="0"/>
              <a:t> </a:t>
            </a:r>
            <a:r>
              <a:rPr lang="tr-TR" dirty="0"/>
              <a:t>nekroz ve takiben </a:t>
            </a:r>
            <a:r>
              <a:rPr lang="tr-TR" dirty="0" err="1"/>
              <a:t>periapikal</a:t>
            </a:r>
            <a:r>
              <a:rPr lang="tr-TR" dirty="0"/>
              <a:t> dokulara bakteriyel </a:t>
            </a:r>
            <a:r>
              <a:rPr lang="tr-TR" dirty="0" err="1"/>
              <a:t>invazyon</a:t>
            </a:r>
            <a:r>
              <a:rPr lang="tr-TR" dirty="0"/>
              <a:t> sonucu gelişen </a:t>
            </a:r>
            <a:r>
              <a:rPr lang="tr-TR" dirty="0" err="1"/>
              <a:t>periapikal</a:t>
            </a:r>
            <a:r>
              <a:rPr lang="tr-TR" dirty="0"/>
              <a:t> enfeksiyon.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Derin </a:t>
            </a:r>
            <a:r>
              <a:rPr lang="tr-TR" dirty="0" err="1"/>
              <a:t>periodontal</a:t>
            </a:r>
            <a:r>
              <a:rPr lang="tr-TR" dirty="0"/>
              <a:t> ceplerin varlığı sonucu yumuşak dokulara bakteri </a:t>
            </a:r>
            <a:r>
              <a:rPr lang="tr-TR" dirty="0" err="1"/>
              <a:t>inokülasyonuyla</a:t>
            </a:r>
            <a:r>
              <a:rPr lang="tr-TR" dirty="0"/>
              <a:t> gelişen </a:t>
            </a:r>
            <a:r>
              <a:rPr lang="tr-TR" dirty="0" err="1"/>
              <a:t>periodontal</a:t>
            </a:r>
            <a:r>
              <a:rPr lang="tr-TR" dirty="0"/>
              <a:t> enfeksiyon</a:t>
            </a:r>
          </a:p>
          <a:p>
            <a:r>
              <a:rPr lang="tr-TR" dirty="0"/>
              <a:t>Bu ikisi arasında en sık görülen </a:t>
            </a:r>
            <a:r>
              <a:rPr lang="tr-TR" dirty="0" err="1"/>
              <a:t>periapikal</a:t>
            </a:r>
            <a:r>
              <a:rPr lang="tr-TR" dirty="0"/>
              <a:t> kaynaklı </a:t>
            </a:r>
            <a:r>
              <a:rPr lang="tr-TR" dirty="0" err="1"/>
              <a:t>odontojenik</a:t>
            </a:r>
            <a:r>
              <a:rPr lang="tr-TR" dirty="0"/>
              <a:t> enfeksiyondur.</a:t>
            </a:r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294" y="4431582"/>
            <a:ext cx="276172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1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229600" cy="47183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Fasiyal</a:t>
            </a:r>
            <a:r>
              <a:rPr lang="tr-TR" sz="2000" dirty="0"/>
              <a:t> </a:t>
            </a:r>
            <a:r>
              <a:rPr lang="tr-TR" sz="2000" dirty="0" err="1"/>
              <a:t>lojlar</a:t>
            </a:r>
            <a:r>
              <a:rPr lang="tr-TR" sz="2000" dirty="0"/>
              <a:t>, mikroorganizmalar </a:t>
            </a:r>
            <a:r>
              <a:rPr lang="tr-TR" sz="2000" dirty="0" smtClean="0"/>
              <a:t>tarafından </a:t>
            </a:r>
            <a:r>
              <a:rPr lang="tr-TR" sz="2000" dirty="0" err="1"/>
              <a:t>enfekte</a:t>
            </a:r>
            <a:r>
              <a:rPr lang="tr-TR" sz="2000" dirty="0"/>
              <a:t> olabilen gevşek bağ dokusu ile dolu, </a:t>
            </a:r>
            <a:r>
              <a:rPr lang="tr-TR" sz="2000" dirty="0" err="1"/>
              <a:t>fascia</a:t>
            </a:r>
            <a:r>
              <a:rPr lang="tr-TR" sz="2000" dirty="0"/>
              <a:t> ile kaplı doku </a:t>
            </a:r>
            <a:r>
              <a:rPr lang="tr-TR" sz="2000" dirty="0" err="1"/>
              <a:t>kompartmanlarıdır</a:t>
            </a:r>
            <a:r>
              <a:rPr lang="tr-TR" sz="2000" dirty="0"/>
              <a:t>.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Enflamasyon</a:t>
            </a:r>
            <a:r>
              <a:rPr lang="tr-TR" sz="2000" dirty="0"/>
              <a:t> prosesi sonucu sonuçta klinik olarak teşhis edilebilen; ödem (</a:t>
            </a:r>
            <a:r>
              <a:rPr lang="tr-TR" sz="2000" dirty="0" err="1"/>
              <a:t>inokülasyon</a:t>
            </a:r>
            <a:r>
              <a:rPr lang="tr-TR" sz="2000" dirty="0"/>
              <a:t>), </a:t>
            </a:r>
            <a:r>
              <a:rPr lang="tr-TR" sz="2000" dirty="0" err="1"/>
              <a:t>selülit</a:t>
            </a:r>
            <a:r>
              <a:rPr lang="tr-TR" sz="2000" dirty="0"/>
              <a:t> ve apse aşamaları izlenir.</a:t>
            </a: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FF0000"/>
                </a:solidFill>
              </a:rPr>
              <a:t>Ödem;</a:t>
            </a:r>
            <a:r>
              <a:rPr lang="tr-TR" sz="2000" dirty="0"/>
              <a:t> dokulara bakteri </a:t>
            </a:r>
            <a:r>
              <a:rPr lang="tr-TR" sz="2000" dirty="0" err="1"/>
              <a:t>inokülasyonu</a:t>
            </a:r>
            <a:r>
              <a:rPr lang="tr-TR" sz="2000" dirty="0"/>
              <a:t> sonucu görülür.</a:t>
            </a:r>
          </a:p>
          <a:p>
            <a:pPr>
              <a:spcAft>
                <a:spcPts val="600"/>
              </a:spcAft>
            </a:pPr>
            <a:r>
              <a:rPr lang="tr-TR" sz="2000" dirty="0" err="1">
                <a:solidFill>
                  <a:srgbClr val="FF0000"/>
                </a:solidFill>
              </a:rPr>
              <a:t>Selülit</a:t>
            </a:r>
            <a:r>
              <a:rPr lang="tr-TR" sz="2000" dirty="0">
                <a:solidFill>
                  <a:srgbClr val="FF0000"/>
                </a:solidFill>
              </a:rPr>
              <a:t>; </a:t>
            </a:r>
            <a:r>
              <a:rPr lang="tr-TR" sz="2000" dirty="0"/>
              <a:t>yoğun </a:t>
            </a:r>
            <a:r>
              <a:rPr lang="tr-TR" sz="2000" dirty="0" err="1"/>
              <a:t>inflamatuar</a:t>
            </a:r>
            <a:r>
              <a:rPr lang="tr-TR" sz="2000" dirty="0"/>
              <a:t> cevap sonucu </a:t>
            </a:r>
            <a:r>
              <a:rPr lang="tr-TR" sz="2000" dirty="0" err="1"/>
              <a:t>inflamasyonun</a:t>
            </a:r>
            <a:r>
              <a:rPr lang="tr-TR" sz="2000" dirty="0"/>
              <a:t> tüm klasik belirtileri ortaya çıkar.</a:t>
            </a: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FF0000"/>
                </a:solidFill>
              </a:rPr>
              <a:t>Apse; </a:t>
            </a:r>
            <a:r>
              <a:rPr lang="tr-TR" sz="2000" dirty="0" err="1" smtClean="0"/>
              <a:t>likefaksiyon</a:t>
            </a:r>
            <a:r>
              <a:rPr lang="tr-TR" sz="2000" dirty="0" smtClean="0"/>
              <a:t> nekrozu gelişir, </a:t>
            </a:r>
            <a:r>
              <a:rPr lang="tr-TR" sz="2000" dirty="0" err="1" smtClean="0"/>
              <a:t>pü</a:t>
            </a:r>
            <a:r>
              <a:rPr lang="tr-TR" sz="2000" dirty="0" smtClean="0"/>
              <a:t> formasyonu vardır.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488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Autofit/>
          </a:bodyPr>
          <a:lstStyle/>
          <a:p>
            <a:r>
              <a:rPr lang="tr-TR" sz="2800" dirty="0" err="1"/>
              <a:t>Odontojenik</a:t>
            </a:r>
            <a:r>
              <a:rPr lang="tr-TR" sz="2800" dirty="0"/>
              <a:t> enfeksiyonun yayılabileceği anatomik </a:t>
            </a:r>
            <a:r>
              <a:rPr lang="tr-TR" sz="2800" dirty="0" err="1"/>
              <a:t>lojlar</a:t>
            </a:r>
            <a:endParaRPr lang="tr-TR" sz="28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45660" y="1676400"/>
            <a:ext cx="4143460" cy="639762"/>
          </a:xfrm>
        </p:spPr>
        <p:txBody>
          <a:bodyPr>
            <a:noAutofit/>
          </a:bodyPr>
          <a:lstStyle/>
          <a:p>
            <a:r>
              <a:rPr lang="tr-TR" sz="2400" dirty="0">
                <a:solidFill>
                  <a:srgbClr val="D2533C"/>
                </a:solidFill>
              </a:rPr>
              <a:t>Herhangi bir diş tarafından </a:t>
            </a:r>
            <a:r>
              <a:rPr lang="tr-TR" sz="2400" dirty="0" err="1">
                <a:solidFill>
                  <a:srgbClr val="D2533C"/>
                </a:solidFill>
              </a:rPr>
              <a:t>enfekte</a:t>
            </a:r>
            <a:r>
              <a:rPr lang="tr-TR" sz="2400" dirty="0">
                <a:solidFill>
                  <a:srgbClr val="D2533C"/>
                </a:solidFill>
              </a:rPr>
              <a:t> olabilen </a:t>
            </a:r>
            <a:r>
              <a:rPr lang="tr-TR" sz="2400" dirty="0" err="1">
                <a:solidFill>
                  <a:srgbClr val="D2533C"/>
                </a:solidFill>
              </a:rPr>
              <a:t>fasiyal</a:t>
            </a:r>
            <a:r>
              <a:rPr lang="tr-TR" sz="2400" dirty="0">
                <a:solidFill>
                  <a:srgbClr val="D2533C"/>
                </a:solidFill>
              </a:rPr>
              <a:t> </a:t>
            </a:r>
            <a:r>
              <a:rPr lang="tr-TR" sz="2400" dirty="0" err="1">
                <a:solidFill>
                  <a:srgbClr val="D2533C"/>
                </a:solidFill>
              </a:rPr>
              <a:t>lojlar</a:t>
            </a:r>
            <a:r>
              <a:rPr lang="tr-TR" sz="2400" dirty="0">
                <a:solidFill>
                  <a:srgbClr val="D2533C"/>
                </a:solidFill>
              </a:rPr>
              <a:t>;</a:t>
            </a:r>
            <a:endParaRPr lang="tr-TR" sz="24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647666"/>
            <a:ext cx="3931920" cy="3742021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tr-TR" dirty="0" err="1"/>
              <a:t>Vestibüler</a:t>
            </a:r>
            <a:r>
              <a:rPr lang="tr-TR" dirty="0"/>
              <a:t> </a:t>
            </a:r>
          </a:p>
          <a:p>
            <a:pPr lvl="1">
              <a:spcAft>
                <a:spcPts val="600"/>
              </a:spcAft>
            </a:pPr>
            <a:r>
              <a:rPr lang="tr-TR" dirty="0" err="1"/>
              <a:t>Bukkal</a:t>
            </a:r>
            <a:r>
              <a:rPr lang="tr-TR" dirty="0"/>
              <a:t> </a:t>
            </a:r>
          </a:p>
          <a:p>
            <a:pPr lvl="1">
              <a:spcAft>
                <a:spcPts val="600"/>
              </a:spcAft>
            </a:pPr>
            <a:r>
              <a:rPr lang="tr-TR" dirty="0" err="1"/>
              <a:t>Subkutanöz</a:t>
            </a:r>
            <a:endParaRPr lang="tr-TR" dirty="0"/>
          </a:p>
          <a:p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544704" y="1676400"/>
            <a:ext cx="4142096" cy="639762"/>
          </a:xfrm>
        </p:spPr>
        <p:txBody>
          <a:bodyPr>
            <a:noAutofit/>
          </a:bodyPr>
          <a:lstStyle/>
          <a:p>
            <a:r>
              <a:rPr lang="tr-TR" sz="2400" dirty="0" err="1">
                <a:solidFill>
                  <a:srgbClr val="D2533C"/>
                </a:solidFill>
              </a:rPr>
              <a:t>Maksiller</a:t>
            </a:r>
            <a:r>
              <a:rPr lang="tr-TR" sz="2400" dirty="0">
                <a:solidFill>
                  <a:srgbClr val="D2533C"/>
                </a:solidFill>
              </a:rPr>
              <a:t> dişler tarafından </a:t>
            </a:r>
            <a:r>
              <a:rPr lang="tr-TR" sz="2400" dirty="0" err="1">
                <a:solidFill>
                  <a:srgbClr val="D2533C"/>
                </a:solidFill>
              </a:rPr>
              <a:t>enfekte</a:t>
            </a:r>
            <a:r>
              <a:rPr lang="tr-TR" sz="2400" dirty="0">
                <a:solidFill>
                  <a:srgbClr val="D2533C"/>
                </a:solidFill>
              </a:rPr>
              <a:t> olabilen </a:t>
            </a:r>
            <a:r>
              <a:rPr lang="tr-TR" sz="2400" dirty="0" err="1">
                <a:solidFill>
                  <a:srgbClr val="D2533C"/>
                </a:solidFill>
              </a:rPr>
              <a:t>fasiyal</a:t>
            </a:r>
            <a:r>
              <a:rPr lang="tr-TR" sz="2400" dirty="0">
                <a:solidFill>
                  <a:srgbClr val="D2533C"/>
                </a:solidFill>
              </a:rPr>
              <a:t> </a:t>
            </a:r>
            <a:r>
              <a:rPr lang="tr-TR" sz="2400" dirty="0" err="1">
                <a:solidFill>
                  <a:srgbClr val="D2533C"/>
                </a:solidFill>
              </a:rPr>
              <a:t>lojlar</a:t>
            </a:r>
            <a:r>
              <a:rPr lang="tr-TR" sz="2400" dirty="0">
                <a:solidFill>
                  <a:srgbClr val="D2533C"/>
                </a:solidFill>
              </a:rPr>
              <a:t>;</a:t>
            </a:r>
            <a:endParaRPr lang="tr-TR" sz="2400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754880" y="2647666"/>
            <a:ext cx="3931920" cy="374202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tr-TR" dirty="0" err="1"/>
              <a:t>İnfraorbital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Bukkal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İnfratemporal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Maksiller</a:t>
            </a:r>
            <a:r>
              <a:rPr lang="tr-TR" dirty="0"/>
              <a:t> ve diğer </a:t>
            </a:r>
            <a:r>
              <a:rPr lang="tr-TR" dirty="0" err="1"/>
              <a:t>paranasal</a:t>
            </a:r>
            <a:r>
              <a:rPr lang="tr-TR" dirty="0"/>
              <a:t> sinüsler</a:t>
            </a:r>
          </a:p>
          <a:p>
            <a:pPr lvl="1">
              <a:spcAft>
                <a:spcPts val="600"/>
              </a:spcAft>
            </a:pPr>
            <a:r>
              <a:rPr lang="tr-TR" dirty="0" err="1"/>
              <a:t>Kavernöz</a:t>
            </a:r>
            <a:r>
              <a:rPr lang="tr-TR" dirty="0"/>
              <a:t> sinüs </a:t>
            </a:r>
            <a:r>
              <a:rPr lang="tr-TR" dirty="0" err="1"/>
              <a:t>trombozu</a:t>
            </a:r>
            <a:endParaRPr lang="tr-TR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130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18364" y="327547"/>
            <a:ext cx="4170756" cy="1988616"/>
          </a:xfrm>
        </p:spPr>
        <p:txBody>
          <a:bodyPr>
            <a:normAutofit/>
          </a:bodyPr>
          <a:lstStyle/>
          <a:p>
            <a:r>
              <a:rPr lang="tr-TR" sz="2400" dirty="0" err="1">
                <a:solidFill>
                  <a:srgbClr val="D2533C"/>
                </a:solidFill>
              </a:rPr>
              <a:t>Mandibular</a:t>
            </a:r>
            <a:r>
              <a:rPr lang="tr-TR" sz="2400" dirty="0">
                <a:solidFill>
                  <a:srgbClr val="D2533C"/>
                </a:solidFill>
              </a:rPr>
              <a:t> dişler tarafından </a:t>
            </a:r>
            <a:r>
              <a:rPr lang="tr-TR" sz="2400" dirty="0" err="1">
                <a:solidFill>
                  <a:srgbClr val="D2533C"/>
                </a:solidFill>
              </a:rPr>
              <a:t>enfekte</a:t>
            </a:r>
            <a:r>
              <a:rPr lang="tr-TR" sz="2400" dirty="0">
                <a:solidFill>
                  <a:srgbClr val="D2533C"/>
                </a:solidFill>
              </a:rPr>
              <a:t> olabilen </a:t>
            </a:r>
            <a:r>
              <a:rPr lang="tr-TR" sz="2400" dirty="0" err="1">
                <a:solidFill>
                  <a:srgbClr val="D2533C"/>
                </a:solidFill>
              </a:rPr>
              <a:t>fasiyal</a:t>
            </a:r>
            <a:r>
              <a:rPr lang="tr-TR" sz="2400" dirty="0">
                <a:solidFill>
                  <a:srgbClr val="D2533C"/>
                </a:solidFill>
              </a:rPr>
              <a:t> </a:t>
            </a:r>
            <a:r>
              <a:rPr lang="tr-TR" sz="2400" dirty="0" err="1">
                <a:solidFill>
                  <a:srgbClr val="D2533C"/>
                </a:solidFill>
              </a:rPr>
              <a:t>lojlar</a:t>
            </a:r>
            <a:r>
              <a:rPr lang="tr-TR" sz="2400" dirty="0">
                <a:solidFill>
                  <a:srgbClr val="D2533C"/>
                </a:solidFill>
              </a:rPr>
              <a:t>;</a:t>
            </a:r>
          </a:p>
          <a:p>
            <a:endParaRPr lang="tr-TR" sz="24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1856096"/>
            <a:ext cx="3931920" cy="4533592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tr-TR" dirty="0" err="1" smtClean="0"/>
              <a:t>Subperiostal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 err="1" smtClean="0"/>
              <a:t>Perimandibular</a:t>
            </a:r>
            <a:r>
              <a:rPr lang="tr-TR" dirty="0" smtClean="0"/>
              <a:t> </a:t>
            </a:r>
            <a:r>
              <a:rPr lang="tr-TR" dirty="0" err="1"/>
              <a:t>loj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Submandibular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Sublingual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Submental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Mastikatör</a:t>
            </a:r>
            <a:r>
              <a:rPr lang="tr-TR" dirty="0"/>
              <a:t> </a:t>
            </a:r>
            <a:r>
              <a:rPr lang="tr-TR" dirty="0" err="1"/>
              <a:t>loj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Submasseterik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Pterygomandibular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Superficial</a:t>
            </a:r>
            <a:r>
              <a:rPr lang="tr-TR" dirty="0"/>
              <a:t> </a:t>
            </a:r>
            <a:r>
              <a:rPr lang="tr-TR" dirty="0" err="1"/>
              <a:t>temporal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/>
              <a:t>Derin </a:t>
            </a:r>
            <a:r>
              <a:rPr lang="tr-TR" dirty="0" err="1"/>
              <a:t>temporal</a:t>
            </a:r>
            <a:endParaRPr lang="tr-TR" dirty="0"/>
          </a:p>
          <a:p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754880" y="614149"/>
            <a:ext cx="3160821" cy="1702013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tr-TR" dirty="0" smtClean="0">
              <a:solidFill>
                <a:srgbClr val="D2533C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2400" dirty="0" smtClean="0">
                <a:solidFill>
                  <a:srgbClr val="D2533C"/>
                </a:solidFill>
              </a:rPr>
              <a:t>Boynun </a:t>
            </a:r>
            <a:r>
              <a:rPr lang="tr-TR" sz="2400" dirty="0" err="1">
                <a:solidFill>
                  <a:srgbClr val="D2533C"/>
                </a:solidFill>
              </a:rPr>
              <a:t>fasiyal</a:t>
            </a:r>
            <a:r>
              <a:rPr lang="tr-TR" sz="2400" dirty="0">
                <a:solidFill>
                  <a:srgbClr val="D2533C"/>
                </a:solidFill>
              </a:rPr>
              <a:t> </a:t>
            </a:r>
            <a:r>
              <a:rPr lang="tr-TR" sz="2400" dirty="0" err="1">
                <a:solidFill>
                  <a:srgbClr val="D2533C"/>
                </a:solidFill>
              </a:rPr>
              <a:t>lojları</a:t>
            </a:r>
            <a:endParaRPr lang="tr-TR" sz="2400" dirty="0">
              <a:solidFill>
                <a:srgbClr val="D2533C"/>
              </a:solidFill>
            </a:endParaRP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754880" y="1856096"/>
            <a:ext cx="3931920" cy="453359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tr-TR" dirty="0" err="1"/>
              <a:t>Lateral</a:t>
            </a:r>
            <a:r>
              <a:rPr lang="tr-TR" dirty="0"/>
              <a:t> </a:t>
            </a:r>
            <a:r>
              <a:rPr lang="tr-TR" dirty="0" err="1"/>
              <a:t>faringeal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Retrofaringeal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Pretrakeal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Danger</a:t>
            </a:r>
            <a:r>
              <a:rPr lang="tr-TR" dirty="0"/>
              <a:t> </a:t>
            </a:r>
            <a:r>
              <a:rPr lang="tr-TR" dirty="0" err="1"/>
              <a:t>space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Prevertebral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805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275"/>
            <a:ext cx="8229600" cy="57127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Enfeksiyon boynun </a:t>
            </a:r>
            <a:r>
              <a:rPr lang="tr-TR" sz="2000" dirty="0" smtClean="0"/>
              <a:t>derin </a:t>
            </a:r>
            <a:r>
              <a:rPr lang="tr-TR" sz="2000" dirty="0" err="1"/>
              <a:t>lojlarına</a:t>
            </a:r>
            <a:r>
              <a:rPr lang="tr-TR" sz="2000" dirty="0"/>
              <a:t>, </a:t>
            </a:r>
            <a:r>
              <a:rPr lang="tr-TR" sz="2000" dirty="0" err="1"/>
              <a:t>lateral</a:t>
            </a:r>
            <a:r>
              <a:rPr lang="tr-TR" sz="2000" dirty="0"/>
              <a:t> </a:t>
            </a:r>
            <a:r>
              <a:rPr lang="tr-TR" sz="2000" dirty="0" err="1"/>
              <a:t>pharyngeal</a:t>
            </a:r>
            <a:r>
              <a:rPr lang="tr-TR" sz="2000" dirty="0"/>
              <a:t>, </a:t>
            </a:r>
            <a:r>
              <a:rPr lang="tr-TR" sz="2000" dirty="0" err="1"/>
              <a:t>retopharyngeal</a:t>
            </a:r>
            <a:r>
              <a:rPr lang="tr-TR" sz="2000" dirty="0"/>
              <a:t>, </a:t>
            </a:r>
            <a:r>
              <a:rPr lang="tr-TR" sz="2000" dirty="0" err="1"/>
              <a:t>carotid</a:t>
            </a:r>
            <a:r>
              <a:rPr lang="tr-TR" sz="2000" dirty="0"/>
              <a:t> ve </a:t>
            </a:r>
            <a:r>
              <a:rPr lang="tr-TR" sz="2000" dirty="0" err="1"/>
              <a:t>pretracheal</a:t>
            </a:r>
            <a:r>
              <a:rPr lang="tr-TR" sz="2000" dirty="0"/>
              <a:t> boşluklara uzanabilir. </a:t>
            </a:r>
            <a:r>
              <a:rPr lang="tr-TR" sz="2000" dirty="0" err="1"/>
              <a:t>Burdan</a:t>
            </a:r>
            <a:r>
              <a:rPr lang="tr-TR" sz="2000" dirty="0"/>
              <a:t> </a:t>
            </a:r>
            <a:r>
              <a:rPr lang="tr-TR" sz="2000" dirty="0" err="1"/>
              <a:t>danger</a:t>
            </a:r>
            <a:r>
              <a:rPr lang="tr-TR" sz="2000" dirty="0"/>
              <a:t> </a:t>
            </a:r>
            <a:r>
              <a:rPr lang="tr-TR" sz="2000" dirty="0" err="1"/>
              <a:t>zone</a:t>
            </a:r>
            <a:r>
              <a:rPr lang="tr-TR" sz="2000" dirty="0"/>
              <a:t> veya </a:t>
            </a:r>
            <a:r>
              <a:rPr lang="tr-TR" sz="2000" dirty="0" err="1"/>
              <a:t>mediastinuma</a:t>
            </a:r>
            <a:r>
              <a:rPr lang="tr-TR" sz="2000" dirty="0"/>
              <a:t> yayılabilir.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Ayrıca enfeksiyon </a:t>
            </a:r>
            <a:r>
              <a:rPr lang="tr-TR" sz="2000" dirty="0" err="1"/>
              <a:t>superior</a:t>
            </a:r>
            <a:r>
              <a:rPr lang="tr-TR" sz="2000" dirty="0"/>
              <a:t> yönde ilerleyerek, sinüsler veya </a:t>
            </a:r>
            <a:r>
              <a:rPr lang="tr-TR" sz="2000" dirty="0" err="1"/>
              <a:t>vasküler</a:t>
            </a:r>
            <a:r>
              <a:rPr lang="tr-TR" sz="2000" dirty="0"/>
              <a:t> yapıları tutabilir, beyne veya </a:t>
            </a:r>
            <a:r>
              <a:rPr lang="tr-TR" sz="2000" dirty="0" err="1"/>
              <a:t>intrakranial</a:t>
            </a:r>
            <a:r>
              <a:rPr lang="tr-TR" sz="2000" dirty="0"/>
              <a:t> dural sinüslere yayılabilir, </a:t>
            </a:r>
            <a:r>
              <a:rPr lang="tr-TR" sz="2000" dirty="0" err="1"/>
              <a:t>kavernöz</a:t>
            </a:r>
            <a:r>
              <a:rPr lang="tr-TR" sz="2000" dirty="0"/>
              <a:t> sinüs </a:t>
            </a:r>
            <a:r>
              <a:rPr lang="tr-TR" sz="2000" dirty="0" err="1"/>
              <a:t>trombozuna</a:t>
            </a:r>
            <a:r>
              <a:rPr lang="tr-TR" sz="2000" dirty="0"/>
              <a:t> neden olabilir.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Derin </a:t>
            </a:r>
            <a:r>
              <a:rPr lang="tr-TR" sz="2000" dirty="0" err="1"/>
              <a:t>fasiyal</a:t>
            </a:r>
            <a:r>
              <a:rPr lang="tr-TR" sz="2000" dirty="0"/>
              <a:t> </a:t>
            </a:r>
            <a:r>
              <a:rPr lang="tr-TR" sz="2000" dirty="0" err="1"/>
              <a:t>lojları</a:t>
            </a:r>
            <a:r>
              <a:rPr lang="tr-TR" sz="2000" dirty="0"/>
              <a:t> tutan enfeksiyonlar; havayolu ve </a:t>
            </a:r>
            <a:r>
              <a:rPr lang="tr-TR" sz="2000" dirty="0" err="1"/>
              <a:t>vital</a:t>
            </a:r>
            <a:r>
              <a:rPr lang="tr-TR" sz="2000" dirty="0"/>
              <a:t> yapılara tehdit etme riskine göre hafif, orta, ağır olarak 3 sınıfa ayrılabilir.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>
                <a:solidFill>
                  <a:srgbClr val="FF0000"/>
                </a:solidFill>
              </a:rPr>
              <a:t>Düşük </a:t>
            </a:r>
            <a:r>
              <a:rPr lang="tr-TR" sz="2000" dirty="0">
                <a:solidFill>
                  <a:srgbClr val="FF0000"/>
                </a:solidFill>
              </a:rPr>
              <a:t>dereceli </a:t>
            </a:r>
            <a:r>
              <a:rPr lang="tr-TR" sz="2000" dirty="0" smtClean="0">
                <a:solidFill>
                  <a:srgbClr val="FF0000"/>
                </a:solidFill>
              </a:rPr>
              <a:t>enfeksiyonlar, </a:t>
            </a:r>
            <a:r>
              <a:rPr lang="tr-TR" sz="2000" dirty="0"/>
              <a:t>havayolu ve </a:t>
            </a:r>
            <a:r>
              <a:rPr lang="tr-TR" sz="2000" dirty="0" err="1"/>
              <a:t>vital</a:t>
            </a:r>
            <a:r>
              <a:rPr lang="tr-TR" sz="2000" dirty="0"/>
              <a:t> yapıları tehdit etmezler.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>
                <a:solidFill>
                  <a:srgbClr val="FF0000"/>
                </a:solidFill>
              </a:rPr>
              <a:t>Orta </a:t>
            </a:r>
            <a:r>
              <a:rPr lang="tr-TR" sz="2000" dirty="0">
                <a:solidFill>
                  <a:srgbClr val="FF0000"/>
                </a:solidFill>
              </a:rPr>
              <a:t>dereceli enfeksiyonlar, </a:t>
            </a:r>
            <a:r>
              <a:rPr lang="tr-TR" sz="2000" dirty="0" err="1"/>
              <a:t>trismusa</a:t>
            </a:r>
            <a:r>
              <a:rPr lang="tr-TR" sz="2000" dirty="0"/>
              <a:t> ve dilin </a:t>
            </a:r>
            <a:r>
              <a:rPr lang="tr-TR" sz="2000" dirty="0" err="1"/>
              <a:t>elevasyonuna</a:t>
            </a:r>
            <a:r>
              <a:rPr lang="tr-TR" sz="2000" dirty="0"/>
              <a:t> neden olarak havayolunu kısıtlayabilir, </a:t>
            </a:r>
            <a:r>
              <a:rPr lang="tr-TR" sz="2000" dirty="0" err="1"/>
              <a:t>endotracheal</a:t>
            </a:r>
            <a:r>
              <a:rPr lang="tr-TR" sz="2000" dirty="0"/>
              <a:t> </a:t>
            </a:r>
            <a:r>
              <a:rPr lang="tr-TR" sz="2000" dirty="0" err="1"/>
              <a:t>e</a:t>
            </a:r>
            <a:r>
              <a:rPr lang="tr-TR" sz="2000" dirty="0" err="1" smtClean="0"/>
              <a:t>ntübasyonu</a:t>
            </a:r>
            <a:r>
              <a:rPr lang="tr-TR" sz="2000" dirty="0" smtClean="0"/>
              <a:t> </a:t>
            </a:r>
            <a:r>
              <a:rPr lang="tr-TR" sz="2000" dirty="0"/>
              <a:t>zorlaştırır.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>
                <a:solidFill>
                  <a:srgbClr val="FF0000"/>
                </a:solidFill>
              </a:rPr>
              <a:t>Yüksek </a:t>
            </a:r>
            <a:r>
              <a:rPr lang="tr-TR" sz="2000" dirty="0">
                <a:solidFill>
                  <a:srgbClr val="FF0000"/>
                </a:solidFill>
              </a:rPr>
              <a:t>riskli </a:t>
            </a:r>
            <a:r>
              <a:rPr lang="tr-TR" sz="2000" dirty="0" smtClean="0">
                <a:solidFill>
                  <a:srgbClr val="FF0000"/>
                </a:solidFill>
              </a:rPr>
              <a:t>enfeksiyonlar, </a:t>
            </a:r>
            <a:r>
              <a:rPr lang="tr-TR" sz="2000" dirty="0"/>
              <a:t>direkt olarak havayoluna bası yapar, </a:t>
            </a:r>
            <a:r>
              <a:rPr lang="tr-TR" sz="2000" dirty="0" err="1"/>
              <a:t>vital</a:t>
            </a:r>
            <a:r>
              <a:rPr lang="tr-TR" sz="2000" dirty="0"/>
              <a:t> yapılara zarar verebilir.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8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752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tr-TR" sz="3200" dirty="0" err="1">
                <a:solidFill>
                  <a:srgbClr val="D2533C"/>
                </a:solidFill>
              </a:rPr>
              <a:t>F</a:t>
            </a:r>
            <a:r>
              <a:rPr lang="tr-TR" sz="3200" dirty="0" err="1" smtClean="0">
                <a:solidFill>
                  <a:srgbClr val="D2533C"/>
                </a:solidFill>
              </a:rPr>
              <a:t>asiyal</a:t>
            </a:r>
            <a:r>
              <a:rPr lang="tr-TR" sz="3200" dirty="0" smtClean="0">
                <a:solidFill>
                  <a:srgbClr val="D2533C"/>
                </a:solidFill>
              </a:rPr>
              <a:t> </a:t>
            </a:r>
            <a:r>
              <a:rPr lang="tr-TR" sz="3200" dirty="0" err="1" smtClean="0">
                <a:solidFill>
                  <a:srgbClr val="D2533C"/>
                </a:solidFill>
              </a:rPr>
              <a:t>loj</a:t>
            </a:r>
            <a:r>
              <a:rPr lang="tr-TR" sz="3200" dirty="0" smtClean="0">
                <a:solidFill>
                  <a:srgbClr val="D2533C"/>
                </a:solidFill>
              </a:rPr>
              <a:t> enfeksiyonlarının göreceli şiddetleri</a:t>
            </a:r>
            <a:endParaRPr lang="en-US" sz="3200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>
              <a:spcAft>
                <a:spcPts val="600"/>
              </a:spcAft>
            </a:pPr>
            <a:r>
              <a:rPr lang="tr-TR" sz="3200" dirty="0" smtClean="0">
                <a:solidFill>
                  <a:srgbClr val="D2533C"/>
                </a:solidFill>
              </a:rPr>
              <a:t>Düşük </a:t>
            </a:r>
            <a:r>
              <a:rPr lang="tr-TR" sz="3200" dirty="0">
                <a:solidFill>
                  <a:srgbClr val="D2533C"/>
                </a:solidFill>
              </a:rPr>
              <a:t>dereceli enfeksiyonlar</a:t>
            </a:r>
          </a:p>
          <a:p>
            <a:pPr lvl="1">
              <a:spcAft>
                <a:spcPts val="600"/>
              </a:spcAft>
            </a:pPr>
            <a:r>
              <a:rPr lang="tr-TR" dirty="0" err="1"/>
              <a:t>Vestibüler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Bukkal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Subperiostal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/>
              <a:t>Space of </a:t>
            </a:r>
            <a:r>
              <a:rPr lang="tr-TR" dirty="0" err="1"/>
              <a:t>the</a:t>
            </a:r>
            <a:r>
              <a:rPr lang="tr-TR" dirty="0"/>
              <a:t> body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 smtClean="0"/>
              <a:t>mandible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sz="3200" dirty="0" smtClean="0">
                <a:solidFill>
                  <a:srgbClr val="D2533C"/>
                </a:solidFill>
              </a:rPr>
              <a:t>Orta </a:t>
            </a:r>
            <a:r>
              <a:rPr lang="tr-TR" sz="3200" dirty="0">
                <a:solidFill>
                  <a:srgbClr val="D2533C"/>
                </a:solidFill>
              </a:rPr>
              <a:t>dereceli enfeksiyonlar</a:t>
            </a:r>
          </a:p>
          <a:p>
            <a:pPr lvl="1">
              <a:spcAft>
                <a:spcPts val="600"/>
              </a:spcAft>
            </a:pPr>
            <a:r>
              <a:rPr lang="tr-TR" dirty="0" err="1"/>
              <a:t>Perimandibular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Submandibular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Sublingual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Submental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Mastikator</a:t>
            </a:r>
            <a:r>
              <a:rPr lang="tr-TR" dirty="0"/>
              <a:t> </a:t>
            </a:r>
            <a:r>
              <a:rPr lang="tr-TR" dirty="0" err="1"/>
              <a:t>loj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Submasseterik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Pterygomandibular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Superficial</a:t>
            </a:r>
            <a:r>
              <a:rPr lang="tr-TR" dirty="0"/>
              <a:t> </a:t>
            </a:r>
            <a:r>
              <a:rPr lang="tr-TR" dirty="0" err="1"/>
              <a:t>temporal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/>
              <a:t>Derin </a:t>
            </a:r>
            <a:r>
              <a:rPr lang="tr-TR" dirty="0" err="1"/>
              <a:t>temporal</a:t>
            </a:r>
            <a:r>
              <a:rPr lang="tr-TR" dirty="0"/>
              <a:t> (</a:t>
            </a:r>
            <a:r>
              <a:rPr lang="tr-TR" dirty="0" err="1"/>
              <a:t>infratemporal</a:t>
            </a:r>
            <a:r>
              <a:rPr lang="tr-TR" dirty="0"/>
              <a:t> dahil)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>
              <a:spcAft>
                <a:spcPts val="600"/>
              </a:spcAft>
            </a:pPr>
            <a:r>
              <a:rPr lang="tr-TR" sz="3200" dirty="0" smtClean="0">
                <a:solidFill>
                  <a:srgbClr val="D2533C"/>
                </a:solidFill>
              </a:rPr>
              <a:t>Yüksek </a:t>
            </a:r>
            <a:r>
              <a:rPr lang="tr-TR" sz="3200" dirty="0">
                <a:solidFill>
                  <a:srgbClr val="D2533C"/>
                </a:solidFill>
              </a:rPr>
              <a:t>riskli enfeksiyonlar</a:t>
            </a:r>
          </a:p>
          <a:p>
            <a:pPr lvl="1">
              <a:spcAft>
                <a:spcPts val="600"/>
              </a:spcAft>
            </a:pPr>
            <a:r>
              <a:rPr lang="tr-TR" dirty="0"/>
              <a:t>Derin boyun </a:t>
            </a:r>
            <a:r>
              <a:rPr lang="tr-TR" dirty="0" err="1"/>
              <a:t>lojları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Lateral</a:t>
            </a:r>
            <a:r>
              <a:rPr lang="tr-TR" dirty="0"/>
              <a:t> </a:t>
            </a:r>
            <a:r>
              <a:rPr lang="tr-TR" dirty="0" err="1"/>
              <a:t>pharyngeal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Retropharyngeal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Pretracheal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Danger</a:t>
            </a:r>
            <a:r>
              <a:rPr lang="tr-TR" dirty="0"/>
              <a:t> </a:t>
            </a:r>
            <a:r>
              <a:rPr lang="tr-TR" dirty="0" err="1"/>
              <a:t>zone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Mediastinum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err="1"/>
              <a:t>İntracranial</a:t>
            </a:r>
            <a:r>
              <a:rPr lang="tr-TR" dirty="0"/>
              <a:t> enfeksiyonlar</a:t>
            </a:r>
          </a:p>
          <a:p>
            <a:pPr lvl="1">
              <a:spcAft>
                <a:spcPts val="600"/>
              </a:spcAft>
            </a:pPr>
            <a:r>
              <a:rPr lang="tr-TR" dirty="0" err="1"/>
              <a:t>Kavernöz</a:t>
            </a:r>
            <a:r>
              <a:rPr lang="tr-TR" dirty="0"/>
              <a:t> sinüs </a:t>
            </a:r>
            <a:r>
              <a:rPr lang="tr-TR" dirty="0" err="1"/>
              <a:t>trombozu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/>
              <a:t>Beyin apseleri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tr-TR" sz="3200" dirty="0"/>
              <a:t>Herhangi bir dişten kaynaklanan enfeksiyonlar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229600" cy="23601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Maksiller</a:t>
            </a:r>
            <a:r>
              <a:rPr lang="tr-TR" sz="2000" dirty="0"/>
              <a:t> ve </a:t>
            </a:r>
            <a:r>
              <a:rPr lang="tr-TR" sz="2000" dirty="0" err="1"/>
              <a:t>mandibular</a:t>
            </a:r>
            <a:r>
              <a:rPr lang="tr-TR" sz="2000" dirty="0"/>
              <a:t> dişler</a:t>
            </a:r>
            <a:r>
              <a:rPr lang="tr-TR" sz="2000" dirty="0" smtClean="0"/>
              <a:t>; </a:t>
            </a:r>
            <a:r>
              <a:rPr lang="tr-TR" sz="2000" dirty="0" err="1" smtClean="0"/>
              <a:t>vestibüler</a:t>
            </a:r>
            <a:r>
              <a:rPr lang="tr-TR" sz="2000" dirty="0"/>
              <a:t>, </a:t>
            </a:r>
            <a:r>
              <a:rPr lang="tr-TR" sz="2000" dirty="0" err="1"/>
              <a:t>bukkal</a:t>
            </a:r>
            <a:r>
              <a:rPr lang="tr-TR" sz="2000" dirty="0"/>
              <a:t> ve </a:t>
            </a:r>
            <a:r>
              <a:rPr lang="tr-TR" sz="2000" dirty="0" err="1"/>
              <a:t>subkutanöz</a:t>
            </a:r>
            <a:r>
              <a:rPr lang="tr-TR" sz="2000" dirty="0"/>
              <a:t> enfeksiyonlara neden olabilirler.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Bukkal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aslında </a:t>
            </a:r>
            <a:r>
              <a:rPr lang="tr-TR" sz="2000" dirty="0" err="1"/>
              <a:t>subkutanöz</a:t>
            </a:r>
            <a:r>
              <a:rPr lang="tr-TR" sz="2000" dirty="0"/>
              <a:t> </a:t>
            </a:r>
            <a:r>
              <a:rPr lang="tr-TR" sz="2000" dirty="0" err="1"/>
              <a:t>lojun</a:t>
            </a:r>
            <a:r>
              <a:rPr lang="tr-TR" sz="2000" dirty="0"/>
              <a:t> bir parçasıdır. 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Bu yüzden uzun süre tedavi edilmeyen </a:t>
            </a:r>
            <a:r>
              <a:rPr lang="tr-TR" sz="2000" dirty="0" err="1"/>
              <a:t>bukkal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apselerinde, apsenin alt sınırından, (</a:t>
            </a:r>
            <a:r>
              <a:rPr lang="tr-TR" sz="2000" dirty="0" err="1"/>
              <a:t>mandibulanın</a:t>
            </a:r>
            <a:r>
              <a:rPr lang="tr-TR" sz="2000" dirty="0"/>
              <a:t> </a:t>
            </a:r>
            <a:r>
              <a:rPr lang="tr-TR" sz="2000" dirty="0" err="1"/>
              <a:t>inferior</a:t>
            </a:r>
            <a:r>
              <a:rPr lang="tr-TR" sz="2000" dirty="0"/>
              <a:t> </a:t>
            </a:r>
            <a:r>
              <a:rPr lang="tr-TR" sz="2000" dirty="0" err="1"/>
              <a:t>borderına</a:t>
            </a:r>
            <a:r>
              <a:rPr lang="tr-TR" sz="2000" dirty="0"/>
              <a:t> yakın) </a:t>
            </a:r>
            <a:r>
              <a:rPr lang="tr-TR" sz="2000" dirty="0" err="1"/>
              <a:t>spontan</a:t>
            </a:r>
            <a:r>
              <a:rPr lang="tr-TR" sz="2000" dirty="0"/>
              <a:t> drenaj oluşabilir.</a:t>
            </a:r>
          </a:p>
        </p:txBody>
      </p:sp>
      <p:pic>
        <p:nvPicPr>
          <p:cNvPr id="5" name="Content Placeholder 4" descr="Ekran Resmi 2015-04-30 22.04.53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4"/>
          <a:stretch/>
        </p:blipFill>
        <p:spPr>
          <a:xfrm>
            <a:off x="457200" y="4388680"/>
            <a:ext cx="8229600" cy="2357437"/>
          </a:xfrm>
        </p:spPr>
      </p:pic>
    </p:spTree>
    <p:extLst>
      <p:ext uri="{BB962C8B-B14F-4D97-AF65-F5344CB8AC3E}">
        <p14:creationId xmlns:p14="http://schemas.microsoft.com/office/powerpoint/2010/main" val="250759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78" y="533400"/>
            <a:ext cx="7949821" cy="990600"/>
          </a:xfrm>
        </p:spPr>
        <p:txBody>
          <a:bodyPr>
            <a:normAutofit/>
          </a:bodyPr>
          <a:lstStyle/>
          <a:p>
            <a:r>
              <a:rPr lang="tr-TR" sz="3600" dirty="0" err="1"/>
              <a:t>Maksiller</a:t>
            </a:r>
            <a:r>
              <a:rPr lang="tr-TR" sz="3600" dirty="0"/>
              <a:t> diş kaynaklı enfeksiyonlar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088" y="1856096"/>
            <a:ext cx="8229600" cy="462090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tr-TR" sz="2000" dirty="0" err="1" smtClean="0">
                <a:solidFill>
                  <a:srgbClr val="FF0000"/>
                </a:solidFill>
              </a:rPr>
              <a:t>Palatinal</a:t>
            </a:r>
            <a:r>
              <a:rPr lang="tr-TR" sz="2000" dirty="0" smtClean="0">
                <a:solidFill>
                  <a:srgbClr val="FF0000"/>
                </a:solidFill>
              </a:rPr>
              <a:t> apse; </a:t>
            </a:r>
            <a:r>
              <a:rPr lang="tr-TR" sz="2000" dirty="0" smtClean="0"/>
              <a:t>üst </a:t>
            </a:r>
            <a:r>
              <a:rPr lang="tr-TR" sz="2000" dirty="0" err="1"/>
              <a:t>lateral</a:t>
            </a:r>
            <a:r>
              <a:rPr lang="tr-TR" sz="2000" dirty="0"/>
              <a:t> dişlerin kökleri ve </a:t>
            </a:r>
            <a:r>
              <a:rPr lang="tr-TR" sz="2000" dirty="0" err="1"/>
              <a:t>premolar-molar</a:t>
            </a:r>
            <a:r>
              <a:rPr lang="tr-TR" sz="2000" dirty="0"/>
              <a:t> dişlerin </a:t>
            </a:r>
            <a:r>
              <a:rPr lang="tr-TR" sz="2000" dirty="0" err="1"/>
              <a:t>palatinal</a:t>
            </a:r>
            <a:r>
              <a:rPr lang="tr-TR" sz="2000" dirty="0"/>
              <a:t> </a:t>
            </a:r>
            <a:r>
              <a:rPr lang="tr-TR" sz="2000" dirty="0" smtClean="0"/>
              <a:t>kökleri </a:t>
            </a:r>
            <a:r>
              <a:rPr lang="tr-TR" sz="2000" dirty="0" err="1" smtClean="0"/>
              <a:t>palatinale</a:t>
            </a:r>
            <a:r>
              <a:rPr lang="tr-TR" sz="2000" dirty="0" smtClean="0"/>
              <a:t> </a:t>
            </a:r>
            <a:r>
              <a:rPr lang="tr-TR" sz="2000" dirty="0"/>
              <a:t>daha yakın olduğu için, bu dişlerden kaynaklanan enfeksiyonlar </a:t>
            </a:r>
            <a:r>
              <a:rPr lang="tr-TR" sz="2000" dirty="0" err="1"/>
              <a:t>palatinaldeki</a:t>
            </a:r>
            <a:r>
              <a:rPr lang="tr-TR" sz="2000" dirty="0"/>
              <a:t> kemiği perfore edebilir, </a:t>
            </a:r>
            <a:r>
              <a:rPr lang="tr-TR" sz="2000" dirty="0" err="1"/>
              <a:t>periost</a:t>
            </a:r>
            <a:r>
              <a:rPr lang="tr-TR" sz="2000" dirty="0"/>
              <a:t> perfore olmaz ve enfeksiyon </a:t>
            </a:r>
            <a:r>
              <a:rPr lang="tr-TR" sz="2000" dirty="0" err="1"/>
              <a:t>subperiostal</a:t>
            </a:r>
            <a:r>
              <a:rPr lang="tr-TR" sz="2000" dirty="0"/>
              <a:t> olarak birikir</a:t>
            </a:r>
            <a:r>
              <a:rPr lang="tr-TR" sz="2000" dirty="0" smtClean="0"/>
              <a:t>.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85" y="3653306"/>
            <a:ext cx="4806287" cy="28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4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733266"/>
            <a:ext cx="8229600" cy="4981433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  <a:buClr>
                <a:srgbClr val="93A299"/>
              </a:buClr>
            </a:pPr>
            <a:r>
              <a:rPr lang="tr-TR" sz="2000" dirty="0" err="1">
                <a:solidFill>
                  <a:srgbClr val="FF0000"/>
                </a:solidFill>
              </a:rPr>
              <a:t>İnfraorbital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loj</a:t>
            </a:r>
            <a:r>
              <a:rPr lang="tr-TR" sz="2000" dirty="0">
                <a:solidFill>
                  <a:srgbClr val="FF0000"/>
                </a:solidFill>
              </a:rPr>
              <a:t>, </a:t>
            </a:r>
            <a:r>
              <a:rPr lang="tr-TR" sz="2000" dirty="0" err="1">
                <a:solidFill>
                  <a:srgbClr val="292934"/>
                </a:solidFill>
              </a:rPr>
              <a:t>levator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anguli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oris</a:t>
            </a:r>
            <a:r>
              <a:rPr lang="tr-TR" sz="2000" dirty="0">
                <a:solidFill>
                  <a:srgbClr val="292934"/>
                </a:solidFill>
              </a:rPr>
              <a:t> ve </a:t>
            </a:r>
            <a:r>
              <a:rPr lang="tr-TR" sz="2000" dirty="0" err="1">
                <a:solidFill>
                  <a:srgbClr val="292934"/>
                </a:solidFill>
              </a:rPr>
              <a:t>levator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labii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superior</a:t>
            </a:r>
            <a:r>
              <a:rPr lang="tr-TR" sz="2000" dirty="0">
                <a:solidFill>
                  <a:srgbClr val="292934"/>
                </a:solidFill>
              </a:rPr>
              <a:t> kasları arasında bulunur. </a:t>
            </a:r>
            <a:endParaRPr lang="tr-TR" sz="2000" dirty="0" smtClean="0">
              <a:solidFill>
                <a:srgbClr val="292934"/>
              </a:solidFill>
            </a:endParaRPr>
          </a:p>
          <a:p>
            <a:pPr lvl="0">
              <a:spcAft>
                <a:spcPts val="1200"/>
              </a:spcAft>
              <a:buClr>
                <a:srgbClr val="93A299"/>
              </a:buClr>
            </a:pPr>
            <a:r>
              <a:rPr lang="tr-TR" sz="2000" dirty="0" smtClean="0">
                <a:solidFill>
                  <a:srgbClr val="292934"/>
                </a:solidFill>
              </a:rPr>
              <a:t>Genellikle </a:t>
            </a:r>
            <a:r>
              <a:rPr lang="tr-TR" sz="2000" dirty="0" err="1">
                <a:solidFill>
                  <a:srgbClr val="292934"/>
                </a:solidFill>
              </a:rPr>
              <a:t>maksiller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kanin</a:t>
            </a:r>
            <a:r>
              <a:rPr lang="tr-TR" sz="2000" dirty="0">
                <a:solidFill>
                  <a:srgbClr val="292934"/>
                </a:solidFill>
              </a:rPr>
              <a:t> enfeksiyonu sonucu veya </a:t>
            </a:r>
            <a:r>
              <a:rPr lang="tr-TR" sz="2000" dirty="0" err="1">
                <a:solidFill>
                  <a:srgbClr val="292934"/>
                </a:solidFill>
              </a:rPr>
              <a:t>bukkal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loj</a:t>
            </a:r>
            <a:r>
              <a:rPr lang="tr-TR" sz="2000" dirty="0">
                <a:solidFill>
                  <a:srgbClr val="292934"/>
                </a:solidFill>
              </a:rPr>
              <a:t> apsesinin bu </a:t>
            </a:r>
            <a:r>
              <a:rPr lang="tr-TR" sz="2000" dirty="0" err="1">
                <a:solidFill>
                  <a:srgbClr val="292934"/>
                </a:solidFill>
              </a:rPr>
              <a:t>loja</a:t>
            </a:r>
            <a:r>
              <a:rPr lang="tr-TR" sz="2000" dirty="0">
                <a:solidFill>
                  <a:srgbClr val="292934"/>
                </a:solidFill>
              </a:rPr>
              <a:t> yayılması sonucu </a:t>
            </a:r>
            <a:r>
              <a:rPr lang="tr-TR" sz="2000" dirty="0" err="1">
                <a:solidFill>
                  <a:srgbClr val="292934"/>
                </a:solidFill>
              </a:rPr>
              <a:t>enfekte</a:t>
            </a:r>
            <a:r>
              <a:rPr lang="tr-TR" sz="2000" dirty="0">
                <a:solidFill>
                  <a:srgbClr val="292934"/>
                </a:solidFill>
              </a:rPr>
              <a:t> olur. </a:t>
            </a:r>
            <a:r>
              <a:rPr lang="tr-TR" sz="2000" dirty="0" err="1">
                <a:solidFill>
                  <a:srgbClr val="292934"/>
                </a:solidFill>
              </a:rPr>
              <a:t>Maksiller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kanin</a:t>
            </a:r>
            <a:r>
              <a:rPr lang="tr-TR" sz="2000" dirty="0">
                <a:solidFill>
                  <a:srgbClr val="292934"/>
                </a:solidFill>
              </a:rPr>
              <a:t> kökü, sıklıkla </a:t>
            </a:r>
            <a:r>
              <a:rPr lang="tr-TR" sz="2000" dirty="0" err="1">
                <a:solidFill>
                  <a:srgbClr val="292934"/>
                </a:solidFill>
              </a:rPr>
              <a:t>alveolar</a:t>
            </a:r>
            <a:r>
              <a:rPr lang="tr-TR" sz="2000" dirty="0">
                <a:solidFill>
                  <a:srgbClr val="292934"/>
                </a:solidFill>
              </a:rPr>
              <a:t> kemiği </a:t>
            </a:r>
            <a:r>
              <a:rPr lang="tr-TR" sz="2000" dirty="0" err="1">
                <a:solidFill>
                  <a:srgbClr val="292934"/>
                </a:solidFill>
              </a:rPr>
              <a:t>levator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anguli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oris</a:t>
            </a:r>
            <a:r>
              <a:rPr lang="tr-TR" sz="2000" dirty="0">
                <a:solidFill>
                  <a:srgbClr val="292934"/>
                </a:solidFill>
              </a:rPr>
              <a:t> kasının </a:t>
            </a:r>
            <a:r>
              <a:rPr lang="tr-TR" sz="2000" dirty="0" err="1">
                <a:solidFill>
                  <a:srgbClr val="292934"/>
                </a:solidFill>
              </a:rPr>
              <a:t>origininin</a:t>
            </a:r>
            <a:r>
              <a:rPr lang="tr-TR" sz="2000" dirty="0">
                <a:solidFill>
                  <a:srgbClr val="292934"/>
                </a:solidFill>
              </a:rPr>
              <a:t> üstünden  ve </a:t>
            </a:r>
            <a:r>
              <a:rPr lang="tr-TR" sz="2000" dirty="0" err="1">
                <a:solidFill>
                  <a:srgbClr val="292934"/>
                </a:solidFill>
              </a:rPr>
              <a:t>levator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labi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superior</a:t>
            </a:r>
            <a:r>
              <a:rPr lang="tr-TR" sz="2000" dirty="0">
                <a:solidFill>
                  <a:srgbClr val="292934"/>
                </a:solidFill>
              </a:rPr>
              <a:t> kasının </a:t>
            </a:r>
            <a:r>
              <a:rPr lang="tr-TR" sz="2000" dirty="0" err="1">
                <a:solidFill>
                  <a:srgbClr val="292934"/>
                </a:solidFill>
              </a:rPr>
              <a:t>origininin</a:t>
            </a:r>
            <a:r>
              <a:rPr lang="tr-TR" sz="2000" dirty="0">
                <a:solidFill>
                  <a:srgbClr val="292934"/>
                </a:solidFill>
              </a:rPr>
              <a:t> altından perfore edecek kadar uzundur. </a:t>
            </a:r>
            <a:endParaRPr lang="tr-TR" sz="2000" dirty="0" smtClean="0">
              <a:solidFill>
                <a:srgbClr val="292934"/>
              </a:solidFill>
            </a:endParaRPr>
          </a:p>
          <a:p>
            <a:pPr lvl="0">
              <a:spcAft>
                <a:spcPts val="1200"/>
              </a:spcAft>
              <a:buClr>
                <a:srgbClr val="93A299"/>
              </a:buClr>
            </a:pPr>
            <a:r>
              <a:rPr lang="tr-TR" sz="2000" dirty="0" smtClean="0">
                <a:solidFill>
                  <a:srgbClr val="292934"/>
                </a:solidFill>
              </a:rPr>
              <a:t>Bu </a:t>
            </a:r>
            <a:r>
              <a:rPr lang="tr-TR" sz="2000" dirty="0" err="1">
                <a:solidFill>
                  <a:srgbClr val="292934"/>
                </a:solidFill>
              </a:rPr>
              <a:t>loj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enfekte</a:t>
            </a:r>
            <a:r>
              <a:rPr lang="tr-TR" sz="2000" dirty="0">
                <a:solidFill>
                  <a:srgbClr val="292934"/>
                </a:solidFill>
              </a:rPr>
              <a:t> olduğunda, oluşan şişlik </a:t>
            </a:r>
            <a:r>
              <a:rPr lang="tr-TR" sz="2000" dirty="0" err="1">
                <a:solidFill>
                  <a:srgbClr val="292934"/>
                </a:solidFill>
              </a:rPr>
              <a:t>nasolabial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sulcusu</a:t>
            </a:r>
            <a:r>
              <a:rPr lang="tr-TR" sz="2000" dirty="0">
                <a:solidFill>
                  <a:srgbClr val="292934"/>
                </a:solidFill>
              </a:rPr>
              <a:t> silikleştirir. </a:t>
            </a:r>
            <a:endParaRPr lang="tr-TR" sz="2000" dirty="0" smtClean="0">
              <a:solidFill>
                <a:srgbClr val="292934"/>
              </a:solidFill>
            </a:endParaRPr>
          </a:p>
          <a:p>
            <a:pPr lvl="0">
              <a:spcAft>
                <a:spcPts val="1200"/>
              </a:spcAft>
              <a:buClr>
                <a:srgbClr val="93A299"/>
              </a:buClr>
            </a:pPr>
            <a:r>
              <a:rPr lang="tr-TR" sz="2000" dirty="0" err="1" smtClean="0">
                <a:solidFill>
                  <a:srgbClr val="292934"/>
                </a:solidFill>
              </a:rPr>
              <a:t>İnfraorbital</a:t>
            </a:r>
            <a:r>
              <a:rPr lang="tr-TR" sz="2000" dirty="0" smtClean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loj</a:t>
            </a:r>
            <a:r>
              <a:rPr lang="tr-TR" sz="2000" dirty="0">
                <a:solidFill>
                  <a:srgbClr val="292934"/>
                </a:solidFill>
              </a:rPr>
              <a:t> apsesinin </a:t>
            </a:r>
            <a:r>
              <a:rPr lang="tr-TR" sz="2000" dirty="0" err="1">
                <a:solidFill>
                  <a:srgbClr val="292934"/>
                </a:solidFill>
              </a:rPr>
              <a:t>spontan</a:t>
            </a:r>
            <a:r>
              <a:rPr lang="tr-TR" sz="2000" dirty="0">
                <a:solidFill>
                  <a:srgbClr val="292934"/>
                </a:solidFill>
              </a:rPr>
              <a:t> olarak drene olması sıklıkla gözün </a:t>
            </a:r>
            <a:r>
              <a:rPr lang="tr-TR" sz="2000" dirty="0" err="1">
                <a:solidFill>
                  <a:srgbClr val="292934"/>
                </a:solidFill>
              </a:rPr>
              <a:t>medial</a:t>
            </a:r>
            <a:r>
              <a:rPr lang="tr-TR" sz="2000" dirty="0">
                <a:solidFill>
                  <a:srgbClr val="292934"/>
                </a:solidFill>
              </a:rPr>
              <a:t> veya </a:t>
            </a:r>
            <a:r>
              <a:rPr lang="tr-TR" sz="2000" dirty="0" err="1">
                <a:solidFill>
                  <a:srgbClr val="292934"/>
                </a:solidFill>
              </a:rPr>
              <a:t>lateral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canthusuna</a:t>
            </a:r>
            <a:r>
              <a:rPr lang="tr-TR" sz="2000" dirty="0">
                <a:solidFill>
                  <a:srgbClr val="292934"/>
                </a:solidFill>
              </a:rPr>
              <a:t> yakın </a:t>
            </a:r>
            <a:r>
              <a:rPr lang="tr-TR" sz="2000" dirty="0" err="1">
                <a:solidFill>
                  <a:srgbClr val="292934"/>
                </a:solidFill>
              </a:rPr>
              <a:t>biryerden</a:t>
            </a:r>
            <a:r>
              <a:rPr lang="tr-TR" sz="2000" dirty="0">
                <a:solidFill>
                  <a:srgbClr val="292934"/>
                </a:solidFill>
              </a:rPr>
              <a:t> gerçekleşir, çünkü bu </a:t>
            </a:r>
            <a:r>
              <a:rPr lang="tr-TR" sz="2000" dirty="0" err="1">
                <a:solidFill>
                  <a:srgbClr val="292934"/>
                </a:solidFill>
              </a:rPr>
              <a:t>lojun</a:t>
            </a:r>
            <a:r>
              <a:rPr lang="tr-TR" sz="2000" dirty="0">
                <a:solidFill>
                  <a:srgbClr val="292934"/>
                </a:solidFill>
              </a:rPr>
              <a:t> en zayıf noktası </a:t>
            </a:r>
            <a:r>
              <a:rPr lang="tr-TR" sz="2000" dirty="0" err="1">
                <a:solidFill>
                  <a:srgbClr val="292934"/>
                </a:solidFill>
              </a:rPr>
              <a:t>levator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labii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superior</a:t>
            </a:r>
            <a:r>
              <a:rPr lang="tr-TR" sz="2000" dirty="0">
                <a:solidFill>
                  <a:srgbClr val="292934"/>
                </a:solidFill>
              </a:rPr>
              <a:t> kas </a:t>
            </a:r>
            <a:r>
              <a:rPr lang="tr-TR" sz="2000" dirty="0" err="1">
                <a:solidFill>
                  <a:srgbClr val="292934"/>
                </a:solidFill>
              </a:rPr>
              <a:t>ataşmanının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medial</a:t>
            </a:r>
            <a:r>
              <a:rPr lang="tr-TR" sz="2000" dirty="0">
                <a:solidFill>
                  <a:srgbClr val="292934"/>
                </a:solidFill>
              </a:rPr>
              <a:t> ve </a:t>
            </a:r>
            <a:r>
              <a:rPr lang="tr-TR" sz="2000" dirty="0" err="1">
                <a:solidFill>
                  <a:srgbClr val="292934"/>
                </a:solidFill>
              </a:rPr>
              <a:t>distal</a:t>
            </a:r>
            <a:r>
              <a:rPr lang="tr-TR" sz="2000" dirty="0">
                <a:solidFill>
                  <a:srgbClr val="292934"/>
                </a:solidFill>
              </a:rPr>
              <a:t> tarafıdır.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939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229600" cy="2927875"/>
          </a:xfrm>
        </p:spPr>
        <p:txBody>
          <a:bodyPr>
            <a:noAutofit/>
          </a:bodyPr>
          <a:lstStyle/>
          <a:p>
            <a:r>
              <a:rPr lang="tr-TR" sz="1600" dirty="0" err="1">
                <a:solidFill>
                  <a:srgbClr val="FF0000"/>
                </a:solidFill>
              </a:rPr>
              <a:t>Bukkal</a:t>
            </a:r>
            <a:r>
              <a:rPr lang="tr-TR" sz="1600" dirty="0">
                <a:solidFill>
                  <a:srgbClr val="FF0000"/>
                </a:solidFill>
              </a:rPr>
              <a:t> </a:t>
            </a:r>
            <a:r>
              <a:rPr lang="tr-TR" sz="1600" dirty="0" err="1">
                <a:solidFill>
                  <a:srgbClr val="FF0000"/>
                </a:solidFill>
              </a:rPr>
              <a:t>loj</a:t>
            </a:r>
            <a:r>
              <a:rPr lang="tr-TR" sz="1600" dirty="0">
                <a:solidFill>
                  <a:srgbClr val="FF0000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lateralinde</a:t>
            </a:r>
            <a:r>
              <a:rPr lang="tr-TR" sz="1600" dirty="0">
                <a:solidFill>
                  <a:srgbClr val="292934"/>
                </a:solidFill>
              </a:rPr>
              <a:t> deri </a:t>
            </a:r>
            <a:r>
              <a:rPr lang="tr-TR" sz="1600" dirty="0" err="1">
                <a:solidFill>
                  <a:srgbClr val="292934"/>
                </a:solidFill>
              </a:rPr>
              <a:t>medialinde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buccinator</a:t>
            </a:r>
            <a:r>
              <a:rPr lang="tr-TR" sz="1600" dirty="0">
                <a:solidFill>
                  <a:srgbClr val="292934"/>
                </a:solidFill>
              </a:rPr>
              <a:t> kas tarafından sınırlanmıştır. Bu </a:t>
            </a:r>
            <a:r>
              <a:rPr lang="tr-TR" sz="1600" dirty="0" err="1">
                <a:solidFill>
                  <a:srgbClr val="292934"/>
                </a:solidFill>
              </a:rPr>
              <a:t>loj</a:t>
            </a:r>
            <a:r>
              <a:rPr lang="tr-TR" sz="1600" dirty="0">
                <a:solidFill>
                  <a:srgbClr val="292934"/>
                </a:solidFill>
              </a:rPr>
              <a:t>, kökleri </a:t>
            </a:r>
            <a:r>
              <a:rPr lang="tr-TR" sz="1600" dirty="0" err="1">
                <a:solidFill>
                  <a:srgbClr val="292934"/>
                </a:solidFill>
              </a:rPr>
              <a:t>buccinator</a:t>
            </a:r>
            <a:r>
              <a:rPr lang="tr-TR" sz="1600" dirty="0">
                <a:solidFill>
                  <a:srgbClr val="292934"/>
                </a:solidFill>
              </a:rPr>
              <a:t> kas </a:t>
            </a:r>
            <a:r>
              <a:rPr lang="tr-TR" sz="1600" dirty="0" err="1">
                <a:solidFill>
                  <a:srgbClr val="292934"/>
                </a:solidFill>
              </a:rPr>
              <a:t>ataşmanının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superioruna</a:t>
            </a:r>
            <a:r>
              <a:rPr lang="tr-TR" sz="1600" dirty="0">
                <a:solidFill>
                  <a:srgbClr val="292934"/>
                </a:solidFill>
              </a:rPr>
              <a:t> uzanan </a:t>
            </a:r>
            <a:r>
              <a:rPr lang="tr-TR" sz="1600" dirty="0" err="1">
                <a:solidFill>
                  <a:srgbClr val="292934"/>
                </a:solidFill>
              </a:rPr>
              <a:t>maksiller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molar</a:t>
            </a:r>
            <a:r>
              <a:rPr lang="tr-TR" sz="1600" dirty="0">
                <a:solidFill>
                  <a:srgbClr val="292934"/>
                </a:solidFill>
              </a:rPr>
              <a:t> dişler tarafından </a:t>
            </a:r>
            <a:r>
              <a:rPr lang="tr-TR" sz="1600" dirty="0" err="1">
                <a:solidFill>
                  <a:srgbClr val="292934"/>
                </a:solidFill>
              </a:rPr>
              <a:t>enfekte</a:t>
            </a:r>
            <a:r>
              <a:rPr lang="tr-TR" sz="1600" dirty="0">
                <a:solidFill>
                  <a:srgbClr val="292934"/>
                </a:solidFill>
              </a:rPr>
              <a:t> olabilir. </a:t>
            </a:r>
            <a:r>
              <a:rPr lang="tr-TR" sz="1600" dirty="0" err="1">
                <a:solidFill>
                  <a:srgbClr val="292934"/>
                </a:solidFill>
              </a:rPr>
              <a:t>Posterior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maksiller</a:t>
            </a:r>
            <a:r>
              <a:rPr lang="tr-TR" sz="1600" dirty="0">
                <a:solidFill>
                  <a:srgbClr val="292934"/>
                </a:solidFill>
              </a:rPr>
              <a:t> dişler, sıklıkla </a:t>
            </a:r>
            <a:r>
              <a:rPr lang="tr-TR" sz="1600" dirty="0" err="1">
                <a:solidFill>
                  <a:srgbClr val="292934"/>
                </a:solidFill>
              </a:rPr>
              <a:t>molarlar</a:t>
            </a:r>
            <a:r>
              <a:rPr lang="tr-TR" sz="1600" dirty="0">
                <a:solidFill>
                  <a:srgbClr val="292934"/>
                </a:solidFill>
              </a:rPr>
              <a:t>, </a:t>
            </a:r>
            <a:r>
              <a:rPr lang="tr-TR" sz="1600" dirty="0" err="1">
                <a:solidFill>
                  <a:srgbClr val="292934"/>
                </a:solidFill>
              </a:rPr>
              <a:t>bukkal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loj</a:t>
            </a:r>
            <a:r>
              <a:rPr lang="tr-TR" sz="1600" dirty="0">
                <a:solidFill>
                  <a:srgbClr val="292934"/>
                </a:solidFill>
              </a:rPr>
              <a:t> apsesine neden olurlar. </a:t>
            </a:r>
            <a:r>
              <a:rPr lang="tr-TR" sz="1600" dirty="0" err="1">
                <a:solidFill>
                  <a:srgbClr val="292934"/>
                </a:solidFill>
              </a:rPr>
              <a:t>Bukkal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loj</a:t>
            </a:r>
            <a:r>
              <a:rPr lang="tr-TR" sz="1600" dirty="0">
                <a:solidFill>
                  <a:srgbClr val="292934"/>
                </a:solidFill>
              </a:rPr>
              <a:t> tutulumu, </a:t>
            </a:r>
            <a:r>
              <a:rPr lang="tr-TR" sz="1600" dirty="0" err="1">
                <a:solidFill>
                  <a:srgbClr val="292934"/>
                </a:solidFill>
              </a:rPr>
              <a:t>zigomatik</a:t>
            </a:r>
            <a:r>
              <a:rPr lang="tr-TR" sz="1600" dirty="0">
                <a:solidFill>
                  <a:srgbClr val="292934"/>
                </a:solidFill>
              </a:rPr>
              <a:t> ark altında ve </a:t>
            </a:r>
            <a:r>
              <a:rPr lang="tr-TR" sz="1600" dirty="0" err="1">
                <a:solidFill>
                  <a:srgbClr val="292934"/>
                </a:solidFill>
              </a:rPr>
              <a:t>mandibula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inferior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border</a:t>
            </a:r>
            <a:r>
              <a:rPr lang="tr-TR" sz="1600" dirty="0">
                <a:solidFill>
                  <a:srgbClr val="292934"/>
                </a:solidFill>
              </a:rPr>
              <a:t> üstünde şişliğe neden olur. </a:t>
            </a:r>
            <a:r>
              <a:rPr lang="tr-TR" sz="1600" dirty="0" err="1">
                <a:solidFill>
                  <a:srgbClr val="292934"/>
                </a:solidFill>
              </a:rPr>
              <a:t>İnfeksiyon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bukkal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fat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padin</a:t>
            </a:r>
            <a:r>
              <a:rPr lang="tr-TR" sz="1600" dirty="0">
                <a:solidFill>
                  <a:srgbClr val="292934"/>
                </a:solidFill>
              </a:rPr>
              <a:t> uzantılarını </a:t>
            </a:r>
            <a:r>
              <a:rPr lang="tr-TR" sz="1600" dirty="0" err="1" smtClean="0">
                <a:solidFill>
                  <a:srgbClr val="292934"/>
                </a:solidFill>
              </a:rPr>
              <a:t>enfekte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>
                <a:solidFill>
                  <a:srgbClr val="292934"/>
                </a:solidFill>
              </a:rPr>
              <a:t>ederek </a:t>
            </a:r>
            <a:r>
              <a:rPr lang="tr-TR" sz="1600" dirty="0" err="1">
                <a:solidFill>
                  <a:srgbClr val="292934"/>
                </a:solidFill>
              </a:rPr>
              <a:t>superficial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temporal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loja</a:t>
            </a:r>
            <a:r>
              <a:rPr lang="tr-TR" sz="1600" dirty="0">
                <a:solidFill>
                  <a:srgbClr val="292934"/>
                </a:solidFill>
              </a:rPr>
              <a:t>, </a:t>
            </a:r>
            <a:r>
              <a:rPr lang="tr-TR" sz="1600" dirty="0" err="1">
                <a:solidFill>
                  <a:srgbClr val="292934"/>
                </a:solidFill>
              </a:rPr>
              <a:t>infratemporal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loja</a:t>
            </a:r>
            <a:r>
              <a:rPr lang="tr-TR" sz="1600" dirty="0">
                <a:solidFill>
                  <a:srgbClr val="292934"/>
                </a:solidFill>
              </a:rPr>
              <a:t>, </a:t>
            </a:r>
            <a:r>
              <a:rPr lang="tr-TR" sz="1600" dirty="0" err="1">
                <a:solidFill>
                  <a:srgbClr val="292934"/>
                </a:solidFill>
              </a:rPr>
              <a:t>infraorbital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loja</a:t>
            </a:r>
            <a:r>
              <a:rPr lang="tr-TR" sz="1600" dirty="0">
                <a:solidFill>
                  <a:srgbClr val="292934"/>
                </a:solidFill>
              </a:rPr>
              <a:t> ve </a:t>
            </a:r>
            <a:r>
              <a:rPr lang="tr-TR" sz="1600" dirty="0" err="1">
                <a:solidFill>
                  <a:srgbClr val="292934"/>
                </a:solidFill>
              </a:rPr>
              <a:t>periorbital</a:t>
            </a:r>
            <a:r>
              <a:rPr lang="tr-TR" sz="1600" dirty="0">
                <a:solidFill>
                  <a:srgbClr val="292934"/>
                </a:solidFill>
              </a:rPr>
              <a:t> alana yayılabilir. </a:t>
            </a:r>
            <a:r>
              <a:rPr lang="tr-TR" sz="1600" dirty="0" err="1">
                <a:solidFill>
                  <a:srgbClr val="292934"/>
                </a:solidFill>
              </a:rPr>
              <a:t>Fascial</a:t>
            </a:r>
            <a:r>
              <a:rPr lang="tr-TR" sz="1600" dirty="0">
                <a:solidFill>
                  <a:srgbClr val="292934"/>
                </a:solidFill>
              </a:rPr>
              <a:t> tabakalar </a:t>
            </a:r>
            <a:r>
              <a:rPr lang="tr-TR" sz="1600" dirty="0" err="1">
                <a:solidFill>
                  <a:srgbClr val="292934"/>
                </a:solidFill>
              </a:rPr>
              <a:t>zygomatik</a:t>
            </a:r>
            <a:r>
              <a:rPr lang="tr-TR" sz="1600" dirty="0">
                <a:solidFill>
                  <a:srgbClr val="292934"/>
                </a:solidFill>
              </a:rPr>
              <a:t> arkı geçerek üstteki kemiğe sıkıca yapışır, bu yüzden </a:t>
            </a:r>
            <a:r>
              <a:rPr lang="tr-TR" sz="1600" dirty="0" err="1">
                <a:solidFill>
                  <a:srgbClr val="292934"/>
                </a:solidFill>
              </a:rPr>
              <a:t>zigomatik</a:t>
            </a:r>
            <a:r>
              <a:rPr lang="tr-TR" sz="1600" dirty="0">
                <a:solidFill>
                  <a:srgbClr val="292934"/>
                </a:solidFill>
              </a:rPr>
              <a:t> arkın üstündeki ve altındaki şişlik, </a:t>
            </a:r>
            <a:r>
              <a:rPr lang="tr-TR" sz="1600" dirty="0" err="1">
                <a:solidFill>
                  <a:srgbClr val="292934"/>
                </a:solidFill>
              </a:rPr>
              <a:t>zigomatik</a:t>
            </a:r>
            <a:r>
              <a:rPr lang="tr-TR" sz="1600" dirty="0">
                <a:solidFill>
                  <a:srgbClr val="292934"/>
                </a:solidFill>
              </a:rPr>
              <a:t> arkın üstünde çukur görünümüne neden </a:t>
            </a:r>
            <a:r>
              <a:rPr lang="tr-TR" sz="1600" dirty="0" err="1" smtClean="0">
                <a:solidFill>
                  <a:srgbClr val="292934"/>
                </a:solidFill>
              </a:rPr>
              <a:t>olur.Bukkal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loj</a:t>
            </a:r>
            <a:r>
              <a:rPr lang="tr-TR" sz="1600" dirty="0">
                <a:solidFill>
                  <a:srgbClr val="292934"/>
                </a:solidFill>
              </a:rPr>
              <a:t> enfeksiyonlarında </a:t>
            </a:r>
            <a:r>
              <a:rPr lang="tr-TR" sz="1600" dirty="0" err="1">
                <a:solidFill>
                  <a:srgbClr val="292934"/>
                </a:solidFill>
              </a:rPr>
              <a:t>zigomatik</a:t>
            </a:r>
            <a:r>
              <a:rPr lang="tr-TR" sz="1600" dirty="0">
                <a:solidFill>
                  <a:srgbClr val="292934"/>
                </a:solidFill>
              </a:rPr>
              <a:t> ark ve </a:t>
            </a:r>
            <a:r>
              <a:rPr lang="tr-TR" sz="1600" dirty="0" err="1">
                <a:solidFill>
                  <a:srgbClr val="292934"/>
                </a:solidFill>
              </a:rPr>
              <a:t>mandibulanın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inferior</a:t>
            </a:r>
            <a:r>
              <a:rPr lang="tr-TR" sz="1600" dirty="0">
                <a:solidFill>
                  <a:srgbClr val="292934"/>
                </a:solidFill>
              </a:rPr>
              <a:t> </a:t>
            </a:r>
            <a:r>
              <a:rPr lang="tr-TR" sz="1600" dirty="0" err="1">
                <a:solidFill>
                  <a:srgbClr val="292934"/>
                </a:solidFill>
              </a:rPr>
              <a:t>borderı</a:t>
            </a:r>
            <a:r>
              <a:rPr lang="tr-TR" sz="1600" dirty="0">
                <a:solidFill>
                  <a:srgbClr val="292934"/>
                </a:solidFill>
              </a:rPr>
              <a:t> hala </a:t>
            </a:r>
            <a:r>
              <a:rPr lang="tr-TR" sz="1600" dirty="0" err="1">
                <a:solidFill>
                  <a:srgbClr val="292934"/>
                </a:solidFill>
              </a:rPr>
              <a:t>palpe</a:t>
            </a:r>
            <a:r>
              <a:rPr lang="tr-TR" sz="1600" dirty="0">
                <a:solidFill>
                  <a:srgbClr val="292934"/>
                </a:solidFill>
              </a:rPr>
              <a:t> edilebilir.</a:t>
            </a:r>
          </a:p>
          <a:p>
            <a:endParaRPr lang="en-US" sz="1600" dirty="0"/>
          </a:p>
        </p:txBody>
      </p:sp>
      <p:pic>
        <p:nvPicPr>
          <p:cNvPr id="8" name="Content Placeholder 7" descr="Ekran Resmi 2015-04-30 22.15.54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6" t="26729" r="-5499" b="4045"/>
          <a:stretch/>
        </p:blipFill>
        <p:spPr>
          <a:xfrm>
            <a:off x="457200" y="3181350"/>
            <a:ext cx="8229600" cy="3209925"/>
          </a:xfrm>
        </p:spPr>
      </p:pic>
    </p:spTree>
    <p:extLst>
      <p:ext uri="{BB962C8B-B14F-4D97-AF65-F5344CB8AC3E}">
        <p14:creationId xmlns:p14="http://schemas.microsoft.com/office/powerpoint/2010/main" val="371273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518843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400" dirty="0" err="1">
                <a:solidFill>
                  <a:srgbClr val="FF0000"/>
                </a:solidFill>
              </a:rPr>
              <a:t>İnfratemporal</a:t>
            </a:r>
            <a:r>
              <a:rPr lang="tr-TR" sz="1400" dirty="0">
                <a:solidFill>
                  <a:srgbClr val="FF0000"/>
                </a:solidFill>
              </a:rPr>
              <a:t> </a:t>
            </a:r>
            <a:r>
              <a:rPr lang="tr-TR" sz="1400" dirty="0" err="1">
                <a:solidFill>
                  <a:srgbClr val="FF0000"/>
                </a:solidFill>
              </a:rPr>
              <a:t>loj</a:t>
            </a:r>
            <a:r>
              <a:rPr lang="tr-TR" sz="1400" dirty="0">
                <a:solidFill>
                  <a:srgbClr val="FF0000"/>
                </a:solidFill>
              </a:rPr>
              <a:t> </a:t>
            </a:r>
            <a:r>
              <a:rPr lang="tr-TR" sz="1400" dirty="0" err="1"/>
              <a:t>maksillanın</a:t>
            </a:r>
            <a:r>
              <a:rPr lang="tr-TR" sz="1400" dirty="0"/>
              <a:t> </a:t>
            </a:r>
            <a:r>
              <a:rPr lang="tr-TR" sz="1400" dirty="0" err="1"/>
              <a:t>posteriorunda</a:t>
            </a:r>
            <a:r>
              <a:rPr lang="tr-TR" sz="1400" dirty="0"/>
              <a:t> bulunur. </a:t>
            </a:r>
            <a:r>
              <a:rPr lang="tr-TR" sz="1400" dirty="0" err="1"/>
              <a:t>Medialden</a:t>
            </a:r>
            <a:r>
              <a:rPr lang="tr-TR" sz="1400" dirty="0"/>
              <a:t> </a:t>
            </a:r>
            <a:r>
              <a:rPr lang="tr-TR" sz="1400" dirty="0" err="1"/>
              <a:t>sphenoid</a:t>
            </a:r>
            <a:r>
              <a:rPr lang="tr-TR" sz="1400" dirty="0"/>
              <a:t> kemiğin </a:t>
            </a:r>
            <a:r>
              <a:rPr lang="tr-TR" sz="1400" dirty="0" err="1"/>
              <a:t>lateral</a:t>
            </a:r>
            <a:r>
              <a:rPr lang="tr-TR" sz="1400" dirty="0"/>
              <a:t> </a:t>
            </a:r>
            <a:r>
              <a:rPr lang="tr-TR" sz="1400" dirty="0" err="1"/>
              <a:t>pterygoid</a:t>
            </a:r>
            <a:r>
              <a:rPr lang="tr-TR" sz="1400" dirty="0"/>
              <a:t> </a:t>
            </a:r>
            <a:r>
              <a:rPr lang="tr-TR" sz="1400" dirty="0" err="1"/>
              <a:t>plate</a:t>
            </a:r>
            <a:r>
              <a:rPr lang="tr-TR" sz="1400" dirty="0"/>
              <a:t> i tarafından sınırlanmıştır. </a:t>
            </a:r>
            <a:r>
              <a:rPr lang="tr-TR" sz="1400" dirty="0" err="1"/>
              <a:t>Superiorda</a:t>
            </a:r>
            <a:r>
              <a:rPr lang="tr-TR" sz="1400" dirty="0"/>
              <a:t> kafa tabanı bulunur. </a:t>
            </a:r>
            <a:r>
              <a:rPr lang="tr-TR" sz="1400" dirty="0" err="1"/>
              <a:t>İnfratemporal</a:t>
            </a:r>
            <a:r>
              <a:rPr lang="tr-TR" sz="1400" dirty="0"/>
              <a:t> </a:t>
            </a:r>
            <a:r>
              <a:rPr lang="tr-TR" sz="1400" dirty="0" err="1"/>
              <a:t>loj</a:t>
            </a:r>
            <a:r>
              <a:rPr lang="tr-TR" sz="1400" dirty="0"/>
              <a:t>, </a:t>
            </a:r>
            <a:r>
              <a:rPr lang="tr-TR" sz="1400" dirty="0" err="1"/>
              <a:t>lateral</a:t>
            </a:r>
            <a:r>
              <a:rPr lang="tr-TR" sz="1400" dirty="0"/>
              <a:t> ve </a:t>
            </a:r>
            <a:r>
              <a:rPr lang="tr-TR" sz="1400" dirty="0" err="1"/>
              <a:t>superiora</a:t>
            </a:r>
            <a:r>
              <a:rPr lang="tr-TR" sz="1400" dirty="0"/>
              <a:t> doğru derin </a:t>
            </a:r>
            <a:r>
              <a:rPr lang="tr-TR" sz="1400" dirty="0" err="1"/>
              <a:t>temporal</a:t>
            </a:r>
            <a:r>
              <a:rPr lang="tr-TR" sz="1400" dirty="0"/>
              <a:t> </a:t>
            </a:r>
            <a:r>
              <a:rPr lang="tr-TR" sz="1400" dirty="0" err="1"/>
              <a:t>loj</a:t>
            </a:r>
            <a:r>
              <a:rPr lang="tr-TR" sz="1400" dirty="0"/>
              <a:t> olarak devam eder. Aslında </a:t>
            </a:r>
            <a:r>
              <a:rPr lang="tr-TR" sz="1400" dirty="0" err="1"/>
              <a:t>infratemporal</a:t>
            </a:r>
            <a:r>
              <a:rPr lang="tr-TR" sz="1400" dirty="0"/>
              <a:t> </a:t>
            </a:r>
            <a:r>
              <a:rPr lang="tr-TR" sz="1400" dirty="0" err="1"/>
              <a:t>loj</a:t>
            </a:r>
            <a:r>
              <a:rPr lang="tr-TR" sz="1400" dirty="0"/>
              <a:t>, derin </a:t>
            </a:r>
            <a:r>
              <a:rPr lang="tr-TR" sz="1400" dirty="0" err="1"/>
              <a:t>temporal</a:t>
            </a:r>
            <a:r>
              <a:rPr lang="tr-TR" sz="1400" dirty="0"/>
              <a:t> </a:t>
            </a:r>
            <a:r>
              <a:rPr lang="tr-TR" sz="1400" dirty="0" err="1"/>
              <a:t>lojun</a:t>
            </a:r>
            <a:r>
              <a:rPr lang="tr-TR" sz="1400" dirty="0"/>
              <a:t> </a:t>
            </a:r>
            <a:r>
              <a:rPr lang="tr-TR" sz="1400" dirty="0" err="1"/>
              <a:t>alttki</a:t>
            </a:r>
            <a:r>
              <a:rPr lang="tr-TR" sz="1400" dirty="0"/>
              <a:t> parçasıdır. </a:t>
            </a:r>
            <a:r>
              <a:rPr lang="tr-TR" sz="1400" dirty="0" err="1"/>
              <a:t>Loj</a:t>
            </a:r>
            <a:r>
              <a:rPr lang="tr-TR" sz="1400" dirty="0"/>
              <a:t>, </a:t>
            </a:r>
            <a:r>
              <a:rPr lang="tr-TR" sz="1400" dirty="0" err="1"/>
              <a:t>internal</a:t>
            </a:r>
            <a:r>
              <a:rPr lang="tr-TR" sz="1400" dirty="0"/>
              <a:t> </a:t>
            </a:r>
            <a:r>
              <a:rPr lang="tr-TR" sz="1400" dirty="0" err="1"/>
              <a:t>maksiller</a:t>
            </a:r>
            <a:r>
              <a:rPr lang="tr-TR" sz="1400" dirty="0"/>
              <a:t> arterin dallarını ve </a:t>
            </a:r>
            <a:r>
              <a:rPr lang="tr-TR" sz="1400" dirty="0" err="1"/>
              <a:t>pterygoid</a:t>
            </a:r>
            <a:r>
              <a:rPr lang="tr-TR" sz="1400" dirty="0"/>
              <a:t> </a:t>
            </a:r>
            <a:r>
              <a:rPr lang="tr-TR" sz="1400" dirty="0" err="1"/>
              <a:t>venöz</a:t>
            </a:r>
            <a:r>
              <a:rPr lang="tr-TR" sz="1400" dirty="0"/>
              <a:t> </a:t>
            </a:r>
            <a:r>
              <a:rPr lang="tr-TR" sz="1400" dirty="0" err="1"/>
              <a:t>pleksusu</a:t>
            </a:r>
            <a:r>
              <a:rPr lang="tr-TR" sz="1400" dirty="0"/>
              <a:t> içerir. </a:t>
            </a:r>
            <a:r>
              <a:rPr lang="tr-TR" sz="1400" dirty="0" err="1"/>
              <a:t>Pterygoid</a:t>
            </a:r>
            <a:r>
              <a:rPr lang="tr-TR" sz="1400" dirty="0"/>
              <a:t> </a:t>
            </a:r>
            <a:r>
              <a:rPr lang="tr-TR" sz="1400" dirty="0" err="1"/>
              <a:t>pleksusdan</a:t>
            </a:r>
            <a:r>
              <a:rPr lang="tr-TR" sz="1400" dirty="0"/>
              <a:t> </a:t>
            </a:r>
            <a:r>
              <a:rPr lang="tr-TR" sz="1400" dirty="0" smtClean="0"/>
              <a:t>çıkan </a:t>
            </a:r>
            <a:r>
              <a:rPr lang="tr-TR" sz="1400" dirty="0" err="1"/>
              <a:t>emissary</a:t>
            </a:r>
            <a:r>
              <a:rPr lang="tr-TR" sz="1400" dirty="0"/>
              <a:t> </a:t>
            </a:r>
            <a:r>
              <a:rPr lang="tr-TR" sz="1400" dirty="0" err="1"/>
              <a:t>venler</a:t>
            </a:r>
            <a:r>
              <a:rPr lang="tr-TR" sz="1400" dirty="0"/>
              <a:t> kafa tabanındaki </a:t>
            </a:r>
            <a:r>
              <a:rPr lang="tr-TR" sz="1400" dirty="0" err="1"/>
              <a:t>foraminalardan</a:t>
            </a:r>
            <a:r>
              <a:rPr lang="tr-TR" sz="1400" dirty="0"/>
              <a:t> geçerek </a:t>
            </a:r>
            <a:r>
              <a:rPr lang="tr-TR" sz="1400" dirty="0" err="1"/>
              <a:t>intrakranial</a:t>
            </a:r>
            <a:r>
              <a:rPr lang="tr-TR" sz="1400" dirty="0"/>
              <a:t> dural sinüslerle bağlantı kurarlar. Yüz ve </a:t>
            </a:r>
            <a:r>
              <a:rPr lang="tr-TR" sz="1400" dirty="0" err="1"/>
              <a:t>orbitanın</a:t>
            </a:r>
            <a:r>
              <a:rPr lang="tr-TR" sz="1400" dirty="0"/>
              <a:t> </a:t>
            </a:r>
            <a:r>
              <a:rPr lang="tr-TR" sz="1400" dirty="0" err="1"/>
              <a:t>venlerinin</a:t>
            </a:r>
            <a:r>
              <a:rPr lang="tr-TR" sz="1400" dirty="0"/>
              <a:t> kapağı olmadığı için, kan yoluyla yayılabilen enfeksiyonlar, bu </a:t>
            </a:r>
            <a:r>
              <a:rPr lang="tr-TR" sz="1400" dirty="0" err="1"/>
              <a:t>venlerin</a:t>
            </a:r>
            <a:r>
              <a:rPr lang="tr-TR" sz="1400" dirty="0"/>
              <a:t> rotaları boyunca </a:t>
            </a:r>
            <a:r>
              <a:rPr lang="tr-TR" sz="1400" dirty="0" err="1"/>
              <a:t>superior</a:t>
            </a:r>
            <a:r>
              <a:rPr lang="tr-TR" sz="1400" dirty="0"/>
              <a:t> veya </a:t>
            </a:r>
            <a:r>
              <a:rPr lang="tr-TR" sz="1400" dirty="0" err="1"/>
              <a:t>inferior</a:t>
            </a:r>
            <a:r>
              <a:rPr lang="tr-TR" sz="1400" dirty="0"/>
              <a:t> yayılım gösterebilir</a:t>
            </a:r>
            <a:r>
              <a:rPr lang="tr-TR" sz="1400" dirty="0" smtClean="0"/>
              <a:t>. </a:t>
            </a:r>
            <a:r>
              <a:rPr lang="tr-TR" sz="1400" dirty="0" err="1" smtClean="0"/>
              <a:t>İnfratemporal</a:t>
            </a:r>
            <a:r>
              <a:rPr lang="tr-TR" sz="1400" dirty="0" smtClean="0"/>
              <a:t> </a:t>
            </a:r>
            <a:r>
              <a:rPr lang="tr-TR" sz="1400" dirty="0" err="1"/>
              <a:t>loj</a:t>
            </a:r>
            <a:r>
              <a:rPr lang="tr-TR" sz="1400" dirty="0"/>
              <a:t> enfeksiyonlara </a:t>
            </a:r>
            <a:r>
              <a:rPr lang="tr-TR" sz="1400" dirty="0" err="1"/>
              <a:t>posteriordan</a:t>
            </a:r>
            <a:r>
              <a:rPr lang="tr-TR" sz="1400" dirty="0"/>
              <a:t> yayılarak </a:t>
            </a:r>
            <a:r>
              <a:rPr lang="tr-TR" sz="1400" dirty="0" err="1"/>
              <a:t>kavernöz</a:t>
            </a:r>
            <a:r>
              <a:rPr lang="tr-TR" sz="1400" dirty="0"/>
              <a:t> sinüs </a:t>
            </a:r>
            <a:r>
              <a:rPr lang="tr-TR" sz="1400" dirty="0" err="1"/>
              <a:t>trombozuna</a:t>
            </a:r>
            <a:r>
              <a:rPr lang="tr-TR" sz="1400" dirty="0"/>
              <a:t> neden olabilir. Bu </a:t>
            </a:r>
            <a:r>
              <a:rPr lang="tr-TR" sz="1400" dirty="0" err="1"/>
              <a:t>loj</a:t>
            </a:r>
            <a:r>
              <a:rPr lang="tr-TR" sz="1400" dirty="0"/>
              <a:t> nadiren </a:t>
            </a:r>
            <a:r>
              <a:rPr lang="tr-TR" sz="1400" dirty="0" err="1"/>
              <a:t>enfekte</a:t>
            </a:r>
            <a:r>
              <a:rPr lang="tr-TR" sz="1400" dirty="0"/>
              <a:t> olur, etkeni genellikle </a:t>
            </a:r>
            <a:r>
              <a:rPr lang="tr-TR" sz="1400" dirty="0" err="1"/>
              <a:t>maksiller</a:t>
            </a:r>
            <a:r>
              <a:rPr lang="tr-TR" sz="1400" dirty="0"/>
              <a:t> 3. </a:t>
            </a:r>
            <a:r>
              <a:rPr lang="tr-TR" sz="1400" dirty="0" err="1"/>
              <a:t>molar</a:t>
            </a:r>
            <a:r>
              <a:rPr lang="tr-TR" sz="1400" dirty="0"/>
              <a:t> diştir.</a:t>
            </a:r>
          </a:p>
          <a:p>
            <a:pPr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6" name="Content Placeholder 5" descr="Ekran Resmi 2015-04-30 23.03.3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83" b="-19583"/>
          <a:stretch>
            <a:fillRect/>
          </a:stretch>
        </p:blipFill>
        <p:spPr>
          <a:xfrm>
            <a:off x="4648200" y="533400"/>
            <a:ext cx="4038600" cy="5857875"/>
          </a:xfrm>
        </p:spPr>
      </p:pic>
    </p:spTree>
    <p:extLst>
      <p:ext uri="{BB962C8B-B14F-4D97-AF65-F5344CB8AC3E}">
        <p14:creationId xmlns:p14="http://schemas.microsoft.com/office/powerpoint/2010/main" val="103086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Derin </a:t>
            </a:r>
            <a:r>
              <a:rPr lang="tr-TR" sz="2000" dirty="0" err="1"/>
              <a:t>dentin</a:t>
            </a:r>
            <a:r>
              <a:rPr lang="tr-TR" sz="2000" dirty="0"/>
              <a:t> çürüğü sonucu </a:t>
            </a:r>
            <a:r>
              <a:rPr lang="tr-TR" sz="2000" dirty="0" err="1"/>
              <a:t>pulpanın</a:t>
            </a:r>
            <a:r>
              <a:rPr lang="tr-TR" sz="2000" dirty="0"/>
              <a:t> </a:t>
            </a:r>
            <a:r>
              <a:rPr lang="tr-TR" sz="2000" dirty="0" err="1"/>
              <a:t>nekroze</a:t>
            </a:r>
            <a:r>
              <a:rPr lang="tr-TR" sz="2000" dirty="0"/>
              <a:t> olmasıyla </a:t>
            </a:r>
            <a:r>
              <a:rPr lang="tr-TR" sz="2000" dirty="0" err="1"/>
              <a:t>periapikal</a:t>
            </a:r>
            <a:r>
              <a:rPr lang="tr-TR" sz="2000" dirty="0"/>
              <a:t> dokuda enfeksiyon başlar. </a:t>
            </a:r>
            <a:r>
              <a:rPr lang="tr-TR" sz="2000" dirty="0" err="1"/>
              <a:t>Periapikal</a:t>
            </a:r>
            <a:r>
              <a:rPr lang="tr-TR" sz="2000" dirty="0"/>
              <a:t> doku </a:t>
            </a:r>
            <a:r>
              <a:rPr lang="tr-TR" sz="2000" dirty="0" err="1"/>
              <a:t>enfekte</a:t>
            </a:r>
            <a:r>
              <a:rPr lang="tr-TR" sz="2000" dirty="0"/>
              <a:t> olduktan sonra </a:t>
            </a:r>
            <a:r>
              <a:rPr lang="tr-TR" sz="2000" dirty="0" err="1"/>
              <a:t>ekfeksiyon</a:t>
            </a:r>
            <a:r>
              <a:rPr lang="tr-TR" sz="2000" dirty="0"/>
              <a:t> her yöne eşit yayılır fakat direncin az olduğu yöne ilerler. 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Enfeksiyon </a:t>
            </a:r>
            <a:r>
              <a:rPr lang="tr-TR" sz="2000" dirty="0" err="1"/>
              <a:t>kortikal</a:t>
            </a:r>
            <a:r>
              <a:rPr lang="tr-TR" sz="2000" dirty="0"/>
              <a:t> kemiğe gelene kader </a:t>
            </a:r>
            <a:r>
              <a:rPr lang="tr-TR" sz="2000" dirty="0" err="1"/>
              <a:t>kansellöz</a:t>
            </a:r>
            <a:r>
              <a:rPr lang="tr-TR" sz="2000" dirty="0"/>
              <a:t> kemik boyunca ilerler. Eğer </a:t>
            </a:r>
            <a:r>
              <a:rPr lang="tr-TR" sz="2000" dirty="0" err="1"/>
              <a:t>kortikal</a:t>
            </a:r>
            <a:r>
              <a:rPr lang="tr-TR" sz="2000" dirty="0"/>
              <a:t> tabaka inceyse enfeksiyon kemiği </a:t>
            </a:r>
            <a:r>
              <a:rPr lang="tr-TR" sz="2000" dirty="0" err="1"/>
              <a:t>erode</a:t>
            </a:r>
            <a:r>
              <a:rPr lang="tr-TR" sz="2000" dirty="0"/>
              <a:t> eder ve çevreleyen yumuşak dokuya yayılır.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Etken tedavi edilmeden sadece antibiyotik tedavisi enfeksiyonu durdurabilir fakat tedavi etmez. Antibiyotik tedavisi bittiğinde </a:t>
            </a:r>
            <a:r>
              <a:rPr lang="tr-TR" sz="2000" dirty="0" err="1"/>
              <a:t>dental</a:t>
            </a:r>
            <a:r>
              <a:rPr lang="tr-TR" sz="2000" dirty="0"/>
              <a:t> etken ortadan kaldırılmadığı için enfeksiyon tekrar eder.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Bu yüzden </a:t>
            </a:r>
            <a:r>
              <a:rPr lang="tr-TR" sz="2000" dirty="0" err="1"/>
              <a:t>primer</a:t>
            </a:r>
            <a:r>
              <a:rPr lang="tr-TR" sz="2000" dirty="0"/>
              <a:t> tedavi ,</a:t>
            </a:r>
            <a:r>
              <a:rPr lang="tr-TR" sz="2000" dirty="0" err="1"/>
              <a:t>antibiyorik</a:t>
            </a:r>
            <a:r>
              <a:rPr lang="tr-TR" sz="2000" dirty="0"/>
              <a:t> tedavisi yanında, </a:t>
            </a:r>
            <a:r>
              <a:rPr lang="tr-TR" sz="2000" dirty="0" err="1"/>
              <a:t>endodontik</a:t>
            </a:r>
            <a:r>
              <a:rPr lang="tr-TR" sz="2000" dirty="0"/>
              <a:t> tedavi veya diş çekimi olmalıdır.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893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229600" cy="289996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Maksiller</a:t>
            </a:r>
            <a:r>
              <a:rPr lang="tr-TR" sz="1800" dirty="0"/>
              <a:t> </a:t>
            </a:r>
            <a:r>
              <a:rPr lang="tr-TR" sz="1800" dirty="0" err="1"/>
              <a:t>posterior</a:t>
            </a:r>
            <a:r>
              <a:rPr lang="tr-TR" sz="1800" dirty="0"/>
              <a:t> dişlerin </a:t>
            </a:r>
            <a:r>
              <a:rPr lang="tr-TR" sz="1800" dirty="0" err="1"/>
              <a:t>periapikal</a:t>
            </a:r>
            <a:r>
              <a:rPr lang="tr-TR" sz="1800" dirty="0"/>
              <a:t> veya </a:t>
            </a:r>
            <a:r>
              <a:rPr lang="tr-TR" sz="1800" dirty="0" err="1"/>
              <a:t>periodontal</a:t>
            </a:r>
            <a:r>
              <a:rPr lang="tr-TR" sz="1800" dirty="0"/>
              <a:t> enfeksiyonları </a:t>
            </a:r>
            <a:r>
              <a:rPr lang="tr-TR" sz="1800" dirty="0" err="1"/>
              <a:t>superior</a:t>
            </a:r>
            <a:r>
              <a:rPr lang="tr-TR" sz="1800" dirty="0"/>
              <a:t> yönde yayılarak </a:t>
            </a:r>
            <a:r>
              <a:rPr lang="tr-TR" sz="1800" dirty="0" err="1"/>
              <a:t>maksiller</a:t>
            </a:r>
            <a:r>
              <a:rPr lang="tr-TR" sz="1800" dirty="0"/>
              <a:t> sinüs tabanını </a:t>
            </a:r>
            <a:r>
              <a:rPr lang="tr-TR" sz="1800" dirty="0" err="1"/>
              <a:t>erode</a:t>
            </a:r>
            <a:r>
              <a:rPr lang="tr-TR" sz="1800" dirty="0"/>
              <a:t> edebilir. </a:t>
            </a:r>
            <a:r>
              <a:rPr lang="tr-TR" sz="1800" dirty="0" err="1"/>
              <a:t>Maksiller</a:t>
            </a:r>
            <a:r>
              <a:rPr lang="tr-TR" sz="1800" dirty="0"/>
              <a:t> sinüzitlerin %20sinde etken </a:t>
            </a:r>
            <a:r>
              <a:rPr lang="tr-TR" sz="1800" dirty="0" err="1"/>
              <a:t>odontojenik</a:t>
            </a:r>
            <a:r>
              <a:rPr lang="tr-TR" sz="1800" dirty="0"/>
              <a:t> enfeksiyondur. </a:t>
            </a:r>
            <a:r>
              <a:rPr lang="tr-TR" sz="1800" dirty="0" err="1"/>
              <a:t>Odontojenik</a:t>
            </a:r>
            <a:r>
              <a:rPr lang="tr-TR" sz="1800" dirty="0"/>
              <a:t> </a:t>
            </a:r>
            <a:r>
              <a:rPr lang="tr-TR" sz="1800" dirty="0" err="1"/>
              <a:t>maksiller</a:t>
            </a:r>
            <a:r>
              <a:rPr lang="tr-TR" sz="1800" dirty="0"/>
              <a:t> sinüs enfeksiyonları </a:t>
            </a:r>
            <a:r>
              <a:rPr lang="tr-TR" sz="1800" dirty="0" err="1"/>
              <a:t>superior</a:t>
            </a:r>
            <a:r>
              <a:rPr lang="tr-TR" sz="1800" dirty="0"/>
              <a:t> yönde ilerleyerek </a:t>
            </a:r>
            <a:r>
              <a:rPr lang="tr-TR" sz="1800" dirty="0" err="1"/>
              <a:t>ethmoid</a:t>
            </a:r>
            <a:r>
              <a:rPr lang="tr-TR" sz="1800" dirty="0"/>
              <a:t> sinüs veya </a:t>
            </a:r>
            <a:r>
              <a:rPr lang="tr-TR" sz="1800" dirty="0" err="1"/>
              <a:t>orbital</a:t>
            </a:r>
            <a:r>
              <a:rPr lang="tr-TR" sz="1800" dirty="0"/>
              <a:t> tabana yayılarak </a:t>
            </a:r>
            <a:r>
              <a:rPr lang="tr-TR" sz="1800" dirty="0" err="1"/>
              <a:t>sekonder</a:t>
            </a:r>
            <a:r>
              <a:rPr lang="tr-TR" sz="1800" dirty="0"/>
              <a:t> </a:t>
            </a:r>
            <a:r>
              <a:rPr lang="tr-TR" sz="1800" dirty="0" err="1"/>
              <a:t>periorbital</a:t>
            </a:r>
            <a:r>
              <a:rPr lang="tr-TR" sz="1800" dirty="0"/>
              <a:t> veya </a:t>
            </a:r>
            <a:r>
              <a:rPr lang="tr-TR" sz="1800" dirty="0" err="1"/>
              <a:t>orbital</a:t>
            </a:r>
            <a:r>
              <a:rPr lang="tr-TR" sz="1800" dirty="0"/>
              <a:t> enfeksiyona neden olabilir. </a:t>
            </a:r>
            <a:r>
              <a:rPr lang="tr-TR" sz="1800" dirty="0" err="1">
                <a:solidFill>
                  <a:srgbClr val="FF0000"/>
                </a:solidFill>
              </a:rPr>
              <a:t>Periorbital</a:t>
            </a:r>
            <a:r>
              <a:rPr lang="tr-TR" sz="1800" dirty="0">
                <a:solidFill>
                  <a:srgbClr val="FF0000"/>
                </a:solidFill>
              </a:rPr>
              <a:t> veya </a:t>
            </a:r>
            <a:r>
              <a:rPr lang="tr-TR" sz="1800" dirty="0" err="1">
                <a:solidFill>
                  <a:srgbClr val="FF0000"/>
                </a:solidFill>
              </a:rPr>
              <a:t>orbital</a:t>
            </a:r>
            <a:r>
              <a:rPr lang="tr-TR" sz="1800" dirty="0">
                <a:solidFill>
                  <a:srgbClr val="FF0000"/>
                </a:solidFill>
              </a:rPr>
              <a:t> enfeksiyon </a:t>
            </a:r>
            <a:r>
              <a:rPr lang="tr-TR" sz="1800" dirty="0"/>
              <a:t>nadiren </a:t>
            </a:r>
            <a:r>
              <a:rPr lang="tr-TR" sz="1800" dirty="0" err="1"/>
              <a:t>odontojen</a:t>
            </a:r>
            <a:r>
              <a:rPr lang="tr-TR" sz="1800" dirty="0"/>
              <a:t> enfeksiyon kaynaklı gelişebilir, ve geliştiğinde gözkapaklarında şişlik ve kızarıklık ve </a:t>
            </a:r>
            <a:r>
              <a:rPr lang="tr-TR" sz="1800" dirty="0" err="1"/>
              <a:t>orbitanın</a:t>
            </a:r>
            <a:r>
              <a:rPr lang="tr-TR" sz="1800" dirty="0"/>
              <a:t> </a:t>
            </a:r>
            <a:r>
              <a:rPr lang="tr-TR" sz="1800" dirty="0" err="1"/>
              <a:t>vasküler</a:t>
            </a:r>
            <a:r>
              <a:rPr lang="tr-TR" sz="1800" dirty="0"/>
              <a:t>, </a:t>
            </a:r>
            <a:r>
              <a:rPr lang="tr-TR" sz="1800" dirty="0" err="1"/>
              <a:t>nöral</a:t>
            </a:r>
            <a:r>
              <a:rPr lang="tr-TR" sz="1800" dirty="0"/>
              <a:t> </a:t>
            </a:r>
            <a:r>
              <a:rPr lang="tr-TR" sz="1800" dirty="0" err="1"/>
              <a:t>komponentlerinde</a:t>
            </a:r>
            <a:r>
              <a:rPr lang="tr-TR" sz="1800" dirty="0"/>
              <a:t> tutulum izlenir. Ciddi bir enfeksiyondur ve </a:t>
            </a:r>
            <a:r>
              <a:rPr lang="tr-TR" sz="1800" dirty="0" smtClean="0"/>
              <a:t>agresif </a:t>
            </a:r>
            <a:r>
              <a:rPr lang="tr-TR" sz="1800" dirty="0"/>
              <a:t>medikal, cerrahi tedavi gerektirir</a:t>
            </a:r>
            <a:r>
              <a:rPr lang="tr-TR" sz="1800" dirty="0" smtClean="0"/>
              <a:t>.</a:t>
            </a:r>
            <a:endParaRPr lang="tr-TR" sz="1800" dirty="0"/>
          </a:p>
          <a:p>
            <a:endParaRPr lang="en-US" sz="1800" dirty="0"/>
          </a:p>
        </p:txBody>
      </p:sp>
      <p:pic>
        <p:nvPicPr>
          <p:cNvPr id="9" name="Content Placeholder 8" descr="Ekran Resmi 2015-04-30 23.18.52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37" t="21992" r="-14749"/>
          <a:stretch/>
        </p:blipFill>
        <p:spPr>
          <a:xfrm>
            <a:off x="457200" y="3433763"/>
            <a:ext cx="8229600" cy="2957512"/>
          </a:xfrm>
        </p:spPr>
      </p:pic>
    </p:spTree>
    <p:extLst>
      <p:ext uri="{BB962C8B-B14F-4D97-AF65-F5344CB8AC3E}">
        <p14:creationId xmlns:p14="http://schemas.microsoft.com/office/powerpoint/2010/main" val="124710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5858256"/>
          </a:xfrm>
        </p:spPr>
        <p:txBody>
          <a:bodyPr>
            <a:noAutofit/>
          </a:bodyPr>
          <a:lstStyle/>
          <a:p>
            <a:r>
              <a:rPr lang="tr-TR" sz="1700" dirty="0" err="1">
                <a:solidFill>
                  <a:srgbClr val="292934"/>
                </a:solidFill>
              </a:rPr>
              <a:t>Maksiller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odontojenik</a:t>
            </a:r>
            <a:r>
              <a:rPr lang="tr-TR" sz="1700" dirty="0">
                <a:solidFill>
                  <a:srgbClr val="292934"/>
                </a:solidFill>
              </a:rPr>
              <a:t> enfeksiyon </a:t>
            </a:r>
            <a:r>
              <a:rPr lang="tr-TR" sz="1700" dirty="0" err="1">
                <a:solidFill>
                  <a:srgbClr val="292934"/>
                </a:solidFill>
              </a:rPr>
              <a:t>infraorbital</a:t>
            </a:r>
            <a:r>
              <a:rPr lang="tr-TR" sz="1700" dirty="0">
                <a:solidFill>
                  <a:srgbClr val="292934"/>
                </a:solidFill>
              </a:rPr>
              <a:t> bölgede </a:t>
            </a:r>
            <a:r>
              <a:rPr lang="tr-TR" sz="1700" dirty="0" err="1">
                <a:solidFill>
                  <a:srgbClr val="292934"/>
                </a:solidFill>
              </a:rPr>
              <a:t>infraorbital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veni</a:t>
            </a:r>
            <a:r>
              <a:rPr lang="tr-TR" sz="1700" dirty="0">
                <a:solidFill>
                  <a:srgbClr val="292934"/>
                </a:solidFill>
              </a:rPr>
              <a:t> veya sinüsler </a:t>
            </a:r>
            <a:r>
              <a:rPr lang="tr-TR" sz="1700" dirty="0" err="1">
                <a:solidFill>
                  <a:srgbClr val="292934"/>
                </a:solidFill>
              </a:rPr>
              <a:t>aracılığıyle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inferior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oftalmik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veni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erode</a:t>
            </a:r>
            <a:r>
              <a:rPr lang="tr-TR" sz="1700" dirty="0">
                <a:solidFill>
                  <a:srgbClr val="292934"/>
                </a:solidFill>
              </a:rPr>
              <a:t> ettiğinde, </a:t>
            </a:r>
            <a:r>
              <a:rPr lang="tr-TR" sz="1700" dirty="0" err="1">
                <a:solidFill>
                  <a:srgbClr val="292934"/>
                </a:solidFill>
              </a:rPr>
              <a:t>oftalmik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ven</a:t>
            </a:r>
            <a:r>
              <a:rPr lang="tr-TR" sz="1700" dirty="0">
                <a:solidFill>
                  <a:srgbClr val="292934"/>
                </a:solidFill>
              </a:rPr>
              <a:t> yoluyla </a:t>
            </a:r>
            <a:r>
              <a:rPr lang="tr-TR" sz="1700" dirty="0" err="1">
                <a:solidFill>
                  <a:srgbClr val="292934"/>
                </a:solidFill>
              </a:rPr>
              <a:t>fissura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orbitalis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superiordan</a:t>
            </a:r>
            <a:r>
              <a:rPr lang="tr-TR" sz="1700" dirty="0">
                <a:solidFill>
                  <a:srgbClr val="292934"/>
                </a:solidFill>
              </a:rPr>
              <a:t> geçip direkt olarak </a:t>
            </a:r>
            <a:r>
              <a:rPr lang="tr-TR" sz="1700" dirty="0" err="1">
                <a:solidFill>
                  <a:srgbClr val="292934"/>
                </a:solidFill>
              </a:rPr>
              <a:t>kavernöz</a:t>
            </a:r>
            <a:r>
              <a:rPr lang="tr-TR" sz="1700" dirty="0">
                <a:solidFill>
                  <a:srgbClr val="292934"/>
                </a:solidFill>
              </a:rPr>
              <a:t> sinüse ilerleyebilir. Bu </a:t>
            </a:r>
            <a:r>
              <a:rPr lang="tr-TR" sz="1700" dirty="0" err="1">
                <a:solidFill>
                  <a:srgbClr val="292934"/>
                </a:solidFill>
              </a:rPr>
              <a:t>kavernöz</a:t>
            </a:r>
            <a:r>
              <a:rPr lang="tr-TR" sz="1700" dirty="0">
                <a:solidFill>
                  <a:srgbClr val="292934"/>
                </a:solidFill>
              </a:rPr>
              <a:t> sinüsün </a:t>
            </a:r>
            <a:r>
              <a:rPr lang="tr-TR" sz="1700" dirty="0" err="1">
                <a:solidFill>
                  <a:srgbClr val="292934"/>
                </a:solidFill>
              </a:rPr>
              <a:t>anterior</a:t>
            </a:r>
            <a:r>
              <a:rPr lang="tr-TR" sz="1700" dirty="0">
                <a:solidFill>
                  <a:srgbClr val="292934"/>
                </a:solidFill>
              </a:rPr>
              <a:t> kısmıdır. Bakteri </a:t>
            </a:r>
            <a:r>
              <a:rPr lang="tr-TR" sz="1700" dirty="0" err="1">
                <a:solidFill>
                  <a:srgbClr val="292934"/>
                </a:solidFill>
              </a:rPr>
              <a:t>stimülasyonu</a:t>
            </a:r>
            <a:r>
              <a:rPr lang="tr-TR" sz="1700" dirty="0">
                <a:solidFill>
                  <a:srgbClr val="292934"/>
                </a:solidFill>
              </a:rPr>
              <a:t> sonucu oluşan </a:t>
            </a:r>
            <a:r>
              <a:rPr lang="tr-TR" sz="1700" dirty="0" err="1">
                <a:solidFill>
                  <a:srgbClr val="292934"/>
                </a:solidFill>
              </a:rPr>
              <a:t>intravasküler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inflamasyon</a:t>
            </a:r>
            <a:r>
              <a:rPr lang="tr-TR" sz="1700" dirty="0">
                <a:solidFill>
                  <a:srgbClr val="292934"/>
                </a:solidFill>
              </a:rPr>
              <a:t> pıhtılaşma sistemini </a:t>
            </a:r>
            <a:r>
              <a:rPr lang="tr-TR" sz="1700" dirty="0" err="1">
                <a:solidFill>
                  <a:srgbClr val="292934"/>
                </a:solidFill>
              </a:rPr>
              <a:t>stimüle</a:t>
            </a:r>
            <a:r>
              <a:rPr lang="tr-TR" sz="1700" dirty="0">
                <a:solidFill>
                  <a:srgbClr val="292934"/>
                </a:solidFill>
              </a:rPr>
              <a:t> eder ve septik </a:t>
            </a:r>
            <a:r>
              <a:rPr lang="tr-TR" sz="1700" dirty="0" err="1">
                <a:solidFill>
                  <a:srgbClr val="292934"/>
                </a:solidFill>
              </a:rPr>
              <a:t>kavernöz</a:t>
            </a:r>
            <a:r>
              <a:rPr lang="tr-TR" sz="1700" dirty="0">
                <a:solidFill>
                  <a:srgbClr val="292934"/>
                </a:solidFill>
              </a:rPr>
              <a:t> sinüs </a:t>
            </a:r>
            <a:r>
              <a:rPr lang="tr-TR" sz="1700" dirty="0" err="1">
                <a:solidFill>
                  <a:srgbClr val="292934"/>
                </a:solidFill>
              </a:rPr>
              <a:t>trombozuna</a:t>
            </a:r>
            <a:r>
              <a:rPr lang="tr-TR" sz="1700" dirty="0">
                <a:solidFill>
                  <a:srgbClr val="292934"/>
                </a:solidFill>
              </a:rPr>
              <a:t> neden olur. </a:t>
            </a:r>
            <a:r>
              <a:rPr lang="tr-TR" sz="1700" dirty="0" err="1">
                <a:solidFill>
                  <a:srgbClr val="292934"/>
                </a:solidFill>
              </a:rPr>
              <a:t>Kavernöz</a:t>
            </a:r>
            <a:r>
              <a:rPr lang="tr-TR" sz="1700" dirty="0">
                <a:solidFill>
                  <a:srgbClr val="292934"/>
                </a:solidFill>
              </a:rPr>
              <a:t> sinüs </a:t>
            </a:r>
            <a:r>
              <a:rPr lang="tr-TR" sz="1700" dirty="0" err="1">
                <a:solidFill>
                  <a:srgbClr val="292934"/>
                </a:solidFill>
              </a:rPr>
              <a:t>trombozu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enfekte</a:t>
            </a:r>
            <a:r>
              <a:rPr lang="tr-TR" sz="1700" dirty="0">
                <a:solidFill>
                  <a:srgbClr val="292934"/>
                </a:solidFill>
              </a:rPr>
              <a:t> bir diş sonucu nadiren oluşan bir durumdur. </a:t>
            </a:r>
            <a:r>
              <a:rPr lang="tr-TR" sz="1700" dirty="0" err="1">
                <a:solidFill>
                  <a:srgbClr val="292934"/>
                </a:solidFill>
              </a:rPr>
              <a:t>Orbital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selülit</a:t>
            </a:r>
            <a:r>
              <a:rPr lang="tr-TR" sz="1700" dirty="0">
                <a:solidFill>
                  <a:srgbClr val="292934"/>
                </a:solidFill>
              </a:rPr>
              <a:t> gibi </a:t>
            </a:r>
            <a:r>
              <a:rPr lang="tr-TR" sz="1700" dirty="0" err="1">
                <a:solidFill>
                  <a:srgbClr val="292934"/>
                </a:solidFill>
              </a:rPr>
              <a:t>kavernöz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sinüz</a:t>
            </a:r>
            <a:r>
              <a:rPr lang="tr-TR" sz="1700" dirty="0">
                <a:solidFill>
                  <a:srgbClr val="292934"/>
                </a:solidFill>
              </a:rPr>
              <a:t> </a:t>
            </a:r>
            <a:r>
              <a:rPr lang="tr-TR" sz="1700" dirty="0" err="1">
                <a:solidFill>
                  <a:srgbClr val="292934"/>
                </a:solidFill>
              </a:rPr>
              <a:t>trombozuda</a:t>
            </a:r>
            <a:r>
              <a:rPr lang="tr-TR" sz="1700" dirty="0">
                <a:solidFill>
                  <a:srgbClr val="292934"/>
                </a:solidFill>
              </a:rPr>
              <a:t> ciddi, hayati risk taşıyan, </a:t>
            </a:r>
            <a:r>
              <a:rPr lang="tr-TR" sz="1700" dirty="0" err="1">
                <a:solidFill>
                  <a:srgbClr val="292934"/>
                </a:solidFill>
              </a:rPr>
              <a:t>agresiv</a:t>
            </a:r>
            <a:r>
              <a:rPr lang="tr-TR" sz="1700" dirty="0">
                <a:solidFill>
                  <a:srgbClr val="292934"/>
                </a:solidFill>
              </a:rPr>
              <a:t> medikal ve cerrahi tedavi gerektiren bir durumdur. </a:t>
            </a:r>
            <a:r>
              <a:rPr lang="tr-TR" sz="1700" dirty="0" err="1">
                <a:solidFill>
                  <a:srgbClr val="292934"/>
                </a:solidFill>
              </a:rPr>
              <a:t>Kavernöz</a:t>
            </a:r>
            <a:r>
              <a:rPr lang="tr-TR" sz="1700" dirty="0">
                <a:solidFill>
                  <a:srgbClr val="292934"/>
                </a:solidFill>
              </a:rPr>
              <a:t> sinüs içindeki en savunmasız yapı </a:t>
            </a:r>
            <a:r>
              <a:rPr lang="tr-TR" sz="1700" dirty="0" err="1" smtClean="0">
                <a:solidFill>
                  <a:srgbClr val="292934"/>
                </a:solidFill>
              </a:rPr>
              <a:t>n.abducens</a:t>
            </a:r>
            <a:r>
              <a:rPr lang="tr-TR" sz="1700" dirty="0" smtClean="0">
                <a:solidFill>
                  <a:srgbClr val="292934"/>
                </a:solidFill>
              </a:rPr>
              <a:t> </a:t>
            </a:r>
            <a:r>
              <a:rPr lang="tr-TR" sz="1700" dirty="0">
                <a:solidFill>
                  <a:srgbClr val="292934"/>
                </a:solidFill>
              </a:rPr>
              <a:t>(6.kranial sinir) </a:t>
            </a:r>
            <a:r>
              <a:rPr lang="tr-TR" sz="1700" dirty="0" err="1">
                <a:solidFill>
                  <a:srgbClr val="292934"/>
                </a:solidFill>
              </a:rPr>
              <a:t>dir</a:t>
            </a:r>
            <a:r>
              <a:rPr lang="tr-TR" sz="1700" dirty="0">
                <a:solidFill>
                  <a:srgbClr val="292934"/>
                </a:solidFill>
              </a:rPr>
              <a:t>.</a:t>
            </a:r>
          </a:p>
          <a:p>
            <a:endParaRPr lang="en-US" sz="1700" dirty="0">
              <a:solidFill>
                <a:srgbClr val="292934"/>
              </a:solidFill>
            </a:endParaRPr>
          </a:p>
        </p:txBody>
      </p:sp>
      <p:pic>
        <p:nvPicPr>
          <p:cNvPr id="6" name="Content Placeholder 5" descr="Ekran Resmi 2015-04-30 22.20.0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1" b="-11671"/>
          <a:stretch>
            <a:fillRect/>
          </a:stretch>
        </p:blipFill>
        <p:spPr>
          <a:xfrm>
            <a:off x="4648200" y="533400"/>
            <a:ext cx="4038600" cy="5857875"/>
          </a:xfrm>
        </p:spPr>
      </p:pic>
    </p:spTree>
    <p:extLst>
      <p:ext uri="{BB962C8B-B14F-4D97-AF65-F5344CB8AC3E}">
        <p14:creationId xmlns:p14="http://schemas.microsoft.com/office/powerpoint/2010/main" val="206595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Mandibular</a:t>
            </a:r>
            <a:r>
              <a:rPr lang="tr-TR" dirty="0"/>
              <a:t> diş kaynaklı enfeksiyonlar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88860"/>
            <a:ext cx="4038600" cy="34027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 smtClean="0">
                <a:solidFill>
                  <a:srgbClr val="292934"/>
                </a:solidFill>
              </a:rPr>
              <a:t>Subperiostal</a:t>
            </a:r>
            <a:r>
              <a:rPr lang="tr-TR" sz="1800" dirty="0" smtClean="0">
                <a:solidFill>
                  <a:srgbClr val="292934"/>
                </a:solidFill>
              </a:rPr>
              <a:t> </a:t>
            </a:r>
            <a:r>
              <a:rPr lang="tr-TR" sz="1800" dirty="0" err="1" smtClean="0">
                <a:solidFill>
                  <a:srgbClr val="292934"/>
                </a:solidFill>
              </a:rPr>
              <a:t>loj</a:t>
            </a:r>
            <a:r>
              <a:rPr lang="tr-TR" sz="1800" dirty="0" smtClean="0">
                <a:solidFill>
                  <a:srgbClr val="292934"/>
                </a:solidFill>
              </a:rPr>
              <a:t>; enfeksiyonun </a:t>
            </a:r>
            <a:r>
              <a:rPr lang="tr-TR" sz="1800" dirty="0" err="1">
                <a:solidFill>
                  <a:srgbClr val="292934"/>
                </a:solidFill>
              </a:rPr>
              <a:t>bukkal</a:t>
            </a:r>
            <a:r>
              <a:rPr lang="tr-TR" sz="1800" dirty="0">
                <a:solidFill>
                  <a:srgbClr val="292934"/>
                </a:solidFill>
              </a:rPr>
              <a:t> </a:t>
            </a:r>
            <a:r>
              <a:rPr lang="tr-TR" sz="1800" dirty="0" err="1">
                <a:solidFill>
                  <a:srgbClr val="292934"/>
                </a:solidFill>
              </a:rPr>
              <a:t>kortikal</a:t>
            </a:r>
            <a:r>
              <a:rPr lang="tr-TR" sz="1800" dirty="0">
                <a:solidFill>
                  <a:srgbClr val="292934"/>
                </a:solidFill>
              </a:rPr>
              <a:t> kemiği perfore ettiği </a:t>
            </a:r>
            <a:r>
              <a:rPr lang="tr-TR" sz="1800" dirty="0" smtClean="0">
                <a:solidFill>
                  <a:srgbClr val="292934"/>
                </a:solidFill>
              </a:rPr>
              <a:t>fakat </a:t>
            </a:r>
            <a:r>
              <a:rPr lang="tr-TR" sz="1800" dirty="0" err="1">
                <a:solidFill>
                  <a:srgbClr val="292934"/>
                </a:solidFill>
              </a:rPr>
              <a:t>periostu</a:t>
            </a:r>
            <a:r>
              <a:rPr lang="tr-TR" sz="1800" dirty="0">
                <a:solidFill>
                  <a:srgbClr val="292934"/>
                </a:solidFill>
              </a:rPr>
              <a:t> perfore etmediği vakalarda enfeksiyon </a:t>
            </a:r>
            <a:r>
              <a:rPr lang="tr-TR" sz="1800" dirty="0" err="1">
                <a:solidFill>
                  <a:srgbClr val="292934"/>
                </a:solidFill>
              </a:rPr>
              <a:t>periost</a:t>
            </a:r>
            <a:r>
              <a:rPr lang="tr-TR" sz="1800" dirty="0">
                <a:solidFill>
                  <a:srgbClr val="292934"/>
                </a:solidFill>
              </a:rPr>
              <a:t> ile kemiği ayırır ve </a:t>
            </a:r>
            <a:r>
              <a:rPr lang="tr-TR" sz="1800" dirty="0" err="1">
                <a:solidFill>
                  <a:srgbClr val="292934"/>
                </a:solidFill>
              </a:rPr>
              <a:t>periost</a:t>
            </a:r>
            <a:r>
              <a:rPr lang="tr-TR" sz="1800" dirty="0">
                <a:solidFill>
                  <a:srgbClr val="292934"/>
                </a:solidFill>
              </a:rPr>
              <a:t> altında birikir. Klinik olarak bu şişlik, </a:t>
            </a:r>
            <a:r>
              <a:rPr lang="tr-TR" sz="1800" dirty="0" err="1">
                <a:solidFill>
                  <a:srgbClr val="292934"/>
                </a:solidFill>
              </a:rPr>
              <a:t>mandibulanın</a:t>
            </a:r>
            <a:r>
              <a:rPr lang="tr-TR" sz="1800" dirty="0">
                <a:solidFill>
                  <a:srgbClr val="292934"/>
                </a:solidFill>
              </a:rPr>
              <a:t> </a:t>
            </a:r>
            <a:r>
              <a:rPr lang="tr-TR" sz="1800" dirty="0" err="1">
                <a:solidFill>
                  <a:srgbClr val="292934"/>
                </a:solidFill>
              </a:rPr>
              <a:t>lingual</a:t>
            </a:r>
            <a:r>
              <a:rPr lang="tr-TR" sz="1800" dirty="0">
                <a:solidFill>
                  <a:srgbClr val="292934"/>
                </a:solidFill>
              </a:rPr>
              <a:t> korteksinin normal görünümü sanılabilir. Şişlik daha fazla büyüdüğünde teşhis konulur.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7" name="Content Placeholder 6" descr="Ekran Resmi 2015-04-30 23.54.29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7128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57200" y="1673352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dirty="0" err="1"/>
              <a:t>Mandibular</a:t>
            </a:r>
            <a:r>
              <a:rPr lang="tr-TR" dirty="0"/>
              <a:t> </a:t>
            </a:r>
            <a:r>
              <a:rPr lang="tr-TR" dirty="0" smtClean="0"/>
              <a:t>enfeksiyonlar </a:t>
            </a:r>
            <a:r>
              <a:rPr lang="tr-TR" dirty="0" err="1" smtClean="0"/>
              <a:t>subperiostal</a:t>
            </a:r>
            <a:r>
              <a:rPr lang="tr-TR" dirty="0" smtClean="0"/>
              <a:t>, </a:t>
            </a:r>
            <a:r>
              <a:rPr lang="tr-TR" dirty="0" err="1" smtClean="0"/>
              <a:t>submandibular</a:t>
            </a:r>
            <a:r>
              <a:rPr lang="tr-TR" dirty="0"/>
              <a:t>, </a:t>
            </a:r>
            <a:r>
              <a:rPr lang="tr-TR" dirty="0" err="1"/>
              <a:t>sublingual</a:t>
            </a:r>
            <a:r>
              <a:rPr lang="tr-TR" dirty="0"/>
              <a:t>, </a:t>
            </a:r>
            <a:r>
              <a:rPr lang="tr-TR" dirty="0" err="1"/>
              <a:t>submental</a:t>
            </a:r>
            <a:r>
              <a:rPr lang="tr-TR" dirty="0"/>
              <a:t> ve </a:t>
            </a:r>
            <a:r>
              <a:rPr lang="tr-TR" dirty="0" err="1"/>
              <a:t>masticator</a:t>
            </a:r>
            <a:r>
              <a:rPr lang="tr-TR" dirty="0"/>
              <a:t> </a:t>
            </a:r>
            <a:r>
              <a:rPr lang="tr-TR" dirty="0" err="1"/>
              <a:t>loj</a:t>
            </a:r>
            <a:r>
              <a:rPr lang="tr-TR" dirty="0"/>
              <a:t> </a:t>
            </a:r>
            <a:r>
              <a:rPr lang="tr-TR" dirty="0" err="1"/>
              <a:t>lara</a:t>
            </a:r>
            <a:r>
              <a:rPr lang="tr-TR" dirty="0"/>
              <a:t> yayılma eğilimindedir. Bu </a:t>
            </a:r>
            <a:r>
              <a:rPr lang="tr-TR" dirty="0" err="1"/>
              <a:t>lojlardan</a:t>
            </a:r>
            <a:r>
              <a:rPr lang="tr-TR" dirty="0"/>
              <a:t> enfeksiyon boynun derin </a:t>
            </a:r>
            <a:r>
              <a:rPr lang="tr-TR" dirty="0" err="1"/>
              <a:t>fasiyal</a:t>
            </a:r>
            <a:r>
              <a:rPr lang="tr-TR" dirty="0"/>
              <a:t> </a:t>
            </a:r>
            <a:r>
              <a:rPr lang="tr-TR" dirty="0" err="1"/>
              <a:t>lojlarına</a:t>
            </a:r>
            <a:r>
              <a:rPr lang="tr-TR" dirty="0"/>
              <a:t> yayılabilir, </a:t>
            </a:r>
            <a:r>
              <a:rPr lang="tr-TR" dirty="0" err="1"/>
              <a:t>mediastinuma</a:t>
            </a:r>
            <a:r>
              <a:rPr lang="tr-TR" dirty="0"/>
              <a:t> kadar uzanıp kalp, akciğerler ve büyük damarlara ulaşabilir.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21" y="968990"/>
            <a:ext cx="4318379" cy="542266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600" dirty="0" err="1"/>
              <a:t>Mandibular</a:t>
            </a:r>
            <a:r>
              <a:rPr lang="tr-TR" sz="1600" dirty="0"/>
              <a:t> </a:t>
            </a:r>
            <a:r>
              <a:rPr lang="tr-TR" sz="1600" dirty="0" err="1"/>
              <a:t>posterior</a:t>
            </a:r>
            <a:r>
              <a:rPr lang="tr-TR" sz="1600" dirty="0"/>
              <a:t> dişlerden kaynaklanan enfeksiyon </a:t>
            </a:r>
            <a:r>
              <a:rPr lang="tr-TR" sz="1600" dirty="0" err="1"/>
              <a:t>bukkal</a:t>
            </a:r>
            <a:r>
              <a:rPr lang="tr-TR" sz="1600" dirty="0"/>
              <a:t> kemiği </a:t>
            </a:r>
            <a:r>
              <a:rPr lang="tr-TR" sz="1600" dirty="0" err="1"/>
              <a:t>buksinatör</a:t>
            </a:r>
            <a:r>
              <a:rPr lang="tr-TR" sz="1600" dirty="0"/>
              <a:t> </a:t>
            </a:r>
            <a:r>
              <a:rPr lang="tr-TR" sz="1600" dirty="0" smtClean="0"/>
              <a:t>kas </a:t>
            </a:r>
            <a:r>
              <a:rPr lang="tr-TR" sz="1600" dirty="0" err="1"/>
              <a:t>ataşmanının</a:t>
            </a:r>
            <a:r>
              <a:rPr lang="tr-TR" sz="1600" dirty="0"/>
              <a:t> altından perfore ederse </a:t>
            </a:r>
            <a:r>
              <a:rPr lang="tr-TR" sz="1600" dirty="0" err="1"/>
              <a:t>bukkal</a:t>
            </a:r>
            <a:r>
              <a:rPr lang="tr-TR" sz="1600" dirty="0"/>
              <a:t> </a:t>
            </a:r>
            <a:r>
              <a:rPr lang="tr-TR" sz="1600" dirty="0" err="1"/>
              <a:t>loj</a:t>
            </a:r>
            <a:r>
              <a:rPr lang="tr-TR" sz="1600" dirty="0"/>
              <a:t> tutulumu görülür.</a:t>
            </a:r>
          </a:p>
          <a:p>
            <a:pPr>
              <a:spcAft>
                <a:spcPts val="600"/>
              </a:spcAft>
            </a:pPr>
            <a:r>
              <a:rPr lang="tr-TR" sz="1600" dirty="0" err="1"/>
              <a:t>Gordinsky</a:t>
            </a:r>
            <a:r>
              <a:rPr lang="tr-TR" sz="1600" dirty="0"/>
              <a:t> ve </a:t>
            </a:r>
            <a:r>
              <a:rPr lang="tr-TR" sz="1600" dirty="0" err="1"/>
              <a:t>Holyoke</a:t>
            </a:r>
            <a:r>
              <a:rPr lang="tr-TR" sz="1600" dirty="0"/>
              <a:t>, </a:t>
            </a:r>
            <a:r>
              <a:rPr lang="tr-TR" sz="1600" dirty="0" err="1"/>
              <a:t>submaksiller</a:t>
            </a:r>
            <a:r>
              <a:rPr lang="tr-TR" sz="1600" dirty="0"/>
              <a:t> </a:t>
            </a:r>
            <a:r>
              <a:rPr lang="tr-TR" sz="1600" dirty="0" err="1"/>
              <a:t>loju</a:t>
            </a:r>
            <a:r>
              <a:rPr lang="tr-TR" sz="1600" dirty="0"/>
              <a:t>, 3 </a:t>
            </a:r>
            <a:r>
              <a:rPr lang="tr-TR" sz="1600" dirty="0" err="1"/>
              <a:t>loju</a:t>
            </a:r>
            <a:r>
              <a:rPr lang="tr-TR" sz="1600" dirty="0"/>
              <a:t> kapsayan ,</a:t>
            </a:r>
            <a:r>
              <a:rPr lang="tr-TR" sz="1600" dirty="0" err="1"/>
              <a:t>submandibular</a:t>
            </a:r>
            <a:r>
              <a:rPr lang="tr-TR" sz="1600" dirty="0"/>
              <a:t>, </a:t>
            </a:r>
            <a:r>
              <a:rPr lang="tr-TR" sz="1600" dirty="0" err="1"/>
              <a:t>sublingual</a:t>
            </a:r>
            <a:r>
              <a:rPr lang="tr-TR" sz="1600" dirty="0"/>
              <a:t> ve </a:t>
            </a:r>
            <a:r>
              <a:rPr lang="tr-TR" sz="1600" dirty="0" err="1"/>
              <a:t>submental</a:t>
            </a:r>
            <a:r>
              <a:rPr lang="tr-TR" sz="1600" dirty="0"/>
              <a:t> </a:t>
            </a:r>
            <a:r>
              <a:rPr lang="tr-TR" sz="1600" dirty="0" err="1"/>
              <a:t>lojlar</a:t>
            </a:r>
            <a:r>
              <a:rPr lang="tr-TR" sz="1600" dirty="0"/>
              <a:t>, büyük bir </a:t>
            </a:r>
            <a:r>
              <a:rPr lang="tr-TR" sz="1600" dirty="0" err="1"/>
              <a:t>loj</a:t>
            </a:r>
            <a:r>
              <a:rPr lang="tr-TR" sz="1600" dirty="0"/>
              <a:t> olarak tanımlamıştır.</a:t>
            </a:r>
          </a:p>
          <a:p>
            <a:pPr>
              <a:spcAft>
                <a:spcPts val="600"/>
              </a:spcAft>
            </a:pPr>
            <a:r>
              <a:rPr lang="tr-TR" sz="1600" dirty="0"/>
              <a:t>Eğer enfeksiyon </a:t>
            </a:r>
            <a:r>
              <a:rPr lang="tr-TR" sz="1600" dirty="0" err="1"/>
              <a:t>mandibulanın</a:t>
            </a:r>
            <a:r>
              <a:rPr lang="tr-TR" sz="1600" dirty="0"/>
              <a:t> </a:t>
            </a:r>
            <a:r>
              <a:rPr lang="tr-TR" sz="1600" dirty="0" err="1"/>
              <a:t>lingual</a:t>
            </a:r>
            <a:r>
              <a:rPr lang="tr-TR" sz="1600" dirty="0"/>
              <a:t> kemiğini </a:t>
            </a:r>
            <a:r>
              <a:rPr lang="tr-TR" sz="1600" dirty="0" err="1"/>
              <a:t>mylohyoid</a:t>
            </a:r>
            <a:r>
              <a:rPr lang="tr-TR" sz="1600" dirty="0"/>
              <a:t> kasın üstünden perfore ederse </a:t>
            </a:r>
            <a:r>
              <a:rPr lang="tr-TR" sz="1600" dirty="0" err="1"/>
              <a:t>sublingual</a:t>
            </a:r>
            <a:r>
              <a:rPr lang="tr-TR" sz="1600" dirty="0"/>
              <a:t>(en sık </a:t>
            </a:r>
            <a:r>
              <a:rPr lang="tr-TR" sz="1600" dirty="0" err="1"/>
              <a:t>premolar</a:t>
            </a:r>
            <a:r>
              <a:rPr lang="tr-TR" sz="1600" dirty="0"/>
              <a:t> ve 1.molar dişlerde görülür) , altından perfore ederse </a:t>
            </a:r>
            <a:r>
              <a:rPr lang="tr-TR" sz="1600" dirty="0" err="1"/>
              <a:t>submandibular</a:t>
            </a:r>
            <a:r>
              <a:rPr lang="tr-TR" sz="1600" dirty="0"/>
              <a:t> apseler meydana gelir. </a:t>
            </a:r>
            <a:r>
              <a:rPr lang="tr-TR" sz="1600" dirty="0" err="1"/>
              <a:t>Mandibular</a:t>
            </a:r>
            <a:r>
              <a:rPr lang="tr-TR" sz="1600" dirty="0"/>
              <a:t> 3.molar dişler </a:t>
            </a:r>
            <a:r>
              <a:rPr lang="tr-TR" sz="1600" dirty="0" err="1"/>
              <a:t>submandibular</a:t>
            </a:r>
            <a:r>
              <a:rPr lang="tr-TR" sz="1600" dirty="0"/>
              <a:t> apselerin en sık etkenidir. </a:t>
            </a:r>
            <a:r>
              <a:rPr lang="tr-TR" sz="1600" dirty="0" err="1"/>
              <a:t>Mandibular</a:t>
            </a:r>
            <a:r>
              <a:rPr lang="tr-TR" sz="1600" dirty="0"/>
              <a:t> 2.molar dişler ise köklerinin uzunluğuna bağlı olarak iki </a:t>
            </a:r>
            <a:r>
              <a:rPr lang="tr-TR" sz="1600" dirty="0" err="1"/>
              <a:t>lojuda</a:t>
            </a:r>
            <a:r>
              <a:rPr lang="tr-TR" sz="1600" dirty="0"/>
              <a:t> </a:t>
            </a:r>
            <a:r>
              <a:rPr lang="tr-TR" sz="1600" dirty="0" err="1"/>
              <a:t>enfekte</a:t>
            </a:r>
            <a:r>
              <a:rPr lang="tr-TR" sz="1600" dirty="0"/>
              <a:t> edebilir.</a:t>
            </a:r>
          </a:p>
          <a:p>
            <a:endParaRPr lang="en-US" sz="1600" dirty="0"/>
          </a:p>
        </p:txBody>
      </p:sp>
      <p:pic>
        <p:nvPicPr>
          <p:cNvPr id="5" name="Content Placeholder 4" descr="Ekran Resmi 2015-05-01 00.03.08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262" b="-41262"/>
          <a:stretch>
            <a:fillRect/>
          </a:stretch>
        </p:blipFill>
        <p:spPr>
          <a:xfrm>
            <a:off x="4648200" y="533400"/>
            <a:ext cx="4038600" cy="5858256"/>
          </a:xfrm>
        </p:spPr>
      </p:pic>
    </p:spTree>
    <p:extLst>
      <p:ext uri="{BB962C8B-B14F-4D97-AF65-F5344CB8AC3E}">
        <p14:creationId xmlns:p14="http://schemas.microsoft.com/office/powerpoint/2010/main" val="133839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9116"/>
            <a:ext cx="8229600" cy="23142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>
                <a:solidFill>
                  <a:srgbClr val="FF0000"/>
                </a:solidFill>
              </a:rPr>
              <a:t>Sublingual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loj</a:t>
            </a:r>
            <a:r>
              <a:rPr lang="tr-TR" sz="2000" dirty="0">
                <a:solidFill>
                  <a:srgbClr val="FF0000"/>
                </a:solidFill>
              </a:rPr>
              <a:t>, </a:t>
            </a:r>
            <a:r>
              <a:rPr lang="tr-TR" sz="2000" dirty="0">
                <a:solidFill>
                  <a:srgbClr val="292934"/>
                </a:solidFill>
              </a:rPr>
              <a:t>ağız tabanı oral mukozası ile </a:t>
            </a:r>
            <a:r>
              <a:rPr lang="tr-TR" sz="2000" dirty="0" err="1">
                <a:solidFill>
                  <a:srgbClr val="292934"/>
                </a:solidFill>
              </a:rPr>
              <a:t>mylohyoid</a:t>
            </a:r>
            <a:r>
              <a:rPr lang="tr-TR" sz="2000" dirty="0">
                <a:solidFill>
                  <a:srgbClr val="292934"/>
                </a:solidFill>
              </a:rPr>
              <a:t> kas arasında bulunur. Bu </a:t>
            </a:r>
            <a:r>
              <a:rPr lang="tr-TR" sz="2000" dirty="0" err="1">
                <a:solidFill>
                  <a:srgbClr val="292934"/>
                </a:solidFill>
              </a:rPr>
              <a:t>lojun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posterior</a:t>
            </a:r>
            <a:r>
              <a:rPr lang="tr-TR" sz="2000" dirty="0">
                <a:solidFill>
                  <a:srgbClr val="292934"/>
                </a:solidFill>
              </a:rPr>
              <a:t> sınırı açıktır </a:t>
            </a:r>
            <a:r>
              <a:rPr lang="tr-TR" sz="2000" dirty="0" err="1">
                <a:solidFill>
                  <a:srgbClr val="292934"/>
                </a:solidFill>
              </a:rPr>
              <a:t>burdan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submandibular</a:t>
            </a:r>
            <a:r>
              <a:rPr lang="tr-TR" sz="2000" dirty="0">
                <a:solidFill>
                  <a:srgbClr val="292934"/>
                </a:solidFill>
              </a:rPr>
              <a:t> </a:t>
            </a:r>
            <a:r>
              <a:rPr lang="tr-TR" sz="2000" dirty="0" err="1">
                <a:solidFill>
                  <a:srgbClr val="292934"/>
                </a:solidFill>
              </a:rPr>
              <a:t>loj</a:t>
            </a:r>
            <a:r>
              <a:rPr lang="tr-TR" sz="2000" dirty="0">
                <a:solidFill>
                  <a:srgbClr val="292934"/>
                </a:solidFill>
              </a:rPr>
              <a:t> ile direkt ilişkidedir. Klinik olarak, </a:t>
            </a:r>
            <a:r>
              <a:rPr lang="tr-TR" sz="2000" dirty="0" err="1">
                <a:solidFill>
                  <a:srgbClr val="292934"/>
                </a:solidFill>
              </a:rPr>
              <a:t>ekstraoral</a:t>
            </a:r>
            <a:r>
              <a:rPr lang="tr-TR" sz="2000" dirty="0">
                <a:solidFill>
                  <a:srgbClr val="292934"/>
                </a:solidFill>
              </a:rPr>
              <a:t> şişlik çok azdır veya </a:t>
            </a:r>
            <a:r>
              <a:rPr lang="tr-TR" sz="2000" dirty="0" smtClean="0">
                <a:solidFill>
                  <a:srgbClr val="292934"/>
                </a:solidFill>
              </a:rPr>
              <a:t>yoktur, </a:t>
            </a:r>
            <a:r>
              <a:rPr lang="tr-TR" sz="2000" dirty="0">
                <a:solidFill>
                  <a:srgbClr val="292934"/>
                </a:solidFill>
              </a:rPr>
              <a:t>fakat </a:t>
            </a:r>
            <a:r>
              <a:rPr lang="tr-TR" sz="2000" dirty="0" err="1">
                <a:solidFill>
                  <a:srgbClr val="292934"/>
                </a:solidFill>
              </a:rPr>
              <a:t>intraoral</a:t>
            </a:r>
            <a:r>
              <a:rPr lang="tr-TR" sz="2000" dirty="0">
                <a:solidFill>
                  <a:srgbClr val="292934"/>
                </a:solidFill>
              </a:rPr>
              <a:t> olarak </a:t>
            </a:r>
            <a:r>
              <a:rPr lang="tr-TR" sz="2000" dirty="0" err="1">
                <a:solidFill>
                  <a:srgbClr val="292934"/>
                </a:solidFill>
              </a:rPr>
              <a:t>enfekte</a:t>
            </a:r>
            <a:r>
              <a:rPr lang="tr-TR" sz="2000" dirty="0">
                <a:solidFill>
                  <a:srgbClr val="292934"/>
                </a:solidFill>
              </a:rPr>
              <a:t> olan tarafta ağız tabanında şişlik izlenir. Enfeksiyon genellikle </a:t>
            </a:r>
            <a:r>
              <a:rPr lang="tr-TR" sz="2000" dirty="0" err="1">
                <a:solidFill>
                  <a:srgbClr val="292934"/>
                </a:solidFill>
              </a:rPr>
              <a:t>bilateral</a:t>
            </a:r>
            <a:r>
              <a:rPr lang="tr-TR" sz="2000" dirty="0">
                <a:solidFill>
                  <a:srgbClr val="292934"/>
                </a:solidFill>
              </a:rPr>
              <a:t> tutuluma ilerler ve dil yukarı </a:t>
            </a:r>
            <a:r>
              <a:rPr lang="tr-TR" sz="2000" dirty="0" err="1">
                <a:solidFill>
                  <a:srgbClr val="292934"/>
                </a:solidFill>
              </a:rPr>
              <a:t>deviye</a:t>
            </a:r>
            <a:r>
              <a:rPr lang="tr-TR" sz="2000" dirty="0">
                <a:solidFill>
                  <a:srgbClr val="292934"/>
                </a:solidFill>
              </a:rPr>
              <a:t> olur.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292934"/>
              </a:solidFill>
            </a:endParaRPr>
          </a:p>
        </p:txBody>
      </p:sp>
      <p:pic>
        <p:nvPicPr>
          <p:cNvPr id="6" name="Content Placeholder 5" descr="Ekran Resmi 2015-05-01 00.04.3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7" r="-6907"/>
          <a:stretch>
            <a:fillRect/>
          </a:stretch>
        </p:blipFill>
        <p:spPr>
          <a:xfrm>
            <a:off x="457200" y="3433763"/>
            <a:ext cx="8229600" cy="2957512"/>
          </a:xfrm>
        </p:spPr>
      </p:pic>
    </p:spTree>
    <p:extLst>
      <p:ext uri="{BB962C8B-B14F-4D97-AF65-F5344CB8AC3E}">
        <p14:creationId xmlns:p14="http://schemas.microsoft.com/office/powerpoint/2010/main" val="70293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3457"/>
            <a:ext cx="4038600" cy="55181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>
                <a:solidFill>
                  <a:srgbClr val="FF0000"/>
                </a:solidFill>
              </a:rPr>
              <a:t>Submandibular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loj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/>
              <a:t>mylohyoid</a:t>
            </a:r>
            <a:r>
              <a:rPr lang="tr-TR" sz="2000" dirty="0"/>
              <a:t> kas ve derin </a:t>
            </a:r>
            <a:r>
              <a:rPr lang="tr-TR" sz="2000" dirty="0" err="1"/>
              <a:t>cervical</a:t>
            </a:r>
            <a:r>
              <a:rPr lang="tr-TR" sz="2000" dirty="0"/>
              <a:t> </a:t>
            </a:r>
            <a:r>
              <a:rPr lang="tr-TR" sz="2000" dirty="0" err="1"/>
              <a:t>fascianın</a:t>
            </a:r>
            <a:r>
              <a:rPr lang="tr-TR" sz="2000" dirty="0"/>
              <a:t> </a:t>
            </a:r>
            <a:r>
              <a:rPr lang="tr-TR" sz="2000" dirty="0" err="1"/>
              <a:t>superficial</a:t>
            </a:r>
            <a:r>
              <a:rPr lang="tr-TR" sz="2000" dirty="0"/>
              <a:t> tabakası arasında bulunur.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Bu </a:t>
            </a:r>
            <a:r>
              <a:rPr lang="tr-TR" sz="2000" dirty="0" err="1"/>
              <a:t>lojun</a:t>
            </a:r>
            <a:r>
              <a:rPr lang="tr-TR" sz="2000" dirty="0"/>
              <a:t> </a:t>
            </a:r>
            <a:r>
              <a:rPr lang="tr-TR" sz="2000" dirty="0" err="1"/>
              <a:t>posterior</a:t>
            </a:r>
            <a:r>
              <a:rPr lang="tr-TR" sz="2000" dirty="0"/>
              <a:t> sınırı boynun derin </a:t>
            </a:r>
            <a:r>
              <a:rPr lang="tr-TR" sz="2000" dirty="0" err="1"/>
              <a:t>lojlarıyla</a:t>
            </a:r>
            <a:r>
              <a:rPr lang="tr-TR" sz="2000" dirty="0"/>
              <a:t> ilişkilidir.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Submandibular</a:t>
            </a:r>
            <a:r>
              <a:rPr lang="tr-TR" sz="2000" dirty="0" smtClean="0"/>
              <a:t> </a:t>
            </a:r>
            <a:r>
              <a:rPr lang="tr-TR" sz="2000" dirty="0" err="1"/>
              <a:t>loj</a:t>
            </a:r>
            <a:r>
              <a:rPr lang="tr-TR" sz="2000" dirty="0"/>
              <a:t> enfeksiyonlarında, </a:t>
            </a:r>
            <a:r>
              <a:rPr lang="tr-TR" sz="2000" dirty="0" err="1"/>
              <a:t>mandibula</a:t>
            </a:r>
            <a:r>
              <a:rPr lang="tr-TR" sz="2000" dirty="0"/>
              <a:t> </a:t>
            </a:r>
            <a:r>
              <a:rPr lang="tr-TR" sz="2000" dirty="0" err="1"/>
              <a:t>borderı</a:t>
            </a:r>
            <a:r>
              <a:rPr lang="tr-TR" sz="2000" dirty="0"/>
              <a:t> </a:t>
            </a:r>
            <a:r>
              <a:rPr lang="tr-TR" sz="2000" dirty="0" err="1"/>
              <a:t>digastrik</a:t>
            </a:r>
            <a:r>
              <a:rPr lang="tr-TR" sz="2000" dirty="0"/>
              <a:t> kasın </a:t>
            </a:r>
            <a:r>
              <a:rPr lang="tr-TR" sz="2000" dirty="0" err="1"/>
              <a:t>venter</a:t>
            </a:r>
            <a:r>
              <a:rPr lang="tr-TR" sz="2000" dirty="0"/>
              <a:t> </a:t>
            </a:r>
            <a:r>
              <a:rPr lang="tr-TR" sz="2000" dirty="0" err="1" smtClean="0"/>
              <a:t>anterior</a:t>
            </a:r>
            <a:r>
              <a:rPr lang="tr-TR" sz="2000" dirty="0" smtClean="0"/>
              <a:t> </a:t>
            </a:r>
            <a:r>
              <a:rPr lang="tr-TR" sz="2000" dirty="0"/>
              <a:t>ve </a:t>
            </a:r>
            <a:r>
              <a:rPr lang="tr-TR" sz="2000" dirty="0" err="1"/>
              <a:t>posteriorunun</a:t>
            </a:r>
            <a:r>
              <a:rPr lang="tr-TR" sz="2000" dirty="0"/>
              <a:t> sınırladığı </a:t>
            </a:r>
            <a:r>
              <a:rPr lang="tr-TR" sz="2000" dirty="0" err="1"/>
              <a:t>apeksine</a:t>
            </a:r>
            <a:r>
              <a:rPr lang="tr-TR" sz="2000" dirty="0"/>
              <a:t> </a:t>
            </a:r>
            <a:r>
              <a:rPr lang="tr-TR" sz="2000" dirty="0" err="1"/>
              <a:t>hyoid</a:t>
            </a:r>
            <a:r>
              <a:rPr lang="tr-TR" sz="2000" dirty="0"/>
              <a:t> kemiğin oluşturduğu üçgende </a:t>
            </a:r>
            <a:r>
              <a:rPr lang="tr-TR" sz="2000" dirty="0" err="1"/>
              <a:t>ekstraoral</a:t>
            </a:r>
            <a:r>
              <a:rPr lang="tr-TR" sz="2000" dirty="0"/>
              <a:t> olarak şişlik izlenir.</a:t>
            </a:r>
          </a:p>
          <a:p>
            <a:endParaRPr lang="en-US" dirty="0"/>
          </a:p>
        </p:txBody>
      </p:sp>
      <p:pic>
        <p:nvPicPr>
          <p:cNvPr id="6" name="Content Placeholder 5" descr="Ekran Resmi 2015-05-01 00.04.52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8" b="-1218"/>
          <a:stretch/>
        </p:blipFill>
        <p:spPr>
          <a:xfrm>
            <a:off x="4648200" y="533400"/>
            <a:ext cx="4038600" cy="2899961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648200" y="4032504"/>
            <a:ext cx="4038600" cy="2359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 descr="Ekran Resmi 2015-05-01 00.05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73" y="3433361"/>
            <a:ext cx="3448828" cy="295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752"/>
            <a:ext cx="4038600" cy="549090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>
                <a:solidFill>
                  <a:srgbClr val="FF0000"/>
                </a:solidFill>
              </a:rPr>
              <a:t>Submental</a:t>
            </a:r>
            <a:r>
              <a:rPr lang="tr-TR" sz="1800" dirty="0">
                <a:solidFill>
                  <a:srgbClr val="FF0000"/>
                </a:solidFill>
              </a:rPr>
              <a:t> </a:t>
            </a:r>
            <a:r>
              <a:rPr lang="tr-TR" sz="1800" dirty="0" err="1">
                <a:solidFill>
                  <a:srgbClr val="FF0000"/>
                </a:solidFill>
              </a:rPr>
              <a:t>loj</a:t>
            </a:r>
            <a:r>
              <a:rPr lang="tr-TR" sz="1800" dirty="0">
                <a:solidFill>
                  <a:srgbClr val="FF0000"/>
                </a:solidFill>
              </a:rPr>
              <a:t>, </a:t>
            </a:r>
            <a:r>
              <a:rPr lang="tr-TR" sz="1800" dirty="0" err="1"/>
              <a:t>digastrik</a:t>
            </a:r>
            <a:r>
              <a:rPr lang="tr-TR" sz="1800" dirty="0"/>
              <a:t> kasın </a:t>
            </a:r>
            <a:r>
              <a:rPr lang="tr-TR" sz="1800" dirty="0" err="1"/>
              <a:t>venter</a:t>
            </a:r>
            <a:r>
              <a:rPr lang="tr-TR" sz="1800" dirty="0"/>
              <a:t> </a:t>
            </a:r>
            <a:r>
              <a:rPr lang="tr-TR" sz="1800" dirty="0" err="1"/>
              <a:t>anteriorları</a:t>
            </a:r>
            <a:r>
              <a:rPr lang="tr-TR" sz="1800" dirty="0"/>
              <a:t> arasında bulunur.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Sadece </a:t>
            </a:r>
            <a:r>
              <a:rPr lang="tr-TR" sz="1800" dirty="0" err="1"/>
              <a:t>submental</a:t>
            </a:r>
            <a:r>
              <a:rPr lang="tr-TR" sz="1800" dirty="0"/>
              <a:t> </a:t>
            </a:r>
            <a:r>
              <a:rPr lang="tr-TR" sz="1800" dirty="0" err="1"/>
              <a:t>lojun</a:t>
            </a:r>
            <a:r>
              <a:rPr lang="tr-TR" sz="1800" dirty="0"/>
              <a:t> enfeksiyonu, </a:t>
            </a:r>
            <a:r>
              <a:rPr lang="tr-TR" sz="1800" dirty="0" err="1"/>
              <a:t>mandibular</a:t>
            </a:r>
            <a:r>
              <a:rPr lang="tr-TR" sz="1800" dirty="0"/>
              <a:t> keser diş enfeksiyonları sonucu oluşur ve nadiren görülür.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Daha </a:t>
            </a:r>
            <a:r>
              <a:rPr lang="tr-TR" sz="1800" dirty="0"/>
              <a:t>sık olarak </a:t>
            </a:r>
            <a:r>
              <a:rPr lang="tr-TR" sz="1800" dirty="0" err="1"/>
              <a:t>submental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enfeksiyonları, </a:t>
            </a:r>
            <a:r>
              <a:rPr lang="tr-TR" sz="1800" dirty="0" err="1"/>
              <a:t>submandibular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enfeksiyonlarının yayılımı sonucu görülür.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Submandibular</a:t>
            </a:r>
            <a:r>
              <a:rPr lang="tr-TR" sz="1800" dirty="0" smtClean="0"/>
              <a:t> </a:t>
            </a:r>
            <a:r>
              <a:rPr lang="tr-TR" sz="1800" dirty="0" err="1"/>
              <a:t>loj</a:t>
            </a:r>
            <a:r>
              <a:rPr lang="tr-TR" sz="1800" dirty="0"/>
              <a:t> enfeksiyonları kolayca </a:t>
            </a:r>
            <a:r>
              <a:rPr lang="tr-TR" sz="1800" dirty="0" err="1"/>
              <a:t>digastrik</a:t>
            </a:r>
            <a:r>
              <a:rPr lang="tr-TR" sz="1800" dirty="0"/>
              <a:t> kasın </a:t>
            </a:r>
            <a:r>
              <a:rPr lang="tr-TR" sz="1800" dirty="0" err="1"/>
              <a:t>venter</a:t>
            </a:r>
            <a:r>
              <a:rPr lang="tr-TR" sz="1800" dirty="0"/>
              <a:t> </a:t>
            </a:r>
            <a:r>
              <a:rPr lang="tr-TR" sz="1800" dirty="0" err="1"/>
              <a:t>anteriorunu</a:t>
            </a:r>
            <a:r>
              <a:rPr lang="tr-TR" sz="1800" dirty="0"/>
              <a:t> geçer ve </a:t>
            </a:r>
            <a:r>
              <a:rPr lang="tr-TR" sz="1800" dirty="0" err="1"/>
              <a:t>submental</a:t>
            </a:r>
            <a:r>
              <a:rPr lang="tr-TR" sz="1800" dirty="0"/>
              <a:t> </a:t>
            </a:r>
            <a:r>
              <a:rPr lang="tr-TR" sz="1800" dirty="0" err="1"/>
              <a:t>loja</a:t>
            </a:r>
            <a:r>
              <a:rPr lang="tr-TR" sz="1800" dirty="0"/>
              <a:t> yayılır.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Agresif </a:t>
            </a:r>
            <a:r>
              <a:rPr lang="tr-TR" sz="1800" dirty="0"/>
              <a:t>enfeksiyonlar </a:t>
            </a:r>
            <a:r>
              <a:rPr lang="tr-TR" sz="1800" dirty="0" err="1"/>
              <a:t>submental</a:t>
            </a:r>
            <a:r>
              <a:rPr lang="tr-TR" sz="1800" dirty="0"/>
              <a:t> </a:t>
            </a:r>
            <a:r>
              <a:rPr lang="tr-TR" sz="1800" dirty="0" err="1"/>
              <a:t>loja</a:t>
            </a:r>
            <a:r>
              <a:rPr lang="tr-TR" sz="1800" dirty="0"/>
              <a:t> yayıldıktan sonra karşı taraf </a:t>
            </a:r>
            <a:r>
              <a:rPr lang="tr-TR" sz="1800" dirty="0" err="1"/>
              <a:t>submandibular</a:t>
            </a:r>
            <a:r>
              <a:rPr lang="tr-TR" sz="1800" dirty="0"/>
              <a:t> </a:t>
            </a:r>
            <a:r>
              <a:rPr lang="tr-TR" sz="1800" dirty="0" err="1"/>
              <a:t>lojuna</a:t>
            </a:r>
            <a:r>
              <a:rPr lang="tr-TR" sz="1800" dirty="0"/>
              <a:t> da yayılarak 3 </a:t>
            </a:r>
            <a:r>
              <a:rPr lang="tr-TR" sz="1800" dirty="0" err="1"/>
              <a:t>loju</a:t>
            </a:r>
            <a:r>
              <a:rPr lang="tr-TR" sz="1800" dirty="0"/>
              <a:t> birden tutabilir.</a:t>
            </a:r>
          </a:p>
          <a:p>
            <a:endParaRPr lang="en-US" sz="1800" dirty="0"/>
          </a:p>
        </p:txBody>
      </p:sp>
      <p:pic>
        <p:nvPicPr>
          <p:cNvPr id="6" name="Content Placeholder 5" descr="Ekran Resmi 2015-05-01 00.16.4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925" b="-30925"/>
          <a:stretch>
            <a:fillRect/>
          </a:stretch>
        </p:blipFill>
        <p:spPr>
          <a:xfrm>
            <a:off x="4648200" y="117508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416460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9934"/>
            <a:ext cx="8229600" cy="546706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 smtClean="0"/>
              <a:t>Perimandibular</a:t>
            </a:r>
            <a:r>
              <a:rPr lang="tr-TR" sz="1800" dirty="0" smtClean="0"/>
              <a:t> </a:t>
            </a:r>
            <a:r>
              <a:rPr lang="tr-TR" sz="1800" dirty="0" err="1" smtClean="0"/>
              <a:t>lojların</a:t>
            </a:r>
            <a:r>
              <a:rPr lang="tr-TR" sz="1800" dirty="0" smtClean="0"/>
              <a:t> (</a:t>
            </a:r>
            <a:r>
              <a:rPr lang="tr-TR" sz="1800" dirty="0" err="1"/>
              <a:t>submandibular</a:t>
            </a:r>
            <a:r>
              <a:rPr lang="tr-TR" sz="1800" dirty="0"/>
              <a:t>, </a:t>
            </a:r>
            <a:r>
              <a:rPr lang="tr-TR" sz="1800" dirty="0" err="1"/>
              <a:t>submental</a:t>
            </a:r>
            <a:r>
              <a:rPr lang="tr-TR" sz="1800" dirty="0"/>
              <a:t>, </a:t>
            </a:r>
            <a:r>
              <a:rPr lang="tr-TR" sz="1800" dirty="0" err="1"/>
              <a:t>sublingual</a:t>
            </a:r>
            <a:r>
              <a:rPr lang="tr-TR" sz="1800" dirty="0"/>
              <a:t>) </a:t>
            </a:r>
            <a:r>
              <a:rPr lang="tr-TR" sz="1800" dirty="0" err="1"/>
              <a:t>bilateral</a:t>
            </a:r>
            <a:r>
              <a:rPr lang="tr-TR" sz="1800" dirty="0"/>
              <a:t> olarak tutulması </a:t>
            </a:r>
            <a:r>
              <a:rPr lang="tr-TR" sz="1800" dirty="0">
                <a:solidFill>
                  <a:srgbClr val="FF0000"/>
                </a:solidFill>
              </a:rPr>
              <a:t>Ludwig anjini </a:t>
            </a:r>
            <a:r>
              <a:rPr lang="tr-TR" sz="1800" dirty="0"/>
              <a:t>olarak bilinir. Bu enfeksiyon hızlıca </a:t>
            </a:r>
            <a:r>
              <a:rPr lang="tr-TR" sz="1800" dirty="0" err="1"/>
              <a:t>selülite</a:t>
            </a:r>
            <a:r>
              <a:rPr lang="tr-TR" sz="1800" dirty="0"/>
              <a:t> dönüşerek havayolunu tıkayabilir ve </a:t>
            </a:r>
            <a:r>
              <a:rPr lang="tr-TR" sz="1800" dirty="0" err="1"/>
              <a:t>posteriora</a:t>
            </a:r>
            <a:r>
              <a:rPr lang="tr-TR" sz="1800" dirty="0"/>
              <a:t> doğru boynun derin </a:t>
            </a:r>
            <a:r>
              <a:rPr lang="tr-TR" sz="1800" dirty="0" err="1"/>
              <a:t>lojlarına</a:t>
            </a:r>
            <a:r>
              <a:rPr lang="tr-TR" sz="1800" dirty="0"/>
              <a:t> yayılabilir.</a:t>
            </a:r>
          </a:p>
          <a:p>
            <a:pPr>
              <a:spcAft>
                <a:spcPts val="600"/>
              </a:spcAft>
            </a:pPr>
            <a:r>
              <a:rPr lang="tr-TR" sz="1800" dirty="0" smtClean="0"/>
              <a:t>Ağır </a:t>
            </a:r>
            <a:r>
              <a:rPr lang="tr-TR" sz="1800" dirty="0"/>
              <a:t>şişlikler sıklıkla dilin </a:t>
            </a:r>
            <a:r>
              <a:rPr lang="tr-TR" sz="1800" dirty="0" err="1"/>
              <a:t>elevasyonuna</a:t>
            </a:r>
            <a:r>
              <a:rPr lang="tr-TR" sz="1800" dirty="0"/>
              <a:t> ve </a:t>
            </a:r>
            <a:r>
              <a:rPr lang="tr-TR" sz="1800" dirty="0" err="1"/>
              <a:t>displasmanına</a:t>
            </a:r>
            <a:r>
              <a:rPr lang="tr-TR" sz="1800" dirty="0"/>
              <a:t> sebep olur. Hastanın genellikle </a:t>
            </a:r>
            <a:r>
              <a:rPr lang="tr-TR" sz="1800" dirty="0" err="1"/>
              <a:t>trismusu</a:t>
            </a:r>
            <a:r>
              <a:rPr lang="tr-TR" sz="1800" dirty="0"/>
              <a:t> vardır, salyasını tutamaz, yutkunmakta ve bazen nefes almakta zorluk çeker. Hasta sıklıkla yutkunma ve nefes almayı sürdüremeyeceğinden kaygı duyar.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Enfeksiyon çok hızlı bir şekilde ilerleyebilir ve üst solunum yolunu tıkayarak ölüme sebebiyet verebilir.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Ludvig</a:t>
            </a:r>
            <a:r>
              <a:rPr lang="tr-TR" sz="1800" dirty="0"/>
              <a:t> anjininin en sık etkeni </a:t>
            </a:r>
            <a:r>
              <a:rPr lang="tr-TR" sz="1800" dirty="0" err="1"/>
              <a:t>odontojenik</a:t>
            </a:r>
            <a:r>
              <a:rPr lang="tr-TR" sz="1800" dirty="0"/>
              <a:t> enfeksiyondur.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1940’lardan önce, penisilin bulunmadan önce, Williams(4) ve Williams ve </a:t>
            </a:r>
            <a:r>
              <a:rPr lang="tr-TR" sz="1800" dirty="0" err="1"/>
              <a:t>Guralnick</a:t>
            </a:r>
            <a:r>
              <a:rPr lang="tr-TR" sz="1800" dirty="0"/>
              <a:t>(5), </a:t>
            </a:r>
            <a:r>
              <a:rPr lang="tr-TR" sz="1800" dirty="0" err="1"/>
              <a:t>Ludvig</a:t>
            </a:r>
            <a:r>
              <a:rPr lang="tr-TR" sz="1800" dirty="0"/>
              <a:t> anjininden kaynaklanan ölümleri, önce havayolunu koruyarak daha sonra erken ve </a:t>
            </a:r>
            <a:r>
              <a:rPr lang="tr-TR" sz="1800" dirty="0" err="1"/>
              <a:t>agresiv</a:t>
            </a:r>
            <a:r>
              <a:rPr lang="tr-TR" sz="1800" dirty="0"/>
              <a:t> </a:t>
            </a:r>
            <a:r>
              <a:rPr lang="tr-TR" sz="1800" dirty="0" err="1"/>
              <a:t>insizyon</a:t>
            </a:r>
            <a:r>
              <a:rPr lang="tr-TR" sz="1800" dirty="0"/>
              <a:t> ve drenaj prosedürünü uygulayarak, %54’den %10’a düşürmüşlerdir.</a:t>
            </a:r>
          </a:p>
          <a:p>
            <a:pPr>
              <a:spcAft>
                <a:spcPts val="600"/>
              </a:spcAft>
            </a:pPr>
            <a:endParaRPr lang="tr-TR" sz="1800" dirty="0"/>
          </a:p>
          <a:p>
            <a:pPr>
              <a:spcAft>
                <a:spcPts val="6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295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Submandibular</a:t>
            </a:r>
            <a:r>
              <a:rPr lang="tr-TR" sz="1800" dirty="0"/>
              <a:t> ve </a:t>
            </a:r>
            <a:r>
              <a:rPr lang="tr-TR" sz="1800" dirty="0" err="1"/>
              <a:t>sublingual</a:t>
            </a:r>
            <a:r>
              <a:rPr lang="tr-TR" sz="1800" dirty="0"/>
              <a:t> </a:t>
            </a:r>
            <a:r>
              <a:rPr lang="tr-TR" sz="1800" dirty="0" err="1"/>
              <a:t>lojlar</a:t>
            </a:r>
            <a:r>
              <a:rPr lang="tr-TR" sz="1800" dirty="0"/>
              <a:t> </a:t>
            </a:r>
            <a:r>
              <a:rPr lang="tr-TR" sz="1800" dirty="0" err="1"/>
              <a:t>mylohyoid</a:t>
            </a:r>
            <a:r>
              <a:rPr lang="tr-TR" sz="1800" dirty="0"/>
              <a:t> kasın </a:t>
            </a:r>
            <a:r>
              <a:rPr lang="tr-TR" sz="1800" dirty="0" err="1"/>
              <a:t>posterior</a:t>
            </a:r>
            <a:r>
              <a:rPr lang="tr-TR" sz="1800" dirty="0"/>
              <a:t> sınırını birlikte oluştururlar. Bu birleşimin </a:t>
            </a:r>
            <a:r>
              <a:rPr lang="tr-TR" sz="1800" dirty="0" err="1"/>
              <a:t>posterior</a:t>
            </a:r>
            <a:r>
              <a:rPr lang="tr-TR" sz="1800" dirty="0"/>
              <a:t> sınırı </a:t>
            </a:r>
            <a:r>
              <a:rPr lang="tr-TR" sz="1800" dirty="0" err="1">
                <a:solidFill>
                  <a:srgbClr val="FF0000"/>
                </a:solidFill>
              </a:rPr>
              <a:t>buccopharyngeal</a:t>
            </a:r>
            <a:r>
              <a:rPr lang="tr-TR" sz="1800" dirty="0">
                <a:solidFill>
                  <a:srgbClr val="FF0000"/>
                </a:solidFill>
              </a:rPr>
              <a:t> </a:t>
            </a:r>
            <a:r>
              <a:rPr lang="tr-TR" sz="1800" dirty="0" err="1">
                <a:solidFill>
                  <a:srgbClr val="FF0000"/>
                </a:solidFill>
              </a:rPr>
              <a:t>gap</a:t>
            </a:r>
            <a:r>
              <a:rPr lang="tr-TR" sz="1800" dirty="0">
                <a:solidFill>
                  <a:srgbClr val="FF0000"/>
                </a:solidFill>
              </a:rPr>
              <a:t> </a:t>
            </a:r>
            <a:r>
              <a:rPr lang="tr-TR" sz="1800" dirty="0"/>
              <a:t>olarak adlandırılır. </a:t>
            </a:r>
            <a:r>
              <a:rPr lang="tr-TR" sz="1800" dirty="0" err="1"/>
              <a:t>Styloglossus</a:t>
            </a:r>
            <a:r>
              <a:rPr lang="tr-TR" sz="1800" dirty="0"/>
              <a:t> ve </a:t>
            </a:r>
            <a:r>
              <a:rPr lang="tr-TR" sz="1800" dirty="0" err="1"/>
              <a:t>stylohyoid</a:t>
            </a:r>
            <a:r>
              <a:rPr lang="tr-TR" sz="1800" dirty="0"/>
              <a:t> kasların dil ve </a:t>
            </a:r>
            <a:r>
              <a:rPr lang="tr-TR" sz="1800" dirty="0" err="1"/>
              <a:t>hyoid</a:t>
            </a:r>
            <a:r>
              <a:rPr lang="tr-TR" sz="1800" dirty="0"/>
              <a:t> kemiğe doğru ilerlerken, </a:t>
            </a:r>
            <a:r>
              <a:rPr lang="tr-TR" sz="1800" dirty="0" err="1"/>
              <a:t>m.constrictor</a:t>
            </a:r>
            <a:r>
              <a:rPr lang="tr-TR" sz="1800" dirty="0"/>
              <a:t> </a:t>
            </a:r>
            <a:r>
              <a:rPr lang="tr-TR" sz="1800" dirty="0" err="1"/>
              <a:t>pharyngis</a:t>
            </a:r>
            <a:r>
              <a:rPr lang="tr-TR" sz="1800" dirty="0"/>
              <a:t> sup. ve </a:t>
            </a:r>
            <a:r>
              <a:rPr lang="tr-TR" sz="1800" dirty="0" err="1"/>
              <a:t>med</a:t>
            </a:r>
            <a:r>
              <a:rPr lang="tr-TR" sz="1800" dirty="0"/>
              <a:t>. </a:t>
            </a:r>
            <a:r>
              <a:rPr lang="tr-TR" sz="1800" dirty="0" smtClean="0"/>
              <a:t>arasından </a:t>
            </a:r>
            <a:r>
              <a:rPr lang="tr-TR" sz="1800" dirty="0"/>
              <a:t>geçtiği yerde bulunur. 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Submandibular</a:t>
            </a:r>
            <a:r>
              <a:rPr lang="tr-TR" sz="1800" dirty="0"/>
              <a:t> ve </a:t>
            </a:r>
            <a:r>
              <a:rPr lang="tr-TR" sz="1800" dirty="0" err="1"/>
              <a:t>sublingual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enfeksiyonları, </a:t>
            </a:r>
            <a:r>
              <a:rPr lang="tr-TR" sz="1800" dirty="0" err="1"/>
              <a:t>bukkopharyngeal</a:t>
            </a:r>
            <a:r>
              <a:rPr lang="tr-TR" sz="1800" dirty="0"/>
              <a:t> </a:t>
            </a:r>
            <a:r>
              <a:rPr lang="tr-TR" sz="1800" dirty="0" err="1"/>
              <a:t>gapi</a:t>
            </a:r>
            <a:r>
              <a:rPr lang="tr-TR" sz="1800" dirty="0"/>
              <a:t> geçerek </a:t>
            </a:r>
            <a:r>
              <a:rPr lang="tr-TR" sz="1800" dirty="0" err="1"/>
              <a:t>lateral</a:t>
            </a:r>
            <a:r>
              <a:rPr lang="tr-TR" sz="1800" dirty="0"/>
              <a:t> </a:t>
            </a:r>
            <a:r>
              <a:rPr lang="tr-TR" sz="1800" dirty="0" err="1"/>
              <a:t>pharyngeal</a:t>
            </a:r>
            <a:r>
              <a:rPr lang="tr-TR" sz="1800" dirty="0"/>
              <a:t> </a:t>
            </a:r>
            <a:r>
              <a:rPr lang="tr-TR" sz="1800" dirty="0" err="1"/>
              <a:t>loja</a:t>
            </a:r>
            <a:r>
              <a:rPr lang="tr-TR" sz="1800" dirty="0"/>
              <a:t> girebilir. Ayrıca </a:t>
            </a:r>
            <a:r>
              <a:rPr lang="tr-TR" sz="1800" dirty="0" err="1"/>
              <a:t>submandibular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enfeksiyonları, </a:t>
            </a:r>
            <a:r>
              <a:rPr lang="tr-TR" sz="1800" dirty="0" err="1"/>
              <a:t>digastrik</a:t>
            </a:r>
            <a:r>
              <a:rPr lang="tr-TR" sz="1800" dirty="0"/>
              <a:t> kasın </a:t>
            </a:r>
            <a:r>
              <a:rPr lang="tr-TR" sz="1800" dirty="0" err="1"/>
              <a:t>venter</a:t>
            </a:r>
            <a:r>
              <a:rPr lang="tr-TR" sz="1800" dirty="0"/>
              <a:t> </a:t>
            </a:r>
            <a:r>
              <a:rPr lang="tr-TR" sz="1800" dirty="0" err="1"/>
              <a:t>posteriorunu</a:t>
            </a:r>
            <a:r>
              <a:rPr lang="tr-TR" sz="1800" dirty="0"/>
              <a:t> geçerek direkt olarak </a:t>
            </a:r>
            <a:r>
              <a:rPr lang="tr-TR" sz="1800" dirty="0" err="1"/>
              <a:t>lateral</a:t>
            </a:r>
            <a:r>
              <a:rPr lang="tr-TR" sz="1800" dirty="0"/>
              <a:t> </a:t>
            </a:r>
            <a:r>
              <a:rPr lang="tr-TR" sz="1800" dirty="0" err="1"/>
              <a:t>pharyngeal</a:t>
            </a:r>
            <a:r>
              <a:rPr lang="tr-TR" sz="1800" dirty="0"/>
              <a:t> </a:t>
            </a:r>
            <a:r>
              <a:rPr lang="tr-TR" sz="1800" dirty="0" err="1"/>
              <a:t>loja</a:t>
            </a:r>
            <a:r>
              <a:rPr lang="tr-TR" sz="1800" dirty="0"/>
              <a:t> geçebilir.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Rapor edilen vakalarda en sık görülen ağır </a:t>
            </a:r>
            <a:r>
              <a:rPr lang="tr-TR" sz="1800" dirty="0" err="1"/>
              <a:t>odontojenik</a:t>
            </a:r>
            <a:r>
              <a:rPr lang="tr-TR" sz="1800" dirty="0"/>
              <a:t> enfeksiyonlar, </a:t>
            </a:r>
            <a:r>
              <a:rPr lang="tr-TR" sz="1800" dirty="0" err="1"/>
              <a:t>submandibular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enfeksiyonlarıdır. Yakın geçmişteki vakalara bakıldığında, </a:t>
            </a:r>
            <a:r>
              <a:rPr lang="tr-TR" sz="1800" dirty="0" err="1"/>
              <a:t>hospitalizasyon</a:t>
            </a:r>
            <a:r>
              <a:rPr lang="tr-TR" sz="1800" dirty="0"/>
              <a:t> gerektiren ağır </a:t>
            </a:r>
            <a:r>
              <a:rPr lang="tr-TR" sz="1800" dirty="0" err="1"/>
              <a:t>odontojenik</a:t>
            </a:r>
            <a:r>
              <a:rPr lang="tr-TR" sz="1800" dirty="0"/>
              <a:t> enfeksiyon vakalarının  %54ünü </a:t>
            </a:r>
            <a:r>
              <a:rPr lang="tr-TR" sz="1800" dirty="0" err="1"/>
              <a:t>submandibular</a:t>
            </a:r>
            <a:r>
              <a:rPr lang="tr-TR" sz="1800" dirty="0"/>
              <a:t> apseler oluştururken, </a:t>
            </a:r>
            <a:r>
              <a:rPr lang="tr-TR" sz="1800" dirty="0" err="1"/>
              <a:t>mastikatör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%78ini oluşturur. </a:t>
            </a:r>
            <a:r>
              <a:rPr lang="tr-TR" sz="1800" dirty="0" err="1"/>
              <a:t>Pterygomandibular</a:t>
            </a:r>
            <a:r>
              <a:rPr lang="tr-TR" sz="1800" dirty="0"/>
              <a:t> tutulum ise vakaların %60ında görülmüştür. </a:t>
            </a:r>
            <a:r>
              <a:rPr lang="tr-TR" sz="1800" dirty="0" err="1"/>
              <a:t>Mandibular</a:t>
            </a:r>
            <a:r>
              <a:rPr lang="tr-TR" sz="1800" dirty="0"/>
              <a:t> 3. </a:t>
            </a:r>
            <a:r>
              <a:rPr lang="tr-TR" sz="1800" dirty="0" err="1"/>
              <a:t>molar</a:t>
            </a:r>
            <a:r>
              <a:rPr lang="tr-TR" sz="1800" dirty="0"/>
              <a:t> diş sıklıkla </a:t>
            </a:r>
            <a:r>
              <a:rPr lang="tr-TR" sz="1800" dirty="0" err="1"/>
              <a:t>mastikator</a:t>
            </a:r>
            <a:r>
              <a:rPr lang="tr-TR" sz="1800" dirty="0"/>
              <a:t> </a:t>
            </a:r>
            <a:r>
              <a:rPr lang="tr-TR" sz="1800" dirty="0" err="1"/>
              <a:t>spacein</a:t>
            </a:r>
            <a:r>
              <a:rPr lang="tr-TR" sz="1800" dirty="0"/>
              <a:t> </a:t>
            </a:r>
            <a:r>
              <a:rPr lang="tr-TR" sz="1800" dirty="0" err="1"/>
              <a:t>pterygomandibular</a:t>
            </a:r>
            <a:r>
              <a:rPr lang="tr-TR" sz="1800" dirty="0"/>
              <a:t> kısmında enfeksiyona neden olur.</a:t>
            </a:r>
          </a:p>
          <a:p>
            <a:pPr>
              <a:spcAft>
                <a:spcPts val="600"/>
              </a:spcAft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144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7922"/>
            <a:ext cx="8229600" cy="56990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Mastikator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, derin </a:t>
            </a:r>
            <a:r>
              <a:rPr lang="tr-TR" sz="1800" dirty="0" err="1"/>
              <a:t>cervical</a:t>
            </a:r>
            <a:r>
              <a:rPr lang="tr-TR" sz="1800" dirty="0"/>
              <a:t> </a:t>
            </a:r>
            <a:r>
              <a:rPr lang="tr-TR" sz="1800" dirty="0" err="1"/>
              <a:t>fascianın</a:t>
            </a:r>
            <a:r>
              <a:rPr lang="tr-TR" sz="1800" dirty="0"/>
              <a:t>, derin </a:t>
            </a:r>
            <a:r>
              <a:rPr lang="tr-TR" sz="1800" dirty="0" err="1"/>
              <a:t>servikal</a:t>
            </a:r>
            <a:r>
              <a:rPr lang="tr-TR" sz="1800" dirty="0"/>
              <a:t> </a:t>
            </a:r>
            <a:r>
              <a:rPr lang="tr-TR" sz="1800" dirty="0" err="1"/>
              <a:t>fasianın</a:t>
            </a:r>
            <a:r>
              <a:rPr lang="tr-TR" sz="1800" dirty="0"/>
              <a:t> </a:t>
            </a:r>
            <a:r>
              <a:rPr lang="tr-TR" sz="1800" dirty="0" err="1"/>
              <a:t>superficial</a:t>
            </a:r>
            <a:r>
              <a:rPr lang="tr-TR" sz="1800" dirty="0"/>
              <a:t> </a:t>
            </a:r>
            <a:r>
              <a:rPr lang="tr-TR" sz="1800" dirty="0" err="1"/>
              <a:t>fasiası</a:t>
            </a:r>
            <a:r>
              <a:rPr lang="tr-TR" sz="1800" dirty="0"/>
              <a:t> veya </a:t>
            </a:r>
            <a:r>
              <a:rPr lang="tr-TR" sz="1800" dirty="0" err="1"/>
              <a:t>investing</a:t>
            </a:r>
            <a:r>
              <a:rPr lang="tr-TR" sz="1800" dirty="0"/>
              <a:t> </a:t>
            </a:r>
            <a:r>
              <a:rPr lang="tr-TR" sz="1800" dirty="0" err="1"/>
              <a:t>layer</a:t>
            </a:r>
            <a:r>
              <a:rPr lang="tr-TR" sz="1800" dirty="0"/>
              <a:t> olarak da </a:t>
            </a:r>
            <a:r>
              <a:rPr lang="tr-TR" sz="1800" dirty="0" smtClean="0"/>
              <a:t>adlandırılır</a:t>
            </a:r>
            <a:r>
              <a:rPr lang="tr-TR" sz="1800" dirty="0"/>
              <a:t>, </a:t>
            </a:r>
            <a:r>
              <a:rPr lang="tr-TR" sz="1800" dirty="0" err="1"/>
              <a:t>mastikatör</a:t>
            </a:r>
            <a:r>
              <a:rPr lang="tr-TR" sz="1800" dirty="0"/>
              <a:t> kasları çevrelemesiyle şekillenir.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Bu </a:t>
            </a:r>
            <a:r>
              <a:rPr lang="tr-TR" sz="1800" dirty="0" err="1"/>
              <a:t>fasia</a:t>
            </a:r>
            <a:r>
              <a:rPr lang="tr-TR" sz="1800" dirty="0"/>
              <a:t> </a:t>
            </a:r>
            <a:r>
              <a:rPr lang="tr-TR" sz="1800" dirty="0" err="1"/>
              <a:t>mandibula</a:t>
            </a:r>
            <a:r>
              <a:rPr lang="tr-TR" sz="1800" dirty="0"/>
              <a:t> </a:t>
            </a:r>
            <a:r>
              <a:rPr lang="tr-TR" sz="1800" dirty="0" err="1"/>
              <a:t>inferior</a:t>
            </a:r>
            <a:r>
              <a:rPr lang="tr-TR" sz="1800" dirty="0"/>
              <a:t> </a:t>
            </a:r>
            <a:r>
              <a:rPr lang="tr-TR" sz="1800" dirty="0" err="1"/>
              <a:t>borderında</a:t>
            </a:r>
            <a:r>
              <a:rPr lang="tr-TR" sz="1800" dirty="0"/>
              <a:t> ikiye ayrılır, </a:t>
            </a:r>
            <a:r>
              <a:rPr lang="tr-TR" sz="1800" dirty="0" err="1"/>
              <a:t>masseter</a:t>
            </a:r>
            <a:r>
              <a:rPr lang="tr-TR" sz="1800" dirty="0"/>
              <a:t> kasın </a:t>
            </a:r>
            <a:r>
              <a:rPr lang="tr-TR" sz="1800" dirty="0" err="1"/>
              <a:t>lateralinden</a:t>
            </a:r>
            <a:r>
              <a:rPr lang="tr-TR" sz="1800" dirty="0"/>
              <a:t> ve </a:t>
            </a:r>
            <a:r>
              <a:rPr lang="tr-TR" sz="1800" dirty="0" err="1"/>
              <a:t>medialde</a:t>
            </a:r>
            <a:r>
              <a:rPr lang="tr-TR" sz="1800" dirty="0"/>
              <a:t> </a:t>
            </a:r>
            <a:r>
              <a:rPr lang="tr-TR" sz="1800" dirty="0" err="1"/>
              <a:t>medial</a:t>
            </a:r>
            <a:r>
              <a:rPr lang="tr-TR" sz="1800" dirty="0"/>
              <a:t> </a:t>
            </a:r>
            <a:r>
              <a:rPr lang="tr-TR" sz="1800" dirty="0" err="1"/>
              <a:t>pterygoid</a:t>
            </a:r>
            <a:r>
              <a:rPr lang="tr-TR" sz="1800" dirty="0"/>
              <a:t> kasın </a:t>
            </a:r>
            <a:r>
              <a:rPr lang="tr-TR" sz="1800" dirty="0" err="1"/>
              <a:t>medialinden</a:t>
            </a:r>
            <a:r>
              <a:rPr lang="tr-TR" sz="1800" dirty="0"/>
              <a:t> seyreder.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Medialde</a:t>
            </a:r>
            <a:r>
              <a:rPr lang="tr-TR" sz="1800" dirty="0" smtClean="0"/>
              <a:t> </a:t>
            </a:r>
            <a:r>
              <a:rPr lang="tr-TR" sz="1800" dirty="0" err="1"/>
              <a:t>sphenoid</a:t>
            </a:r>
            <a:r>
              <a:rPr lang="tr-TR" sz="1800" dirty="0"/>
              <a:t> kemiğin </a:t>
            </a:r>
            <a:r>
              <a:rPr lang="tr-TR" sz="1800" dirty="0" err="1"/>
              <a:t>pterigoid</a:t>
            </a:r>
            <a:r>
              <a:rPr lang="tr-TR" sz="1800" dirty="0"/>
              <a:t> çıkıntısında sona erer.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Lateralde</a:t>
            </a:r>
            <a:r>
              <a:rPr lang="tr-TR" sz="1800" dirty="0"/>
              <a:t>, lokal olarak </a:t>
            </a:r>
            <a:r>
              <a:rPr lang="tr-TR" sz="1800" dirty="0" err="1"/>
              <a:t>perotideomasseterik</a:t>
            </a:r>
            <a:r>
              <a:rPr lang="tr-TR" sz="1800" dirty="0"/>
              <a:t> </a:t>
            </a:r>
            <a:r>
              <a:rPr lang="tr-TR" sz="1800" dirty="0" err="1"/>
              <a:t>fascia</a:t>
            </a:r>
            <a:r>
              <a:rPr lang="tr-TR" sz="1800" dirty="0"/>
              <a:t> olarak adlandırılır, </a:t>
            </a:r>
            <a:r>
              <a:rPr lang="tr-TR" sz="1800" dirty="0" err="1"/>
              <a:t>masseter</a:t>
            </a:r>
            <a:r>
              <a:rPr lang="tr-TR" sz="1800" dirty="0"/>
              <a:t> kasın üzerinden seyreder ve </a:t>
            </a:r>
            <a:r>
              <a:rPr lang="tr-TR" sz="1800" dirty="0" err="1"/>
              <a:t>zygomatik</a:t>
            </a:r>
            <a:r>
              <a:rPr lang="tr-TR" sz="1800" dirty="0"/>
              <a:t> kemiğin üzerindeki </a:t>
            </a:r>
            <a:r>
              <a:rPr lang="tr-TR" sz="1800" dirty="0" err="1"/>
              <a:t>periosteumla</a:t>
            </a:r>
            <a:r>
              <a:rPr lang="tr-TR" sz="1800" dirty="0"/>
              <a:t> birleşir</a:t>
            </a:r>
            <a:r>
              <a:rPr lang="tr-TR" sz="18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1800" dirty="0" smtClean="0"/>
              <a:t> </a:t>
            </a:r>
            <a:r>
              <a:rPr lang="tr-TR" sz="1800" dirty="0" err="1"/>
              <a:t>Zygomatik</a:t>
            </a:r>
            <a:r>
              <a:rPr lang="tr-TR" sz="1800" dirty="0"/>
              <a:t> arkın üstünde bu </a:t>
            </a:r>
            <a:r>
              <a:rPr lang="tr-TR" sz="1800" dirty="0" err="1"/>
              <a:t>fascia</a:t>
            </a:r>
            <a:r>
              <a:rPr lang="tr-TR" sz="1800" dirty="0"/>
              <a:t> </a:t>
            </a:r>
            <a:r>
              <a:rPr lang="tr-TR" sz="1800" dirty="0" err="1"/>
              <a:t>temporal</a:t>
            </a:r>
            <a:r>
              <a:rPr lang="tr-TR" sz="1800" dirty="0"/>
              <a:t> </a:t>
            </a:r>
            <a:r>
              <a:rPr lang="tr-TR" sz="1800" dirty="0" err="1"/>
              <a:t>fascia</a:t>
            </a:r>
            <a:r>
              <a:rPr lang="tr-TR" sz="1800" dirty="0"/>
              <a:t> olarak adlandırılır, </a:t>
            </a:r>
            <a:r>
              <a:rPr lang="tr-TR" sz="1800" dirty="0" err="1"/>
              <a:t>temporal</a:t>
            </a:r>
            <a:r>
              <a:rPr lang="tr-TR" sz="1800" dirty="0"/>
              <a:t> kasın </a:t>
            </a:r>
            <a:r>
              <a:rPr lang="tr-TR" sz="1800" dirty="0" err="1"/>
              <a:t>lateral</a:t>
            </a:r>
            <a:r>
              <a:rPr lang="tr-TR" sz="1800" dirty="0"/>
              <a:t> yüzeyinde seyreder ve </a:t>
            </a:r>
            <a:r>
              <a:rPr lang="tr-TR" sz="1800" dirty="0" err="1"/>
              <a:t>temporal</a:t>
            </a:r>
            <a:r>
              <a:rPr lang="tr-TR" sz="1800" dirty="0"/>
              <a:t> kasın </a:t>
            </a:r>
            <a:r>
              <a:rPr lang="tr-TR" sz="1800" dirty="0" err="1"/>
              <a:t>craniumdaki</a:t>
            </a:r>
            <a:r>
              <a:rPr lang="tr-TR" sz="1800" dirty="0"/>
              <a:t> </a:t>
            </a:r>
            <a:r>
              <a:rPr lang="tr-TR" sz="1800" dirty="0" err="1"/>
              <a:t>insertiosunda</a:t>
            </a:r>
            <a:r>
              <a:rPr lang="tr-TR" sz="1800" dirty="0"/>
              <a:t> sona erer.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Bu </a:t>
            </a:r>
            <a:r>
              <a:rPr lang="tr-TR" sz="1800" dirty="0" err="1"/>
              <a:t>fascial</a:t>
            </a:r>
            <a:r>
              <a:rPr lang="tr-TR" sz="1800" dirty="0"/>
              <a:t> kılıf ve kafatası yüzeyi arasındaki alan </a:t>
            </a:r>
            <a:r>
              <a:rPr lang="tr-TR" sz="1800" dirty="0" err="1"/>
              <a:t>mastikatör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olarak </a:t>
            </a:r>
            <a:r>
              <a:rPr lang="tr-TR" sz="1800" dirty="0" smtClean="0"/>
              <a:t>adlandırılır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644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dirty="0"/>
              <a:t>Enfeksiyon </a:t>
            </a:r>
            <a:r>
              <a:rPr lang="tr-TR" dirty="0" err="1"/>
              <a:t>alveoler</a:t>
            </a:r>
            <a:r>
              <a:rPr lang="tr-TR" dirty="0"/>
              <a:t> prosesin </a:t>
            </a:r>
            <a:r>
              <a:rPr lang="tr-TR" dirty="0" err="1"/>
              <a:t>kortikal</a:t>
            </a:r>
            <a:r>
              <a:rPr lang="tr-TR" dirty="0"/>
              <a:t> tabakasını </a:t>
            </a:r>
            <a:r>
              <a:rPr lang="tr-TR" dirty="0" err="1"/>
              <a:t>erode</a:t>
            </a:r>
            <a:r>
              <a:rPr lang="tr-TR" dirty="0"/>
              <a:t> ettikten sonra tahmin edilebilir anatomik </a:t>
            </a:r>
            <a:r>
              <a:rPr lang="tr-TR" dirty="0" err="1"/>
              <a:t>lokasyonlara</a:t>
            </a:r>
            <a:r>
              <a:rPr lang="tr-TR" dirty="0"/>
              <a:t> yayılır.</a:t>
            </a:r>
          </a:p>
          <a:p>
            <a:pPr>
              <a:spcAft>
                <a:spcPts val="600"/>
              </a:spcAft>
            </a:pPr>
            <a:r>
              <a:rPr lang="tr-TR" dirty="0"/>
              <a:t>Belirli bir dişten kaynaklanan enfeksiyonun yayılacağı </a:t>
            </a:r>
            <a:r>
              <a:rPr lang="tr-TR" dirty="0" err="1"/>
              <a:t>lokasyon</a:t>
            </a:r>
            <a:r>
              <a:rPr lang="tr-TR" dirty="0"/>
              <a:t> iki majör faktöre bağlıdır;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Diş </a:t>
            </a:r>
            <a:r>
              <a:rPr lang="tr-TR" dirty="0" err="1"/>
              <a:t>apeksi</a:t>
            </a:r>
            <a:r>
              <a:rPr lang="tr-TR" dirty="0"/>
              <a:t> üzerindeki kemiğin </a:t>
            </a:r>
            <a:r>
              <a:rPr lang="tr-TR" dirty="0" smtClean="0"/>
              <a:t>kalınlığı</a:t>
            </a:r>
            <a:endParaRPr lang="tr-TR" dirty="0"/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Kemikteki </a:t>
            </a:r>
            <a:r>
              <a:rPr lang="tr-TR" dirty="0" err="1"/>
              <a:t>perforasyonun</a:t>
            </a:r>
            <a:r>
              <a:rPr lang="tr-TR" dirty="0"/>
              <a:t> kas </a:t>
            </a:r>
            <a:r>
              <a:rPr lang="tr-TR" dirty="0" err="1"/>
              <a:t>ataşmanlarıyla</a:t>
            </a:r>
            <a:r>
              <a:rPr lang="tr-TR" dirty="0"/>
              <a:t> </a:t>
            </a:r>
            <a:r>
              <a:rPr lang="tr-TR" dirty="0" smtClean="0"/>
              <a:t>ilişkisi</a:t>
            </a:r>
            <a:endParaRPr lang="tr-TR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2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587755"/>
            <a:ext cx="4326340" cy="588924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600" dirty="0" smtClean="0"/>
              <a:t>Bu </a:t>
            </a:r>
            <a:r>
              <a:rPr lang="tr-TR" sz="1600" dirty="0" err="1"/>
              <a:t>fascia</a:t>
            </a:r>
            <a:r>
              <a:rPr lang="tr-TR" sz="1600" dirty="0"/>
              <a:t>, </a:t>
            </a:r>
            <a:r>
              <a:rPr lang="tr-TR" sz="1600" dirty="0" err="1"/>
              <a:t>masticator</a:t>
            </a:r>
            <a:r>
              <a:rPr lang="tr-TR" sz="1600" dirty="0"/>
              <a:t> </a:t>
            </a:r>
            <a:r>
              <a:rPr lang="tr-TR" sz="1600" dirty="0" err="1"/>
              <a:t>loju</a:t>
            </a:r>
            <a:r>
              <a:rPr lang="tr-TR" sz="1600" dirty="0"/>
              <a:t> 4 </a:t>
            </a:r>
            <a:r>
              <a:rPr lang="tr-TR" sz="1600" dirty="0" err="1"/>
              <a:t>kompartmana</a:t>
            </a:r>
            <a:r>
              <a:rPr lang="tr-TR" sz="1600" dirty="0"/>
              <a:t> ayırır.</a:t>
            </a:r>
          </a:p>
          <a:p>
            <a:pPr>
              <a:spcAft>
                <a:spcPts val="600"/>
              </a:spcAft>
            </a:pPr>
            <a:r>
              <a:rPr lang="tr-TR" sz="1600" dirty="0"/>
              <a:t>Bunlar; 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sz="1600" dirty="0" err="1"/>
              <a:t>masseter</a:t>
            </a:r>
            <a:r>
              <a:rPr lang="tr-TR" sz="1600" dirty="0"/>
              <a:t> kası ve </a:t>
            </a:r>
            <a:r>
              <a:rPr lang="tr-TR" sz="1600" dirty="0" err="1"/>
              <a:t>mandibula</a:t>
            </a:r>
            <a:r>
              <a:rPr lang="tr-TR" sz="1600" dirty="0"/>
              <a:t> </a:t>
            </a:r>
            <a:r>
              <a:rPr lang="tr-TR" sz="1600" dirty="0" err="1"/>
              <a:t>ramusunun</a:t>
            </a:r>
            <a:r>
              <a:rPr lang="tr-TR" sz="1600" dirty="0"/>
              <a:t> </a:t>
            </a:r>
            <a:r>
              <a:rPr lang="tr-TR" sz="1600" dirty="0" err="1"/>
              <a:t>lateral</a:t>
            </a:r>
            <a:r>
              <a:rPr lang="tr-TR" sz="1600" dirty="0"/>
              <a:t> yüzeyi arasında bulunan </a:t>
            </a:r>
            <a:r>
              <a:rPr lang="tr-TR" sz="1600" dirty="0" err="1"/>
              <a:t>submasseterik</a:t>
            </a:r>
            <a:r>
              <a:rPr lang="tr-TR" sz="1600" dirty="0"/>
              <a:t> </a:t>
            </a:r>
            <a:r>
              <a:rPr lang="tr-TR" sz="1600" dirty="0" err="1"/>
              <a:t>loj</a:t>
            </a:r>
            <a:r>
              <a:rPr lang="tr-TR" sz="1600" dirty="0"/>
              <a:t>, 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sz="1600" dirty="0" err="1"/>
              <a:t>medial</a:t>
            </a:r>
            <a:r>
              <a:rPr lang="tr-TR" sz="1600" dirty="0"/>
              <a:t> </a:t>
            </a:r>
            <a:r>
              <a:rPr lang="tr-TR" sz="1600" dirty="0" err="1"/>
              <a:t>pterygoid</a:t>
            </a:r>
            <a:r>
              <a:rPr lang="tr-TR" sz="1600" dirty="0"/>
              <a:t> kas ve </a:t>
            </a:r>
            <a:r>
              <a:rPr lang="tr-TR" sz="1600" dirty="0" err="1"/>
              <a:t>ramus</a:t>
            </a:r>
            <a:r>
              <a:rPr lang="tr-TR" sz="1600" dirty="0"/>
              <a:t> </a:t>
            </a:r>
            <a:r>
              <a:rPr lang="tr-TR" sz="1600" dirty="0" err="1"/>
              <a:t>mandibulanın</a:t>
            </a:r>
            <a:r>
              <a:rPr lang="tr-TR" sz="1600" dirty="0"/>
              <a:t> </a:t>
            </a:r>
            <a:r>
              <a:rPr lang="tr-TR" sz="1600" dirty="0" err="1"/>
              <a:t>mediali</a:t>
            </a:r>
            <a:r>
              <a:rPr lang="tr-TR" sz="1600" dirty="0"/>
              <a:t> arasında bulunan </a:t>
            </a:r>
            <a:r>
              <a:rPr lang="tr-TR" sz="1600" dirty="0" err="1"/>
              <a:t>pterygomandibular</a:t>
            </a:r>
            <a:r>
              <a:rPr lang="tr-TR" sz="1600" dirty="0"/>
              <a:t> </a:t>
            </a:r>
            <a:r>
              <a:rPr lang="tr-TR" sz="1600" dirty="0" err="1"/>
              <a:t>loj</a:t>
            </a:r>
            <a:r>
              <a:rPr lang="tr-TR" sz="1600" dirty="0"/>
              <a:t>, 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sz="1600" dirty="0" err="1"/>
              <a:t>temporal</a:t>
            </a:r>
            <a:r>
              <a:rPr lang="tr-TR" sz="1600" dirty="0"/>
              <a:t> </a:t>
            </a:r>
            <a:r>
              <a:rPr lang="tr-TR" sz="1600" dirty="0" err="1"/>
              <a:t>fascia</a:t>
            </a:r>
            <a:r>
              <a:rPr lang="tr-TR" sz="1600" dirty="0"/>
              <a:t> ve </a:t>
            </a:r>
            <a:r>
              <a:rPr lang="tr-TR" sz="1600" dirty="0" err="1"/>
              <a:t>temporal</a:t>
            </a:r>
            <a:r>
              <a:rPr lang="tr-TR" sz="1600" dirty="0"/>
              <a:t> kas arasında bulunan </a:t>
            </a:r>
            <a:r>
              <a:rPr lang="tr-TR" sz="1600" dirty="0" err="1"/>
              <a:t>superfiscial</a:t>
            </a:r>
            <a:r>
              <a:rPr lang="tr-TR" sz="1600" dirty="0"/>
              <a:t> </a:t>
            </a:r>
            <a:r>
              <a:rPr lang="tr-TR" sz="1600" dirty="0" err="1"/>
              <a:t>temporal</a:t>
            </a:r>
            <a:r>
              <a:rPr lang="tr-TR" sz="1600" dirty="0"/>
              <a:t> </a:t>
            </a:r>
            <a:r>
              <a:rPr lang="tr-TR" sz="1600" dirty="0" err="1"/>
              <a:t>loj</a:t>
            </a:r>
            <a:r>
              <a:rPr lang="tr-TR" sz="1600" dirty="0"/>
              <a:t>, 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sz="1600" dirty="0" err="1"/>
              <a:t>temporal</a:t>
            </a:r>
            <a:r>
              <a:rPr lang="tr-TR" sz="1600" dirty="0"/>
              <a:t> kas ve </a:t>
            </a:r>
            <a:r>
              <a:rPr lang="tr-TR" sz="1600" dirty="0" err="1"/>
              <a:t>temporal</a:t>
            </a:r>
            <a:r>
              <a:rPr lang="tr-TR" sz="1600" dirty="0"/>
              <a:t> kemik arasında bulunan derin </a:t>
            </a:r>
            <a:r>
              <a:rPr lang="tr-TR" sz="1600" dirty="0" err="1"/>
              <a:t>temporal</a:t>
            </a:r>
            <a:r>
              <a:rPr lang="tr-TR" sz="1600" dirty="0"/>
              <a:t> </a:t>
            </a:r>
            <a:r>
              <a:rPr lang="tr-TR" sz="1600" dirty="0" err="1"/>
              <a:t>lojdur</a:t>
            </a:r>
            <a:r>
              <a:rPr lang="tr-TR" sz="1600" dirty="0"/>
              <a:t>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40" y="587754"/>
            <a:ext cx="4767485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7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229600" cy="2899961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Zygomatik</a:t>
            </a:r>
            <a:r>
              <a:rPr lang="tr-TR" sz="1800" dirty="0"/>
              <a:t> ark </a:t>
            </a:r>
            <a:r>
              <a:rPr lang="tr-TR" sz="1800" dirty="0" err="1"/>
              <a:t>submasseteric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ve </a:t>
            </a:r>
            <a:r>
              <a:rPr lang="tr-TR" sz="1800" dirty="0" err="1"/>
              <a:t>superfiscial</a:t>
            </a:r>
            <a:r>
              <a:rPr lang="tr-TR" sz="1800" dirty="0"/>
              <a:t> </a:t>
            </a:r>
            <a:r>
              <a:rPr lang="tr-TR" sz="1800" dirty="0" err="1"/>
              <a:t>temporal</a:t>
            </a:r>
            <a:r>
              <a:rPr lang="tr-TR" sz="1800" dirty="0"/>
              <a:t> </a:t>
            </a:r>
            <a:r>
              <a:rPr lang="tr-TR" sz="1800" dirty="0" err="1"/>
              <a:t>loju</a:t>
            </a:r>
            <a:r>
              <a:rPr lang="tr-TR" sz="1800" dirty="0"/>
              <a:t> ayırır, </a:t>
            </a:r>
            <a:r>
              <a:rPr lang="tr-TR" sz="1800" dirty="0" err="1"/>
              <a:t>lateral</a:t>
            </a:r>
            <a:r>
              <a:rPr lang="tr-TR" sz="1800" dirty="0"/>
              <a:t> </a:t>
            </a:r>
            <a:r>
              <a:rPr lang="tr-TR" sz="1800" dirty="0" err="1"/>
              <a:t>pterygoid</a:t>
            </a:r>
            <a:r>
              <a:rPr lang="tr-TR" sz="1800" dirty="0"/>
              <a:t> kas </a:t>
            </a:r>
            <a:r>
              <a:rPr lang="tr-TR" sz="1800" dirty="0" err="1"/>
              <a:t>pterygomandibular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ve derin </a:t>
            </a:r>
            <a:r>
              <a:rPr lang="tr-TR" sz="1800" dirty="0" err="1"/>
              <a:t>temporal</a:t>
            </a:r>
            <a:r>
              <a:rPr lang="tr-TR" sz="1800" dirty="0"/>
              <a:t> </a:t>
            </a:r>
            <a:r>
              <a:rPr lang="tr-TR" sz="1800" dirty="0" err="1"/>
              <a:t>loju</a:t>
            </a:r>
            <a:r>
              <a:rPr lang="tr-TR" sz="1800" dirty="0"/>
              <a:t> ayırır.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İnfratemporal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aslında derin </a:t>
            </a:r>
            <a:r>
              <a:rPr lang="tr-TR" sz="1800" dirty="0" err="1"/>
              <a:t>temporal</a:t>
            </a:r>
            <a:r>
              <a:rPr lang="tr-TR" sz="1800" dirty="0"/>
              <a:t> </a:t>
            </a:r>
            <a:r>
              <a:rPr lang="tr-TR" sz="1800" dirty="0" err="1"/>
              <a:t>lojun</a:t>
            </a:r>
            <a:r>
              <a:rPr lang="tr-TR" sz="1800" dirty="0"/>
              <a:t> </a:t>
            </a:r>
            <a:r>
              <a:rPr lang="tr-TR" sz="1800" dirty="0" err="1"/>
              <a:t>inferior</a:t>
            </a:r>
            <a:r>
              <a:rPr lang="tr-TR" sz="1800" dirty="0"/>
              <a:t> bölümü sayılır, </a:t>
            </a:r>
            <a:r>
              <a:rPr lang="tr-TR" sz="1800" dirty="0" err="1"/>
              <a:t>lateral</a:t>
            </a:r>
            <a:r>
              <a:rPr lang="tr-TR" sz="1800" dirty="0"/>
              <a:t> </a:t>
            </a:r>
            <a:r>
              <a:rPr lang="tr-TR" sz="1800" dirty="0" err="1"/>
              <a:t>pterygoid</a:t>
            </a:r>
            <a:r>
              <a:rPr lang="tr-TR" sz="1800" dirty="0"/>
              <a:t> kas ve </a:t>
            </a:r>
            <a:r>
              <a:rPr lang="tr-TR" sz="1800" dirty="0" err="1"/>
              <a:t>sphenoid</a:t>
            </a:r>
            <a:r>
              <a:rPr lang="tr-TR" sz="1800" dirty="0"/>
              <a:t> kemiğin </a:t>
            </a:r>
            <a:r>
              <a:rPr lang="tr-TR" sz="1800" dirty="0" err="1"/>
              <a:t>infratemporal</a:t>
            </a:r>
            <a:r>
              <a:rPr lang="tr-TR" sz="1800" dirty="0"/>
              <a:t> </a:t>
            </a:r>
            <a:r>
              <a:rPr lang="tr-TR" sz="1800" dirty="0" err="1"/>
              <a:t>cresti</a:t>
            </a:r>
            <a:r>
              <a:rPr lang="tr-TR" sz="1800" dirty="0"/>
              <a:t> arasında bulunur.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Mastikatör</a:t>
            </a:r>
            <a:r>
              <a:rPr lang="tr-TR" sz="1800" dirty="0"/>
              <a:t> </a:t>
            </a:r>
            <a:r>
              <a:rPr lang="tr-TR" sz="1800" dirty="0" err="1"/>
              <a:t>lojun</a:t>
            </a:r>
            <a:r>
              <a:rPr lang="tr-TR" sz="1800" dirty="0"/>
              <a:t> 4 </a:t>
            </a:r>
            <a:r>
              <a:rPr lang="tr-TR" sz="1800" dirty="0" err="1"/>
              <a:t>kompartmanı</a:t>
            </a:r>
            <a:r>
              <a:rPr lang="tr-TR" sz="1800" dirty="0"/>
              <a:t> klinik olarak ayrı kabul edilir çünkü çoğu vakada sadece bir </a:t>
            </a:r>
            <a:r>
              <a:rPr lang="tr-TR" sz="1800" dirty="0" err="1"/>
              <a:t>kompartman</a:t>
            </a:r>
            <a:r>
              <a:rPr lang="tr-TR" sz="1800" dirty="0"/>
              <a:t> </a:t>
            </a:r>
            <a:r>
              <a:rPr lang="tr-TR" sz="1800" dirty="0" err="1"/>
              <a:t>enfekte</a:t>
            </a:r>
            <a:r>
              <a:rPr lang="tr-TR" sz="1800" dirty="0"/>
              <a:t> olur. Buna rağmen, ağır ve uzun süreli enfeksiyonlarda enfeksiyon 4 </a:t>
            </a:r>
            <a:r>
              <a:rPr lang="tr-TR" sz="1800" dirty="0" err="1"/>
              <a:t>kompartmanı</a:t>
            </a:r>
            <a:r>
              <a:rPr lang="tr-TR" sz="1800" dirty="0"/>
              <a:t> birden tutabilir.</a:t>
            </a:r>
          </a:p>
          <a:p>
            <a:endParaRPr lang="en-US" dirty="0"/>
          </a:p>
        </p:txBody>
      </p:sp>
      <p:pic>
        <p:nvPicPr>
          <p:cNvPr id="7" name="Content Placeholder 6" descr="Ekran Resmi 2015-05-01 00.34.35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18" t="21205" r="-18220"/>
          <a:stretch/>
        </p:blipFill>
        <p:spPr>
          <a:xfrm>
            <a:off x="457200" y="3433763"/>
            <a:ext cx="8229600" cy="2957512"/>
          </a:xfrm>
        </p:spPr>
      </p:pic>
    </p:spTree>
    <p:extLst>
      <p:ext uri="{BB962C8B-B14F-4D97-AF65-F5344CB8AC3E}">
        <p14:creationId xmlns:p14="http://schemas.microsoft.com/office/powerpoint/2010/main" val="40470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132" y="982639"/>
            <a:ext cx="8229600" cy="219141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>
                <a:solidFill>
                  <a:srgbClr val="FF0000"/>
                </a:solidFill>
              </a:rPr>
              <a:t>Submasseterik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loj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/>
              <a:t>sıklıkla </a:t>
            </a:r>
            <a:r>
              <a:rPr lang="tr-TR" sz="2000" dirty="0" err="1"/>
              <a:t>bukkal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enfeksiyonunun yayılmasıyla veya </a:t>
            </a:r>
            <a:r>
              <a:rPr lang="tr-TR" sz="2000" dirty="0" err="1"/>
              <a:t>mandibular</a:t>
            </a:r>
            <a:r>
              <a:rPr lang="tr-TR" sz="2000" dirty="0"/>
              <a:t> 3.molar </a:t>
            </a:r>
            <a:r>
              <a:rPr lang="tr-TR" sz="2000" dirty="0" err="1"/>
              <a:t>perikoronitisi</a:t>
            </a:r>
            <a:r>
              <a:rPr lang="tr-TR" sz="2000" dirty="0"/>
              <a:t> sonucu </a:t>
            </a:r>
            <a:r>
              <a:rPr lang="tr-TR" sz="2000" dirty="0" err="1"/>
              <a:t>enfekte</a:t>
            </a:r>
            <a:r>
              <a:rPr lang="tr-TR" sz="2000" dirty="0"/>
              <a:t> olur. Nadiren, </a:t>
            </a:r>
            <a:r>
              <a:rPr lang="tr-TR" sz="2000" dirty="0" err="1"/>
              <a:t>enfekte</a:t>
            </a:r>
            <a:r>
              <a:rPr lang="tr-TR" sz="2000" dirty="0"/>
              <a:t> bir </a:t>
            </a:r>
            <a:r>
              <a:rPr lang="tr-TR" sz="2000" dirty="0" err="1"/>
              <a:t>angulus</a:t>
            </a:r>
            <a:r>
              <a:rPr lang="tr-TR" sz="2000" dirty="0"/>
              <a:t> </a:t>
            </a:r>
            <a:r>
              <a:rPr lang="tr-TR" sz="2000" dirty="0" err="1"/>
              <a:t>mandibula</a:t>
            </a:r>
            <a:r>
              <a:rPr lang="tr-TR" sz="2000" dirty="0"/>
              <a:t> kırığı sonucu </a:t>
            </a:r>
            <a:r>
              <a:rPr lang="tr-TR" sz="2000" dirty="0" err="1"/>
              <a:t>submasseterik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enfeksiyonu oluşur. Bu enfeksiyonda, </a:t>
            </a:r>
            <a:r>
              <a:rPr lang="tr-TR" sz="2000" dirty="0" err="1"/>
              <a:t>masseterik</a:t>
            </a:r>
            <a:r>
              <a:rPr lang="tr-TR" sz="2000" dirty="0"/>
              <a:t> </a:t>
            </a:r>
            <a:r>
              <a:rPr lang="tr-TR" sz="2000" dirty="0" smtClean="0"/>
              <a:t>kasta </a:t>
            </a:r>
            <a:r>
              <a:rPr lang="tr-TR" sz="2000" dirty="0"/>
              <a:t>enfeksiyon ve şişlik oluşur ve şiddetli </a:t>
            </a:r>
            <a:r>
              <a:rPr lang="tr-TR" sz="2000" dirty="0" err="1"/>
              <a:t>trismus</a:t>
            </a:r>
            <a:r>
              <a:rPr lang="tr-TR" sz="2000" dirty="0"/>
              <a:t> gelişir.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Picture 1" descr="Ekran Resmi 2015-05-01 00.3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09" y="3433361"/>
            <a:ext cx="4743181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0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kran Resmi 2015-05-01 00.37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75" y="3864136"/>
            <a:ext cx="7039649" cy="288158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229600" cy="333073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600" dirty="0" err="1">
                <a:solidFill>
                  <a:srgbClr val="FF0000"/>
                </a:solidFill>
              </a:rPr>
              <a:t>Pterygomandibuler</a:t>
            </a:r>
            <a:r>
              <a:rPr lang="tr-TR" sz="1600" dirty="0">
                <a:solidFill>
                  <a:srgbClr val="FF0000"/>
                </a:solidFill>
              </a:rPr>
              <a:t> </a:t>
            </a:r>
            <a:r>
              <a:rPr lang="tr-TR" sz="1600" dirty="0" err="1">
                <a:solidFill>
                  <a:srgbClr val="FF0000"/>
                </a:solidFill>
              </a:rPr>
              <a:t>loj</a:t>
            </a:r>
            <a:r>
              <a:rPr lang="tr-TR" sz="1600" dirty="0">
                <a:solidFill>
                  <a:srgbClr val="FF0000"/>
                </a:solidFill>
              </a:rPr>
              <a:t>, </a:t>
            </a:r>
            <a:r>
              <a:rPr lang="tr-TR" sz="1600" dirty="0" err="1"/>
              <a:t>n.alveolaris</a:t>
            </a:r>
            <a:r>
              <a:rPr lang="tr-TR" sz="1600" dirty="0"/>
              <a:t> </a:t>
            </a:r>
            <a:r>
              <a:rPr lang="tr-TR" sz="1600" dirty="0" err="1"/>
              <a:t>inferior</a:t>
            </a:r>
            <a:r>
              <a:rPr lang="tr-TR" sz="1600" dirty="0"/>
              <a:t> anestezisi için </a:t>
            </a:r>
            <a:r>
              <a:rPr lang="tr-TR" sz="1600" dirty="0" err="1"/>
              <a:t>mandibuler</a:t>
            </a:r>
            <a:r>
              <a:rPr lang="tr-TR" sz="1600" dirty="0"/>
              <a:t> anestezinin yapıldığı bölgedir. Bu </a:t>
            </a:r>
            <a:r>
              <a:rPr lang="tr-TR" sz="1600" dirty="0" err="1"/>
              <a:t>lojun</a:t>
            </a:r>
            <a:r>
              <a:rPr lang="tr-TR" sz="1600" dirty="0"/>
              <a:t> enfeksiyonu sıklıkla </a:t>
            </a:r>
            <a:r>
              <a:rPr lang="tr-TR" sz="1600" dirty="0" err="1"/>
              <a:t>mandibular</a:t>
            </a:r>
            <a:r>
              <a:rPr lang="tr-TR" sz="1600" dirty="0"/>
              <a:t> 3. </a:t>
            </a:r>
            <a:r>
              <a:rPr lang="tr-TR" sz="1600" dirty="0" err="1"/>
              <a:t>molar</a:t>
            </a:r>
            <a:r>
              <a:rPr lang="tr-TR" sz="1600" dirty="0"/>
              <a:t> kaynaklıdır. </a:t>
            </a:r>
            <a:endParaRPr lang="tr-TR" sz="1600" dirty="0" smtClean="0"/>
          </a:p>
          <a:p>
            <a:pPr>
              <a:spcAft>
                <a:spcPts val="600"/>
              </a:spcAft>
            </a:pPr>
            <a:r>
              <a:rPr lang="tr-TR" sz="1600" dirty="0" err="1" smtClean="0"/>
              <a:t>Pterygomandibular</a:t>
            </a:r>
            <a:r>
              <a:rPr lang="tr-TR" sz="1600" dirty="0" smtClean="0"/>
              <a:t> </a:t>
            </a:r>
            <a:r>
              <a:rPr lang="tr-TR" sz="1600" dirty="0" err="1"/>
              <a:t>loj</a:t>
            </a:r>
            <a:r>
              <a:rPr lang="tr-TR" sz="1600" dirty="0"/>
              <a:t> tek başına </a:t>
            </a:r>
            <a:r>
              <a:rPr lang="tr-TR" sz="1600" dirty="0" err="1"/>
              <a:t>enfekte</a:t>
            </a:r>
            <a:r>
              <a:rPr lang="tr-TR" sz="1600" dirty="0"/>
              <a:t> olduğunda çok az </a:t>
            </a:r>
            <a:r>
              <a:rPr lang="tr-TR" sz="1600" dirty="0" err="1"/>
              <a:t>fascial</a:t>
            </a:r>
            <a:r>
              <a:rPr lang="tr-TR" sz="1600" dirty="0"/>
              <a:t> şişlik görülür veya hiç şişlik oluşmaz, buna rağmen hastalarda genellikle </a:t>
            </a:r>
            <a:r>
              <a:rPr lang="tr-TR" sz="1600" dirty="0" err="1"/>
              <a:t>trismus</a:t>
            </a:r>
            <a:r>
              <a:rPr lang="tr-TR" sz="1600" dirty="0"/>
              <a:t> vardır. </a:t>
            </a:r>
            <a:endParaRPr lang="tr-TR" sz="1600" dirty="0" smtClean="0"/>
          </a:p>
          <a:p>
            <a:pPr>
              <a:spcAft>
                <a:spcPts val="600"/>
              </a:spcAft>
            </a:pPr>
            <a:r>
              <a:rPr lang="tr-TR" sz="1600" dirty="0" smtClean="0">
                <a:solidFill>
                  <a:srgbClr val="FF0000"/>
                </a:solidFill>
              </a:rPr>
              <a:t>Bu </a:t>
            </a:r>
            <a:r>
              <a:rPr lang="tr-TR" sz="1600" dirty="0">
                <a:solidFill>
                  <a:srgbClr val="FF0000"/>
                </a:solidFill>
              </a:rPr>
              <a:t>yüzden şişlik olmadan </a:t>
            </a:r>
            <a:r>
              <a:rPr lang="tr-TR" sz="1600" dirty="0" err="1">
                <a:solidFill>
                  <a:srgbClr val="FF0000"/>
                </a:solidFill>
              </a:rPr>
              <a:t>trismus</a:t>
            </a:r>
            <a:r>
              <a:rPr lang="tr-TR" sz="1600" dirty="0">
                <a:solidFill>
                  <a:srgbClr val="FF0000"/>
                </a:solidFill>
              </a:rPr>
              <a:t> olması; </a:t>
            </a:r>
            <a:r>
              <a:rPr lang="tr-TR" sz="1600" dirty="0" err="1">
                <a:solidFill>
                  <a:srgbClr val="FF0000"/>
                </a:solidFill>
              </a:rPr>
              <a:t>pterygomandibuler</a:t>
            </a:r>
            <a:r>
              <a:rPr lang="tr-TR" sz="1600" dirty="0">
                <a:solidFill>
                  <a:srgbClr val="FF0000"/>
                </a:solidFill>
              </a:rPr>
              <a:t> </a:t>
            </a:r>
            <a:r>
              <a:rPr lang="tr-TR" sz="1600" dirty="0" err="1">
                <a:solidFill>
                  <a:srgbClr val="FF0000"/>
                </a:solidFill>
              </a:rPr>
              <a:t>loj</a:t>
            </a:r>
            <a:r>
              <a:rPr lang="tr-TR" sz="1600" dirty="0">
                <a:solidFill>
                  <a:srgbClr val="FF0000"/>
                </a:solidFill>
              </a:rPr>
              <a:t> apsesi için </a:t>
            </a:r>
            <a:r>
              <a:rPr lang="tr-TR" sz="1600" dirty="0" err="1">
                <a:solidFill>
                  <a:srgbClr val="FF0000"/>
                </a:solidFill>
              </a:rPr>
              <a:t>diagnostiktir</a:t>
            </a:r>
            <a:r>
              <a:rPr lang="tr-TR" sz="1600" dirty="0">
                <a:solidFill>
                  <a:srgbClr val="FF0000"/>
                </a:solidFill>
              </a:rPr>
              <a:t>. </a:t>
            </a:r>
            <a:endParaRPr lang="tr-TR" sz="16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1600" dirty="0" smtClean="0"/>
              <a:t>Klinik </a:t>
            </a:r>
            <a:r>
              <a:rPr lang="tr-TR" sz="1600" dirty="0"/>
              <a:t>muayenede, </a:t>
            </a:r>
            <a:r>
              <a:rPr lang="tr-TR" sz="1600" dirty="0" err="1"/>
              <a:t>klinisyen</a:t>
            </a:r>
            <a:r>
              <a:rPr lang="tr-TR" sz="1600" dirty="0"/>
              <a:t> </a:t>
            </a:r>
            <a:r>
              <a:rPr lang="tr-TR" sz="1600" dirty="0" err="1"/>
              <a:t>anterior</a:t>
            </a:r>
            <a:r>
              <a:rPr lang="tr-TR" sz="1600" dirty="0"/>
              <a:t> </a:t>
            </a:r>
            <a:r>
              <a:rPr lang="tr-TR" sz="1600" dirty="0" err="1"/>
              <a:t>tonsiller</a:t>
            </a:r>
            <a:r>
              <a:rPr lang="tr-TR" sz="1600" dirty="0"/>
              <a:t> </a:t>
            </a:r>
            <a:r>
              <a:rPr lang="tr-TR" sz="1600" dirty="0" err="1" smtClean="0"/>
              <a:t>pillar</a:t>
            </a:r>
            <a:r>
              <a:rPr lang="tr-TR" sz="1600" dirty="0"/>
              <a:t> </a:t>
            </a:r>
            <a:r>
              <a:rPr lang="tr-TR" sz="1600" dirty="0" smtClean="0"/>
              <a:t>(</a:t>
            </a:r>
            <a:r>
              <a:rPr lang="tr-TR" sz="1600" dirty="0" err="1" smtClean="0"/>
              <a:t>arcus</a:t>
            </a:r>
            <a:r>
              <a:rPr lang="tr-TR" sz="1600" dirty="0" smtClean="0"/>
              <a:t> </a:t>
            </a:r>
            <a:r>
              <a:rPr lang="tr-TR" sz="1600" dirty="0" err="1"/>
              <a:t>palatoglossus</a:t>
            </a:r>
            <a:r>
              <a:rPr lang="tr-TR" sz="1600" dirty="0"/>
              <a:t>) </a:t>
            </a:r>
            <a:r>
              <a:rPr lang="tr-TR" sz="1600" dirty="0" smtClean="0"/>
              <a:t>da ki </a:t>
            </a:r>
            <a:r>
              <a:rPr lang="tr-TR" sz="1600" dirty="0"/>
              <a:t>şişliği, </a:t>
            </a:r>
            <a:r>
              <a:rPr lang="tr-TR" sz="1600" dirty="0" err="1"/>
              <a:t>ertitemi</a:t>
            </a:r>
            <a:r>
              <a:rPr lang="tr-TR" sz="1600" dirty="0"/>
              <a:t> ve </a:t>
            </a:r>
            <a:r>
              <a:rPr lang="tr-TR" sz="1600" dirty="0" err="1"/>
              <a:t>uvulanın</a:t>
            </a:r>
            <a:r>
              <a:rPr lang="tr-TR" sz="1600" dirty="0"/>
              <a:t> </a:t>
            </a:r>
            <a:r>
              <a:rPr lang="tr-TR" sz="1600" dirty="0" err="1"/>
              <a:t>enfekte</a:t>
            </a:r>
            <a:r>
              <a:rPr lang="tr-TR" sz="1600" dirty="0"/>
              <a:t> olmayan tarafa </a:t>
            </a:r>
            <a:r>
              <a:rPr lang="tr-TR" sz="1600" dirty="0" err="1"/>
              <a:t>deviye</a:t>
            </a:r>
            <a:r>
              <a:rPr lang="tr-TR" sz="1600" dirty="0"/>
              <a:t> olduğunu izleyebilir. CT de </a:t>
            </a:r>
            <a:r>
              <a:rPr lang="tr-TR" sz="1600" dirty="0" err="1"/>
              <a:t>m.pterygoideus</a:t>
            </a:r>
            <a:r>
              <a:rPr lang="tr-TR" sz="1600" dirty="0"/>
              <a:t> </a:t>
            </a:r>
            <a:r>
              <a:rPr lang="tr-TR" sz="1600" dirty="0" err="1" smtClean="0"/>
              <a:t>medialis</a:t>
            </a:r>
            <a:r>
              <a:rPr lang="tr-TR" sz="1600" dirty="0" smtClean="0"/>
              <a:t> </a:t>
            </a:r>
            <a:r>
              <a:rPr lang="tr-TR" sz="1600" dirty="0"/>
              <a:t>ve </a:t>
            </a:r>
            <a:r>
              <a:rPr lang="tr-TR" sz="1600" dirty="0" err="1"/>
              <a:t>mandibula</a:t>
            </a:r>
            <a:r>
              <a:rPr lang="tr-TR" sz="1600" dirty="0"/>
              <a:t> arasındaki sıvı birikimi izlenebilir, havayolu sıklıkla şişlik tarafından </a:t>
            </a:r>
            <a:r>
              <a:rPr lang="tr-TR" sz="1600" dirty="0" smtClean="0"/>
              <a:t>kısıtlanmıştır</a:t>
            </a:r>
            <a:r>
              <a:rPr lang="tr-TR" sz="1600" dirty="0"/>
              <a:t>. Nadiren bu durum, </a:t>
            </a:r>
            <a:r>
              <a:rPr lang="tr-TR" sz="1600" dirty="0" err="1"/>
              <a:t>mandibular</a:t>
            </a:r>
            <a:r>
              <a:rPr lang="tr-TR" sz="1600" dirty="0"/>
              <a:t> </a:t>
            </a:r>
            <a:r>
              <a:rPr lang="tr-TR" sz="1600" dirty="0" smtClean="0"/>
              <a:t>blok </a:t>
            </a:r>
            <a:r>
              <a:rPr lang="tr-TR" sz="1600" dirty="0"/>
              <a:t>amacıyla kullanılan enjektör nedeniyle oluşur</a:t>
            </a:r>
            <a:r>
              <a:rPr lang="tr-TR" sz="1600" dirty="0" smtClean="0"/>
              <a:t>.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60180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5152"/>
            <a:ext cx="8229600" cy="4661848"/>
          </a:xfrm>
        </p:spPr>
        <p:txBody>
          <a:bodyPr/>
          <a:lstStyle/>
          <a:p>
            <a:r>
              <a:rPr lang="tr-TR" sz="2000" dirty="0" err="1"/>
              <a:t>Superficial</a:t>
            </a:r>
            <a:r>
              <a:rPr lang="tr-TR" sz="2000" dirty="0"/>
              <a:t> ve derin </a:t>
            </a:r>
            <a:r>
              <a:rPr lang="tr-TR" sz="2000" dirty="0" err="1"/>
              <a:t>temporal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nadiren ve ağır enfeksiyonlarda </a:t>
            </a:r>
            <a:r>
              <a:rPr lang="tr-TR" sz="2000" dirty="0" err="1"/>
              <a:t>enfekte</a:t>
            </a:r>
            <a:r>
              <a:rPr lang="tr-TR" sz="2000" dirty="0"/>
              <a:t> olur. </a:t>
            </a:r>
            <a:endParaRPr lang="tr-TR" sz="2000" dirty="0" smtClean="0"/>
          </a:p>
          <a:p>
            <a:r>
              <a:rPr lang="tr-TR" sz="2000" dirty="0" smtClean="0"/>
              <a:t>Bu </a:t>
            </a:r>
            <a:r>
              <a:rPr lang="tr-TR" sz="2000" dirty="0" err="1"/>
              <a:t>loj</a:t>
            </a:r>
            <a:r>
              <a:rPr lang="tr-TR" sz="2000" dirty="0"/>
              <a:t> tutulduğunda, </a:t>
            </a:r>
            <a:r>
              <a:rPr lang="tr-TR" sz="2000" dirty="0" err="1"/>
              <a:t>temporal</a:t>
            </a:r>
            <a:r>
              <a:rPr lang="tr-TR" sz="2000" dirty="0"/>
              <a:t> bölgede, </a:t>
            </a:r>
            <a:r>
              <a:rPr lang="tr-TR" sz="2000" dirty="0" err="1"/>
              <a:t>zygomatik</a:t>
            </a:r>
            <a:r>
              <a:rPr lang="tr-TR" sz="2000" dirty="0"/>
              <a:t> arkın üstünde ve </a:t>
            </a:r>
            <a:r>
              <a:rPr lang="tr-TR" sz="2000" dirty="0" err="1"/>
              <a:t>lateral</a:t>
            </a:r>
            <a:r>
              <a:rPr lang="tr-TR" sz="2000" dirty="0"/>
              <a:t> </a:t>
            </a:r>
            <a:r>
              <a:rPr lang="tr-TR" sz="2000" dirty="0" err="1"/>
              <a:t>orbital</a:t>
            </a:r>
            <a:r>
              <a:rPr lang="tr-TR" sz="2000" dirty="0"/>
              <a:t> </a:t>
            </a:r>
            <a:r>
              <a:rPr lang="tr-TR" sz="2000" dirty="0" err="1"/>
              <a:t>rim</a:t>
            </a:r>
            <a:r>
              <a:rPr lang="tr-TR" sz="2000" dirty="0"/>
              <a:t> </a:t>
            </a:r>
            <a:r>
              <a:rPr lang="tr-TR" sz="2000" dirty="0" err="1"/>
              <a:t>posteriorunda</a:t>
            </a:r>
            <a:r>
              <a:rPr lang="tr-TR" sz="2000" dirty="0"/>
              <a:t> şişlik görülür. </a:t>
            </a:r>
            <a:endParaRPr lang="tr-TR" sz="2000" dirty="0" smtClean="0"/>
          </a:p>
          <a:p>
            <a:r>
              <a:rPr lang="tr-TR" sz="2000" dirty="0" smtClean="0"/>
              <a:t>Derin </a:t>
            </a:r>
            <a:r>
              <a:rPr lang="tr-TR" sz="2000" dirty="0" err="1"/>
              <a:t>cervical</a:t>
            </a:r>
            <a:r>
              <a:rPr lang="tr-TR" sz="2000" dirty="0"/>
              <a:t> </a:t>
            </a:r>
            <a:r>
              <a:rPr lang="tr-TR" sz="2000" dirty="0" err="1"/>
              <a:t>fascianın</a:t>
            </a:r>
            <a:r>
              <a:rPr lang="tr-TR" sz="2000" dirty="0"/>
              <a:t> </a:t>
            </a:r>
            <a:r>
              <a:rPr lang="tr-TR" sz="2000" dirty="0" err="1"/>
              <a:t>anterior</a:t>
            </a:r>
            <a:r>
              <a:rPr lang="tr-TR" sz="2000" dirty="0"/>
              <a:t> katmanı </a:t>
            </a:r>
            <a:r>
              <a:rPr lang="tr-TR" sz="2000" dirty="0" err="1"/>
              <a:t>zygomatik</a:t>
            </a:r>
            <a:r>
              <a:rPr lang="tr-TR" sz="2000" dirty="0"/>
              <a:t> arka sıkı bir şekilde bağlanmıştır, bu nedenle </a:t>
            </a:r>
            <a:r>
              <a:rPr lang="tr-TR" sz="2000" dirty="0" err="1"/>
              <a:t>temporal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ve </a:t>
            </a:r>
            <a:r>
              <a:rPr lang="tr-TR" sz="2000" dirty="0" err="1"/>
              <a:t>submasseterik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birlikte </a:t>
            </a:r>
            <a:r>
              <a:rPr lang="tr-TR" sz="2000" dirty="0" err="1"/>
              <a:t>enfekte</a:t>
            </a:r>
            <a:r>
              <a:rPr lang="tr-TR" sz="2000" dirty="0"/>
              <a:t> </a:t>
            </a:r>
            <a:r>
              <a:rPr lang="tr-TR" sz="2000" dirty="0" err="1"/>
              <a:t>olduğunda,oluşan</a:t>
            </a:r>
            <a:r>
              <a:rPr lang="tr-TR" sz="2000" dirty="0"/>
              <a:t> şişlik </a:t>
            </a:r>
            <a:r>
              <a:rPr lang="tr-TR" sz="2000" dirty="0" err="1"/>
              <a:t>frontal</a:t>
            </a:r>
            <a:r>
              <a:rPr lang="tr-TR" sz="2000" dirty="0"/>
              <a:t> açıdan bir kum saati görünümündedir.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2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796" y="533400"/>
            <a:ext cx="8059003" cy="990600"/>
          </a:xfrm>
        </p:spPr>
        <p:txBody>
          <a:bodyPr>
            <a:normAutofit fontScale="90000"/>
          </a:bodyPr>
          <a:lstStyle/>
          <a:p>
            <a:r>
              <a:rPr lang="tr-TR" dirty="0"/>
              <a:t>Derin </a:t>
            </a:r>
            <a:r>
              <a:rPr lang="tr-TR" dirty="0" err="1"/>
              <a:t>servikal</a:t>
            </a:r>
            <a:r>
              <a:rPr lang="tr-TR" dirty="0"/>
              <a:t> </a:t>
            </a:r>
            <a:r>
              <a:rPr lang="tr-TR" dirty="0" err="1"/>
              <a:t>fasiyal</a:t>
            </a:r>
            <a:r>
              <a:rPr lang="tr-TR" dirty="0"/>
              <a:t> </a:t>
            </a:r>
            <a:r>
              <a:rPr lang="tr-TR" dirty="0" err="1"/>
              <a:t>loj</a:t>
            </a:r>
            <a:r>
              <a:rPr lang="tr-TR" dirty="0"/>
              <a:t> enfeksiyonları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Odontojenik</a:t>
            </a:r>
            <a:r>
              <a:rPr lang="tr-TR" sz="2000" dirty="0"/>
              <a:t> enfeksiyonların daha önce de bahsedildiği gibi daha derin </a:t>
            </a:r>
            <a:r>
              <a:rPr lang="tr-TR" sz="2000" dirty="0" err="1"/>
              <a:t>lojlara</a:t>
            </a:r>
            <a:r>
              <a:rPr lang="tr-TR" sz="2000" dirty="0"/>
              <a:t> yayılması nadiren görülen bir durumdur.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Ancak </a:t>
            </a:r>
            <a:r>
              <a:rPr lang="tr-TR" sz="2000" dirty="0"/>
              <a:t>oluştuğunda, derin </a:t>
            </a:r>
            <a:r>
              <a:rPr lang="tr-TR" sz="2000" dirty="0" err="1"/>
              <a:t>servikal</a:t>
            </a:r>
            <a:r>
              <a:rPr lang="tr-TR" sz="2000" dirty="0"/>
              <a:t> </a:t>
            </a:r>
            <a:r>
              <a:rPr lang="tr-TR" sz="2000" dirty="0" err="1"/>
              <a:t>lojların</a:t>
            </a:r>
            <a:r>
              <a:rPr lang="tr-TR" sz="2000" dirty="0"/>
              <a:t> tutulumu ciddi, hayati tehdit oluşturan bir tablo ortaya çıkar.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Havayolunda </a:t>
            </a:r>
            <a:r>
              <a:rPr lang="tr-TR" sz="2000" dirty="0"/>
              <a:t>bası, </a:t>
            </a:r>
            <a:r>
              <a:rPr lang="tr-TR" sz="2000" dirty="0" err="1"/>
              <a:t>deviasyon</a:t>
            </a:r>
            <a:r>
              <a:rPr lang="tr-TR" sz="2000" dirty="0"/>
              <a:t> veya tamamen obstrüksiyon görülebilir.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Major</a:t>
            </a:r>
            <a:r>
              <a:rPr lang="tr-TR" sz="2000" dirty="0" smtClean="0"/>
              <a:t> </a:t>
            </a:r>
            <a:r>
              <a:rPr lang="tr-TR" sz="2000" dirty="0"/>
              <a:t>damarlar gibi </a:t>
            </a:r>
            <a:r>
              <a:rPr lang="tr-TR" sz="2000" dirty="0" err="1"/>
              <a:t>vital</a:t>
            </a:r>
            <a:r>
              <a:rPr lang="tr-TR" sz="2000" dirty="0"/>
              <a:t> yapıların tutulması, enfeksiyonun </a:t>
            </a:r>
            <a:r>
              <a:rPr lang="tr-TR" sz="2000" dirty="0" err="1"/>
              <a:t>mediastinuma</a:t>
            </a:r>
            <a:r>
              <a:rPr lang="tr-TR" sz="2000" dirty="0"/>
              <a:t> kadar uzanmasına sebebiyet verebilir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3756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229600" cy="2899961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Pterygomandibular</a:t>
            </a:r>
            <a:r>
              <a:rPr lang="tr-TR" sz="1800" dirty="0"/>
              <a:t>, </a:t>
            </a:r>
            <a:r>
              <a:rPr lang="tr-TR" sz="1800" dirty="0" err="1"/>
              <a:t>submandibular</a:t>
            </a:r>
            <a:r>
              <a:rPr lang="tr-TR" sz="1800" dirty="0"/>
              <a:t> ve </a:t>
            </a:r>
            <a:r>
              <a:rPr lang="tr-TR" sz="1800" dirty="0" err="1"/>
              <a:t>sublingual</a:t>
            </a:r>
            <a:r>
              <a:rPr lang="tr-TR" sz="1800" dirty="0"/>
              <a:t> </a:t>
            </a:r>
            <a:r>
              <a:rPr lang="tr-TR" sz="1800" dirty="0" err="1"/>
              <a:t>lojlardan</a:t>
            </a:r>
            <a:r>
              <a:rPr lang="tr-TR" sz="1800" dirty="0"/>
              <a:t> </a:t>
            </a:r>
            <a:r>
              <a:rPr lang="tr-TR" sz="1800" dirty="0" err="1"/>
              <a:t>posteriora</a:t>
            </a:r>
            <a:r>
              <a:rPr lang="tr-TR" sz="1800" dirty="0"/>
              <a:t> uzanan enfeksiyonlar, ilk olarak </a:t>
            </a:r>
            <a:r>
              <a:rPr lang="tr-TR" sz="1800" dirty="0" err="1"/>
              <a:t>lateral</a:t>
            </a:r>
            <a:r>
              <a:rPr lang="tr-TR" sz="1800" dirty="0"/>
              <a:t> </a:t>
            </a:r>
            <a:r>
              <a:rPr lang="tr-TR" sz="1800" dirty="0" err="1"/>
              <a:t>pharyngeal</a:t>
            </a:r>
            <a:r>
              <a:rPr lang="tr-TR" sz="1800" dirty="0"/>
              <a:t> </a:t>
            </a:r>
            <a:r>
              <a:rPr lang="tr-TR" sz="1800" dirty="0" err="1"/>
              <a:t>loja</a:t>
            </a:r>
            <a:r>
              <a:rPr lang="tr-TR" sz="1800" dirty="0"/>
              <a:t> girerler. Bu </a:t>
            </a:r>
            <a:r>
              <a:rPr lang="tr-TR" sz="1800" dirty="0" err="1"/>
              <a:t>loj</a:t>
            </a:r>
            <a:r>
              <a:rPr lang="tr-TR" sz="1800" dirty="0"/>
              <a:t>, kafa tabanından, </a:t>
            </a:r>
            <a:r>
              <a:rPr lang="tr-TR" sz="1800" dirty="0" err="1"/>
              <a:t>superiorda</a:t>
            </a:r>
            <a:r>
              <a:rPr lang="tr-TR" sz="1800" dirty="0"/>
              <a:t> </a:t>
            </a:r>
            <a:r>
              <a:rPr lang="tr-TR" sz="1800" dirty="0" err="1"/>
              <a:t>spheniod</a:t>
            </a:r>
            <a:r>
              <a:rPr lang="tr-TR" sz="1800" dirty="0"/>
              <a:t> kemikten, </a:t>
            </a:r>
            <a:r>
              <a:rPr lang="tr-TR" sz="1800" dirty="0" err="1"/>
              <a:t>inferiora</a:t>
            </a:r>
            <a:r>
              <a:rPr lang="tr-TR" sz="1800" dirty="0"/>
              <a:t> </a:t>
            </a:r>
            <a:r>
              <a:rPr lang="tr-TR" sz="1800" dirty="0" err="1"/>
              <a:t>hyoid</a:t>
            </a:r>
            <a:r>
              <a:rPr lang="tr-TR" sz="1800" dirty="0"/>
              <a:t> kemiğe uzanır. </a:t>
            </a:r>
            <a:r>
              <a:rPr lang="tr-TR" sz="1800" dirty="0" err="1"/>
              <a:t>Medial</a:t>
            </a:r>
            <a:r>
              <a:rPr lang="tr-TR" sz="1800" dirty="0"/>
              <a:t> </a:t>
            </a:r>
            <a:r>
              <a:rPr lang="tr-TR" sz="1800" dirty="0" err="1"/>
              <a:t>pterygoid</a:t>
            </a:r>
            <a:r>
              <a:rPr lang="tr-TR" sz="1800" dirty="0"/>
              <a:t> kasın </a:t>
            </a:r>
            <a:r>
              <a:rPr lang="tr-TR" sz="1800" dirty="0" err="1"/>
              <a:t>medialinde</a:t>
            </a:r>
            <a:r>
              <a:rPr lang="tr-TR" sz="1800" dirty="0"/>
              <a:t>, </a:t>
            </a:r>
            <a:r>
              <a:rPr lang="tr-TR" sz="1800" dirty="0" err="1"/>
              <a:t>superior</a:t>
            </a:r>
            <a:r>
              <a:rPr lang="tr-TR" sz="1800" dirty="0"/>
              <a:t> </a:t>
            </a:r>
            <a:r>
              <a:rPr lang="tr-TR" sz="1800" dirty="0" err="1"/>
              <a:t>pharyngeal</a:t>
            </a:r>
            <a:r>
              <a:rPr lang="tr-TR" sz="1800" dirty="0"/>
              <a:t> </a:t>
            </a:r>
            <a:r>
              <a:rPr lang="tr-TR" sz="1800" dirty="0" err="1"/>
              <a:t>constrictor</a:t>
            </a:r>
            <a:r>
              <a:rPr lang="tr-TR" sz="1800" dirty="0"/>
              <a:t> kasın </a:t>
            </a:r>
            <a:r>
              <a:rPr lang="tr-TR" sz="1800" dirty="0" err="1"/>
              <a:t>lateralinde</a:t>
            </a:r>
            <a:r>
              <a:rPr lang="tr-TR" sz="1800" dirty="0"/>
              <a:t> bulunur. </a:t>
            </a:r>
            <a:r>
              <a:rPr lang="tr-TR" sz="1800" dirty="0" err="1"/>
              <a:t>Anteriordan</a:t>
            </a:r>
            <a:r>
              <a:rPr lang="tr-TR" sz="1800" dirty="0"/>
              <a:t> </a:t>
            </a:r>
            <a:r>
              <a:rPr lang="tr-TR" sz="1800" dirty="0" err="1"/>
              <a:t>pterygomandibular</a:t>
            </a:r>
            <a:r>
              <a:rPr lang="tr-TR" sz="1800" dirty="0"/>
              <a:t> </a:t>
            </a:r>
            <a:r>
              <a:rPr lang="tr-TR" sz="1800" dirty="0" err="1"/>
              <a:t>raphe</a:t>
            </a:r>
            <a:r>
              <a:rPr lang="tr-TR" sz="1800" dirty="0"/>
              <a:t> ile sınırlanmıştır ve </a:t>
            </a:r>
            <a:r>
              <a:rPr lang="tr-TR" sz="1800" dirty="0" err="1"/>
              <a:t>posteromedialden</a:t>
            </a:r>
            <a:r>
              <a:rPr lang="tr-TR" sz="1800" dirty="0"/>
              <a:t> </a:t>
            </a:r>
            <a:r>
              <a:rPr lang="tr-TR" sz="1800" dirty="0" err="1"/>
              <a:t>retropharyngeal</a:t>
            </a:r>
            <a:r>
              <a:rPr lang="tr-TR" sz="1800" dirty="0"/>
              <a:t> </a:t>
            </a:r>
            <a:r>
              <a:rPr lang="tr-TR" sz="1800" dirty="0" err="1"/>
              <a:t>loja</a:t>
            </a:r>
            <a:r>
              <a:rPr lang="tr-TR" sz="1800" dirty="0"/>
              <a:t> uzanır. </a:t>
            </a:r>
            <a:r>
              <a:rPr lang="tr-TR" sz="1800" dirty="0" err="1"/>
              <a:t>Styloid</a:t>
            </a:r>
            <a:r>
              <a:rPr lang="tr-TR" sz="1800" dirty="0"/>
              <a:t> </a:t>
            </a:r>
            <a:r>
              <a:rPr lang="tr-TR" sz="1800" dirty="0" err="1"/>
              <a:t>precess</a:t>
            </a:r>
            <a:r>
              <a:rPr lang="tr-TR" sz="1800" dirty="0"/>
              <a:t> ve birlikte bulunan kaslar ve </a:t>
            </a:r>
            <a:r>
              <a:rPr lang="tr-TR" sz="1800" dirty="0" err="1"/>
              <a:t>fascia</a:t>
            </a:r>
            <a:r>
              <a:rPr lang="tr-TR" sz="1800" dirty="0"/>
              <a:t> </a:t>
            </a:r>
            <a:r>
              <a:rPr lang="tr-TR" sz="1800" dirty="0" err="1"/>
              <a:t>lateral</a:t>
            </a:r>
            <a:r>
              <a:rPr lang="tr-TR" sz="1800" dirty="0"/>
              <a:t> </a:t>
            </a:r>
            <a:r>
              <a:rPr lang="tr-TR" sz="1800" dirty="0" err="1"/>
              <a:t>pharyngeal</a:t>
            </a:r>
            <a:r>
              <a:rPr lang="tr-TR" sz="1800" dirty="0"/>
              <a:t> </a:t>
            </a:r>
            <a:r>
              <a:rPr lang="tr-TR" sz="1800" dirty="0" err="1"/>
              <a:t>loju</a:t>
            </a:r>
            <a:r>
              <a:rPr lang="tr-TR" sz="1800" dirty="0"/>
              <a:t> </a:t>
            </a:r>
            <a:r>
              <a:rPr lang="tr-TR" sz="1800" dirty="0" err="1"/>
              <a:t>anterior</a:t>
            </a:r>
            <a:r>
              <a:rPr lang="tr-TR" sz="1800" dirty="0"/>
              <a:t> ve </a:t>
            </a:r>
            <a:r>
              <a:rPr lang="tr-TR" sz="1800" dirty="0" err="1"/>
              <a:t>posterior</a:t>
            </a:r>
            <a:r>
              <a:rPr lang="tr-TR" sz="1800" dirty="0"/>
              <a:t> 2 </a:t>
            </a:r>
            <a:r>
              <a:rPr lang="tr-TR" sz="1800" dirty="0" err="1"/>
              <a:t>kompartmana</a:t>
            </a:r>
            <a:r>
              <a:rPr lang="tr-TR" sz="1800" dirty="0"/>
              <a:t> ayırır. </a:t>
            </a:r>
            <a:r>
              <a:rPr lang="tr-TR" sz="1800" dirty="0" err="1"/>
              <a:t>Anterior</a:t>
            </a:r>
            <a:r>
              <a:rPr lang="tr-TR" sz="1800" dirty="0"/>
              <a:t> </a:t>
            </a:r>
            <a:r>
              <a:rPr lang="tr-TR" sz="1800" dirty="0" err="1"/>
              <a:t>kompartman</a:t>
            </a:r>
            <a:r>
              <a:rPr lang="tr-TR" sz="1800" dirty="0"/>
              <a:t> </a:t>
            </a:r>
            <a:r>
              <a:rPr lang="tr-TR" sz="1800" dirty="0" err="1"/>
              <a:t>primer</a:t>
            </a:r>
            <a:r>
              <a:rPr lang="tr-TR" sz="1800" dirty="0"/>
              <a:t> olarak gevşek bağ dokusu içerir, </a:t>
            </a:r>
            <a:r>
              <a:rPr lang="tr-TR" sz="1800" dirty="0" err="1"/>
              <a:t>posterior</a:t>
            </a:r>
            <a:r>
              <a:rPr lang="tr-TR" sz="1800" dirty="0"/>
              <a:t> </a:t>
            </a:r>
            <a:r>
              <a:rPr lang="tr-TR" sz="1800" dirty="0" err="1"/>
              <a:t>kompartman</a:t>
            </a:r>
            <a:r>
              <a:rPr lang="tr-TR" sz="1800" dirty="0"/>
              <a:t> </a:t>
            </a:r>
            <a:r>
              <a:rPr lang="tr-TR" sz="1800" dirty="0" err="1"/>
              <a:t>karotis</a:t>
            </a:r>
            <a:r>
              <a:rPr lang="tr-TR" sz="1800" dirty="0"/>
              <a:t> kılıfı ve 9.(</a:t>
            </a:r>
            <a:r>
              <a:rPr lang="tr-TR" sz="1800" dirty="0" err="1"/>
              <a:t>glossopharyngeal</a:t>
            </a:r>
            <a:r>
              <a:rPr lang="tr-TR" sz="1800" dirty="0"/>
              <a:t>), 10.(</a:t>
            </a:r>
            <a:r>
              <a:rPr lang="tr-TR" sz="1800" dirty="0" err="1"/>
              <a:t>vagus</a:t>
            </a:r>
            <a:r>
              <a:rPr lang="tr-TR" sz="1800" dirty="0"/>
              <a:t>) ve 12.(</a:t>
            </a:r>
            <a:r>
              <a:rPr lang="tr-TR" sz="1800" dirty="0" err="1"/>
              <a:t>hypoglossal</a:t>
            </a:r>
            <a:r>
              <a:rPr lang="tr-TR" sz="1800" dirty="0"/>
              <a:t>) </a:t>
            </a:r>
            <a:r>
              <a:rPr lang="tr-TR" sz="1800" dirty="0" err="1"/>
              <a:t>kranial</a:t>
            </a:r>
            <a:r>
              <a:rPr lang="tr-TR" sz="1800" dirty="0"/>
              <a:t> sinirleri içerir.</a:t>
            </a:r>
          </a:p>
        </p:txBody>
      </p:sp>
      <p:pic>
        <p:nvPicPr>
          <p:cNvPr id="2" name="Picture 1" descr="Ekran Resmi 2015-05-01 00.37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32" y="3433742"/>
            <a:ext cx="5955135" cy="29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229600" cy="225795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Lateral</a:t>
            </a:r>
            <a:r>
              <a:rPr lang="tr-TR" sz="2000" dirty="0"/>
              <a:t> </a:t>
            </a:r>
            <a:r>
              <a:rPr lang="tr-TR" sz="2000" dirty="0" err="1"/>
              <a:t>pharyngeal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enfeksiyonunun klinik belirtileri, </a:t>
            </a:r>
            <a:r>
              <a:rPr lang="tr-TR" sz="2000" dirty="0" err="1"/>
              <a:t>medial</a:t>
            </a:r>
            <a:r>
              <a:rPr lang="tr-TR" sz="2000" dirty="0"/>
              <a:t> </a:t>
            </a:r>
            <a:r>
              <a:rPr lang="tr-TR" sz="2000" dirty="0" err="1"/>
              <a:t>pterygoid</a:t>
            </a:r>
            <a:r>
              <a:rPr lang="tr-TR" sz="2000" dirty="0"/>
              <a:t> kasın tutulumuna bağlı olarak </a:t>
            </a:r>
            <a:r>
              <a:rPr lang="tr-TR" sz="2000" dirty="0" err="1"/>
              <a:t>trismus</a:t>
            </a:r>
            <a:r>
              <a:rPr lang="tr-TR" sz="2000" dirty="0"/>
              <a:t>, boynun </a:t>
            </a:r>
            <a:r>
              <a:rPr lang="tr-TR" sz="2000" dirty="0" err="1"/>
              <a:t>lateralinde</a:t>
            </a:r>
            <a:r>
              <a:rPr lang="tr-TR" sz="2000" dirty="0"/>
              <a:t>, özellikle </a:t>
            </a:r>
            <a:r>
              <a:rPr lang="tr-TR" sz="2000" dirty="0" err="1"/>
              <a:t>angulus</a:t>
            </a:r>
            <a:r>
              <a:rPr lang="tr-TR" sz="2000" dirty="0"/>
              <a:t> </a:t>
            </a:r>
            <a:r>
              <a:rPr lang="tr-TR" sz="2000" dirty="0" err="1"/>
              <a:t>mandibula</a:t>
            </a:r>
            <a:r>
              <a:rPr lang="tr-TR" sz="2000" dirty="0"/>
              <a:t> ve </a:t>
            </a:r>
            <a:r>
              <a:rPr lang="tr-TR" sz="2000" dirty="0" err="1"/>
              <a:t>scm</a:t>
            </a:r>
            <a:r>
              <a:rPr lang="tr-TR" sz="2000" dirty="0"/>
              <a:t> kası arasında, şişlik; ayrıca </a:t>
            </a:r>
            <a:r>
              <a:rPr lang="tr-TR" sz="2000" dirty="0" err="1"/>
              <a:t>pharynx</a:t>
            </a:r>
            <a:r>
              <a:rPr lang="tr-TR" sz="2000" dirty="0"/>
              <a:t> </a:t>
            </a:r>
            <a:r>
              <a:rPr lang="tr-TR" sz="2000" dirty="0" err="1"/>
              <a:t>lateral</a:t>
            </a:r>
            <a:r>
              <a:rPr lang="tr-TR" sz="2000" dirty="0"/>
              <a:t> duvarında orta hata doğru uzanan şişlik. </a:t>
            </a:r>
            <a:r>
              <a:rPr lang="tr-TR" sz="2000" dirty="0" err="1"/>
              <a:t>Lateral</a:t>
            </a:r>
            <a:r>
              <a:rPr lang="tr-TR" sz="2000" dirty="0"/>
              <a:t> </a:t>
            </a:r>
            <a:r>
              <a:rPr lang="tr-TR" sz="2000" dirty="0" err="1"/>
              <a:t>pharyngeal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apsesi olan hastalar güçlükle yutkunurlar ve genellikle yüksek ateşleri vardır. </a:t>
            </a:r>
          </a:p>
          <a:p>
            <a:endParaRPr lang="en-US" sz="2000" dirty="0"/>
          </a:p>
        </p:txBody>
      </p:sp>
      <p:pic>
        <p:nvPicPr>
          <p:cNvPr id="3" name="Picture 2" descr="Ekran Resmi 2015-04-30 22.2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8" y="2798073"/>
            <a:ext cx="5432843" cy="35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8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Diğer olası bir problem, bu </a:t>
            </a:r>
            <a:r>
              <a:rPr lang="tr-TR" dirty="0" err="1"/>
              <a:t>lojun</a:t>
            </a:r>
            <a:r>
              <a:rPr lang="tr-TR" dirty="0"/>
              <a:t> özellikle </a:t>
            </a:r>
            <a:r>
              <a:rPr lang="tr-TR" dirty="0" err="1"/>
              <a:t>posterior</a:t>
            </a:r>
            <a:r>
              <a:rPr lang="tr-TR" dirty="0"/>
              <a:t> </a:t>
            </a:r>
            <a:r>
              <a:rPr lang="tr-TR" dirty="0" err="1"/>
              <a:t>kompartmanın</a:t>
            </a:r>
            <a:r>
              <a:rPr lang="tr-TR" dirty="0"/>
              <a:t> tutulumunda, enfeksiyonun </a:t>
            </a:r>
            <a:r>
              <a:rPr lang="tr-TR" dirty="0" err="1"/>
              <a:t>loj</a:t>
            </a:r>
            <a:r>
              <a:rPr lang="tr-TR" dirty="0"/>
              <a:t> içinde bulunan yapılara direkt etkisi söz konusudur.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Bu </a:t>
            </a:r>
            <a:r>
              <a:rPr lang="tr-TR" dirty="0"/>
              <a:t>problemler, </a:t>
            </a:r>
            <a:r>
              <a:rPr lang="tr-TR" dirty="0" err="1"/>
              <a:t>internal</a:t>
            </a:r>
            <a:r>
              <a:rPr lang="tr-TR" dirty="0"/>
              <a:t> </a:t>
            </a:r>
            <a:r>
              <a:rPr lang="tr-TR" dirty="0" err="1"/>
              <a:t>jugular</a:t>
            </a:r>
            <a:r>
              <a:rPr lang="tr-TR" dirty="0"/>
              <a:t> </a:t>
            </a:r>
            <a:r>
              <a:rPr lang="tr-TR" dirty="0" err="1"/>
              <a:t>ven</a:t>
            </a:r>
            <a:r>
              <a:rPr lang="tr-TR" dirty="0"/>
              <a:t> </a:t>
            </a:r>
            <a:r>
              <a:rPr lang="tr-TR" dirty="0" err="1"/>
              <a:t>trombozu</a:t>
            </a:r>
            <a:r>
              <a:rPr lang="tr-TR" dirty="0"/>
              <a:t>, </a:t>
            </a:r>
            <a:r>
              <a:rPr lang="tr-TR" dirty="0" err="1"/>
              <a:t>karotid</a:t>
            </a:r>
            <a:r>
              <a:rPr lang="tr-TR" dirty="0"/>
              <a:t> arter veya dallarının erozyonu ve </a:t>
            </a:r>
            <a:r>
              <a:rPr lang="tr-TR" dirty="0" err="1"/>
              <a:t>kranial</a:t>
            </a:r>
            <a:r>
              <a:rPr lang="tr-TR" dirty="0"/>
              <a:t> sinirlerin (9.,10.,12.) </a:t>
            </a:r>
            <a:r>
              <a:rPr lang="tr-TR" dirty="0" smtClean="0"/>
              <a:t>tutulumudur.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/>
              <a:t>3. önemli bir komplikasyon enfeksiyonun </a:t>
            </a:r>
            <a:r>
              <a:rPr lang="tr-TR" dirty="0" err="1"/>
              <a:t>retropharyngeal</a:t>
            </a:r>
            <a:r>
              <a:rPr lang="tr-TR" dirty="0"/>
              <a:t> </a:t>
            </a:r>
            <a:r>
              <a:rPr lang="tr-TR" dirty="0" err="1"/>
              <a:t>loj</a:t>
            </a:r>
            <a:r>
              <a:rPr lang="tr-TR" dirty="0"/>
              <a:t> veya ötesine uzanmasıdır.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0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229600" cy="289996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Retropharyngeal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kafa tabanından başlar ve </a:t>
            </a:r>
            <a:r>
              <a:rPr lang="tr-TR" sz="2000" dirty="0" err="1"/>
              <a:t>inferiorda</a:t>
            </a:r>
            <a:r>
              <a:rPr lang="tr-TR" sz="2000" dirty="0"/>
              <a:t> 6.cervical (C6) ve 4.thoracic(T4) </a:t>
            </a:r>
            <a:r>
              <a:rPr lang="tr-TR" sz="2000" dirty="0" err="1"/>
              <a:t>vertebra</a:t>
            </a:r>
            <a:r>
              <a:rPr lang="tr-TR" sz="2000" dirty="0"/>
              <a:t> arasında, </a:t>
            </a:r>
            <a:r>
              <a:rPr lang="tr-TR" sz="2000" dirty="0" err="1"/>
              <a:t>alar</a:t>
            </a:r>
            <a:r>
              <a:rPr lang="tr-TR" sz="2000" dirty="0"/>
              <a:t> </a:t>
            </a:r>
            <a:r>
              <a:rPr lang="tr-TR" sz="2000" dirty="0" err="1"/>
              <a:t>fascianın</a:t>
            </a:r>
            <a:r>
              <a:rPr lang="tr-TR" sz="2000" dirty="0"/>
              <a:t> </a:t>
            </a:r>
            <a:r>
              <a:rPr lang="tr-TR" sz="2000" dirty="0" err="1"/>
              <a:t>anteriorda</a:t>
            </a:r>
            <a:r>
              <a:rPr lang="tr-TR" sz="2000" dirty="0"/>
              <a:t> </a:t>
            </a:r>
            <a:r>
              <a:rPr lang="tr-TR" sz="2000" dirty="0" err="1"/>
              <a:t>retropharyngeal</a:t>
            </a:r>
            <a:r>
              <a:rPr lang="tr-TR" sz="2000" dirty="0"/>
              <a:t> </a:t>
            </a:r>
            <a:r>
              <a:rPr lang="tr-TR" sz="2000" dirty="0" err="1"/>
              <a:t>fascia</a:t>
            </a:r>
            <a:r>
              <a:rPr lang="tr-TR" sz="2000" dirty="0"/>
              <a:t> ile birleştiği, değişken bir noktada biter.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Retropharyngeal</a:t>
            </a:r>
            <a:r>
              <a:rPr lang="tr-TR" sz="2000" dirty="0" smtClean="0"/>
              <a:t> </a:t>
            </a:r>
            <a:r>
              <a:rPr lang="tr-TR" sz="2000" dirty="0" err="1"/>
              <a:t>loj</a:t>
            </a:r>
            <a:r>
              <a:rPr lang="tr-TR" sz="2000" dirty="0"/>
              <a:t> sadece gevşek bağ dokusu ve lenf </a:t>
            </a:r>
            <a:r>
              <a:rPr lang="tr-TR" sz="2000" dirty="0" err="1"/>
              <a:t>nodlarını</a:t>
            </a:r>
            <a:r>
              <a:rPr lang="tr-TR" sz="2000" dirty="0"/>
              <a:t> içerir, böylece enfeksiyonun </a:t>
            </a:r>
            <a:r>
              <a:rPr lang="tr-TR" sz="2000" dirty="0" err="1"/>
              <a:t>lateral</a:t>
            </a:r>
            <a:r>
              <a:rPr lang="tr-TR" sz="2000" dirty="0"/>
              <a:t> </a:t>
            </a:r>
            <a:r>
              <a:rPr lang="tr-TR" sz="2000" dirty="0" err="1"/>
              <a:t>pharyngeal</a:t>
            </a:r>
            <a:r>
              <a:rPr lang="tr-TR" sz="2000" dirty="0"/>
              <a:t> </a:t>
            </a:r>
            <a:r>
              <a:rPr lang="tr-TR" sz="2000" dirty="0" err="1"/>
              <a:t>lojdan</a:t>
            </a:r>
            <a:r>
              <a:rPr lang="tr-TR" sz="2000" dirty="0"/>
              <a:t> karşı </a:t>
            </a:r>
            <a:r>
              <a:rPr lang="tr-TR" sz="2000" dirty="0" err="1"/>
              <a:t>lateral</a:t>
            </a:r>
            <a:r>
              <a:rPr lang="tr-TR" sz="2000" dirty="0"/>
              <a:t> </a:t>
            </a:r>
            <a:r>
              <a:rPr lang="tr-TR" sz="2000" dirty="0" err="1"/>
              <a:t>pharyngeal</a:t>
            </a:r>
            <a:r>
              <a:rPr lang="tr-TR" sz="2000" dirty="0"/>
              <a:t> </a:t>
            </a:r>
            <a:r>
              <a:rPr lang="tr-TR" sz="2000" dirty="0" err="1"/>
              <a:t>loja</a:t>
            </a:r>
            <a:r>
              <a:rPr lang="tr-TR" sz="2000" dirty="0"/>
              <a:t> geçmesine karşı bir bariyer oluşturur ve enfeksiyonun havayolunu çevrelemesini engeller.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81543" y="3444470"/>
            <a:ext cx="6384229" cy="2949682"/>
            <a:chOff x="2260706" y="3441974"/>
            <a:chExt cx="6384229" cy="2949682"/>
          </a:xfrm>
        </p:grpSpPr>
        <p:pic>
          <p:nvPicPr>
            <p:cNvPr id="2" name="Picture 1" descr="Ekran Resmi 2015-05-01 01.00.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560" y="3444470"/>
              <a:ext cx="4428375" cy="2947186"/>
            </a:xfrm>
            <a:prstGeom prst="rect">
              <a:avLst/>
            </a:prstGeom>
          </p:spPr>
        </p:pic>
        <p:pic>
          <p:nvPicPr>
            <p:cNvPr id="4" name="Picture 3" descr="Ekran Resmi 2015-05-01 00.59.4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06" y="3441974"/>
              <a:ext cx="1955853" cy="2949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9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49058"/>
            <a:ext cx="8229600" cy="241451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smtClean="0"/>
              <a:t>Aşağıdaki şekilde diş </a:t>
            </a:r>
            <a:r>
              <a:rPr lang="tr-TR" sz="2000" dirty="0" err="1"/>
              <a:t>apexindeki</a:t>
            </a:r>
            <a:r>
              <a:rPr lang="tr-TR" sz="2000" dirty="0"/>
              <a:t> enfeksiyonun kemiği </a:t>
            </a:r>
            <a:r>
              <a:rPr lang="tr-TR" sz="2000" dirty="0" err="1"/>
              <a:t>bukkal</a:t>
            </a:r>
            <a:r>
              <a:rPr lang="tr-TR" sz="2000" dirty="0"/>
              <a:t> veya </a:t>
            </a:r>
            <a:r>
              <a:rPr lang="tr-TR" sz="2000" dirty="0" err="1"/>
              <a:t>palatinalden</a:t>
            </a:r>
            <a:r>
              <a:rPr lang="tr-TR" sz="2000" dirty="0"/>
              <a:t> perfore etmesini </a:t>
            </a:r>
            <a:r>
              <a:rPr lang="tr-TR" sz="2000" dirty="0" err="1"/>
              <a:t>şematize</a:t>
            </a:r>
            <a:r>
              <a:rPr lang="tr-TR" sz="2000" dirty="0"/>
              <a:t> etmektedir. Enfeksiyon </a:t>
            </a:r>
            <a:r>
              <a:rPr lang="tr-TR" sz="2000" dirty="0" err="1"/>
              <a:t>bukkal</a:t>
            </a:r>
            <a:r>
              <a:rPr lang="tr-TR" sz="2000" dirty="0"/>
              <a:t> kemiği </a:t>
            </a:r>
            <a:r>
              <a:rPr lang="tr-TR" sz="2000" dirty="0" err="1"/>
              <a:t>buksinatör</a:t>
            </a:r>
            <a:r>
              <a:rPr lang="tr-TR" sz="2000" dirty="0"/>
              <a:t> kasın altından perfore ettiğinde </a:t>
            </a:r>
            <a:r>
              <a:rPr lang="tr-TR" sz="2000" dirty="0" err="1"/>
              <a:t>submukoz</a:t>
            </a:r>
            <a:r>
              <a:rPr lang="tr-TR" sz="2000" dirty="0"/>
              <a:t> apse oluşmaktadır, </a:t>
            </a:r>
            <a:r>
              <a:rPr lang="tr-TR" sz="2000" dirty="0" err="1"/>
              <a:t>perforasyon</a:t>
            </a:r>
            <a:r>
              <a:rPr lang="tr-TR" sz="2000" dirty="0"/>
              <a:t> </a:t>
            </a:r>
            <a:r>
              <a:rPr lang="tr-TR" sz="2000" dirty="0" err="1"/>
              <a:t>buksinatör</a:t>
            </a:r>
            <a:r>
              <a:rPr lang="tr-TR" sz="2000" dirty="0"/>
              <a:t> kasın üstünden oluştuğunda </a:t>
            </a:r>
            <a:r>
              <a:rPr lang="tr-TR" sz="2000" dirty="0" err="1"/>
              <a:t>bukkal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apsesi oluşmaktadır, çünkü </a:t>
            </a:r>
            <a:r>
              <a:rPr lang="tr-TR" sz="2000" dirty="0" err="1"/>
              <a:t>buksinatör</a:t>
            </a:r>
            <a:r>
              <a:rPr lang="tr-TR" sz="2000" dirty="0"/>
              <a:t> </a:t>
            </a:r>
            <a:r>
              <a:rPr lang="tr-TR" sz="2000" dirty="0" smtClean="0"/>
              <a:t>kas </a:t>
            </a:r>
            <a:r>
              <a:rPr lang="tr-TR" sz="2000" dirty="0" err="1"/>
              <a:t>vestibul</a:t>
            </a:r>
            <a:r>
              <a:rPr lang="tr-TR" sz="2000" dirty="0"/>
              <a:t> ve </a:t>
            </a:r>
            <a:r>
              <a:rPr lang="tr-TR" sz="2000" dirty="0" err="1"/>
              <a:t>bukkal</a:t>
            </a:r>
            <a:r>
              <a:rPr lang="tr-TR" sz="2000" dirty="0"/>
              <a:t> </a:t>
            </a:r>
            <a:r>
              <a:rPr lang="tr-TR" sz="2000" dirty="0" err="1"/>
              <a:t>lojları</a:t>
            </a:r>
            <a:r>
              <a:rPr lang="tr-TR" sz="2000" dirty="0"/>
              <a:t> birbirinden ayırır. </a:t>
            </a:r>
          </a:p>
          <a:p>
            <a:pPr>
              <a:spcAft>
                <a:spcPts val="600"/>
              </a:spcAft>
            </a:pPr>
            <a:endParaRPr lang="tr-T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Ekran Resmi 2015-04-29 02.27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5" y="3363578"/>
            <a:ext cx="5610030" cy="30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8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790364" cy="585825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600" dirty="0" err="1" smtClean="0">
                <a:solidFill>
                  <a:srgbClr val="292934"/>
                </a:solidFill>
              </a:rPr>
              <a:t>Retropharyngeal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loj</a:t>
            </a:r>
            <a:r>
              <a:rPr lang="tr-TR" sz="1600" dirty="0" smtClean="0">
                <a:solidFill>
                  <a:srgbClr val="292934"/>
                </a:solidFill>
              </a:rPr>
              <a:t> tutulduğunda en büyük endişe, enfeksiyonun </a:t>
            </a:r>
            <a:r>
              <a:rPr lang="tr-TR" sz="1600" dirty="0" err="1" smtClean="0">
                <a:solidFill>
                  <a:srgbClr val="292934"/>
                </a:solidFill>
              </a:rPr>
              <a:t>alar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fasciayı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posteriordan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rüptüre</a:t>
            </a:r>
            <a:r>
              <a:rPr lang="tr-TR" sz="1600" dirty="0" smtClean="0">
                <a:solidFill>
                  <a:srgbClr val="292934"/>
                </a:solidFill>
              </a:rPr>
              <a:t> edip </a:t>
            </a:r>
            <a:r>
              <a:rPr lang="tr-TR" sz="1600" dirty="0" err="1" smtClean="0">
                <a:solidFill>
                  <a:srgbClr val="292934"/>
                </a:solidFill>
              </a:rPr>
              <a:t>danger</a:t>
            </a:r>
            <a:r>
              <a:rPr lang="tr-TR" sz="1600" dirty="0" smtClean="0">
                <a:solidFill>
                  <a:srgbClr val="292934"/>
                </a:solidFill>
              </a:rPr>
              <a:t> zona ilerlemesidir. </a:t>
            </a:r>
          </a:p>
          <a:p>
            <a:pPr>
              <a:spcAft>
                <a:spcPts val="600"/>
              </a:spcAft>
            </a:pPr>
            <a:r>
              <a:rPr lang="tr-TR" sz="1600" dirty="0" err="1" smtClean="0">
                <a:solidFill>
                  <a:srgbClr val="292934"/>
                </a:solidFill>
              </a:rPr>
              <a:t>Danger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zon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anteriorunda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alar</a:t>
            </a:r>
            <a:r>
              <a:rPr lang="tr-TR" sz="1600" dirty="0" smtClean="0">
                <a:solidFill>
                  <a:srgbClr val="292934"/>
                </a:solidFill>
              </a:rPr>
              <a:t> facia, </a:t>
            </a:r>
            <a:r>
              <a:rPr lang="tr-TR" sz="1600" dirty="0" err="1" smtClean="0">
                <a:solidFill>
                  <a:srgbClr val="292934"/>
                </a:solidFill>
              </a:rPr>
              <a:t>posteriorunda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prevertebral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fascia</a:t>
            </a:r>
            <a:r>
              <a:rPr lang="tr-TR" sz="1600" dirty="0" smtClean="0">
                <a:solidFill>
                  <a:srgbClr val="292934"/>
                </a:solidFill>
              </a:rPr>
              <a:t> bulunur. </a:t>
            </a:r>
            <a:r>
              <a:rPr lang="tr-TR" sz="1600" dirty="0" err="1" smtClean="0">
                <a:solidFill>
                  <a:srgbClr val="292934"/>
                </a:solidFill>
              </a:rPr>
              <a:t>Danger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zon</a:t>
            </a:r>
            <a:r>
              <a:rPr lang="tr-TR" sz="1600" dirty="0" smtClean="0">
                <a:solidFill>
                  <a:srgbClr val="292934"/>
                </a:solidFill>
              </a:rPr>
              <a:t> kafa tabanından diyaframa kadar uzanır ve </a:t>
            </a:r>
            <a:r>
              <a:rPr lang="tr-TR" sz="1600" dirty="0" err="1" smtClean="0">
                <a:solidFill>
                  <a:srgbClr val="292934"/>
                </a:solidFill>
              </a:rPr>
              <a:t>posterior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mediastinumla</a:t>
            </a:r>
            <a:r>
              <a:rPr lang="tr-TR" sz="1600" dirty="0" smtClean="0">
                <a:solidFill>
                  <a:srgbClr val="292934"/>
                </a:solidFill>
              </a:rPr>
              <a:t> devam eder. </a:t>
            </a:r>
          </a:p>
          <a:p>
            <a:pPr>
              <a:spcAft>
                <a:spcPts val="600"/>
              </a:spcAft>
            </a:pPr>
            <a:r>
              <a:rPr lang="tr-TR" sz="1600" dirty="0" err="1" smtClean="0">
                <a:solidFill>
                  <a:srgbClr val="292934"/>
                </a:solidFill>
              </a:rPr>
              <a:t>Prevertebral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loj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odontojenik</a:t>
            </a:r>
            <a:r>
              <a:rPr lang="tr-TR" sz="1600" dirty="0" smtClean="0">
                <a:solidFill>
                  <a:srgbClr val="292934"/>
                </a:solidFill>
              </a:rPr>
              <a:t> enfeksiyon nedeniyle nadiren </a:t>
            </a:r>
            <a:r>
              <a:rPr lang="tr-TR" sz="1600" dirty="0" err="1" smtClean="0">
                <a:solidFill>
                  <a:srgbClr val="292934"/>
                </a:solidFill>
              </a:rPr>
              <a:t>enfekte</a:t>
            </a:r>
            <a:r>
              <a:rPr lang="tr-TR" sz="1600" dirty="0" smtClean="0">
                <a:solidFill>
                  <a:srgbClr val="292934"/>
                </a:solidFill>
              </a:rPr>
              <a:t> olur çünkü </a:t>
            </a:r>
            <a:r>
              <a:rPr lang="tr-TR" sz="1600" dirty="0" err="1" smtClean="0">
                <a:solidFill>
                  <a:srgbClr val="292934"/>
                </a:solidFill>
              </a:rPr>
              <a:t>prevertebral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fascial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vertebraların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periostuna</a:t>
            </a:r>
            <a:r>
              <a:rPr lang="tr-TR" sz="1600" dirty="0" smtClean="0">
                <a:solidFill>
                  <a:srgbClr val="292934"/>
                </a:solidFill>
              </a:rPr>
              <a:t> yapışıktır. </a:t>
            </a:r>
            <a:r>
              <a:rPr lang="tr-TR" sz="1600" dirty="0" err="1" smtClean="0">
                <a:solidFill>
                  <a:srgbClr val="292934"/>
                </a:solidFill>
              </a:rPr>
              <a:t>Prevertebral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loj</a:t>
            </a:r>
            <a:r>
              <a:rPr lang="tr-TR" sz="1600" dirty="0" smtClean="0">
                <a:solidFill>
                  <a:srgbClr val="292934"/>
                </a:solidFill>
              </a:rPr>
              <a:t> enfeksiyonları genellikle </a:t>
            </a:r>
            <a:r>
              <a:rPr lang="tr-TR" sz="1600" dirty="0" err="1" smtClean="0">
                <a:solidFill>
                  <a:srgbClr val="292934"/>
                </a:solidFill>
              </a:rPr>
              <a:t>vertebraların</a:t>
            </a:r>
            <a:r>
              <a:rPr lang="tr-TR" sz="1600" dirty="0" smtClean="0">
                <a:solidFill>
                  <a:srgbClr val="292934"/>
                </a:solidFill>
              </a:rPr>
              <a:t> </a:t>
            </a:r>
            <a:r>
              <a:rPr lang="tr-TR" sz="1600" dirty="0" err="1" smtClean="0">
                <a:solidFill>
                  <a:srgbClr val="292934"/>
                </a:solidFill>
              </a:rPr>
              <a:t>osteomyeliti</a:t>
            </a:r>
            <a:r>
              <a:rPr lang="tr-TR" sz="1600" dirty="0" smtClean="0">
                <a:solidFill>
                  <a:srgbClr val="292934"/>
                </a:solidFill>
              </a:rPr>
              <a:t> kaynaklıdır.</a:t>
            </a:r>
          </a:p>
          <a:p>
            <a:pPr>
              <a:spcAft>
                <a:spcPts val="600"/>
              </a:spcAft>
            </a:pPr>
            <a:r>
              <a:rPr lang="tr-TR" sz="1600" dirty="0" err="1"/>
              <a:t>Mediastinum</a:t>
            </a:r>
            <a:r>
              <a:rPr lang="tr-TR" sz="1600" dirty="0"/>
              <a:t> akciğerler arasındaki alandır ve kalbi, </a:t>
            </a:r>
            <a:r>
              <a:rPr lang="tr-TR" sz="1600" dirty="0" err="1"/>
              <a:t>n.phrenicus</a:t>
            </a:r>
            <a:r>
              <a:rPr lang="tr-TR" sz="1600" dirty="0"/>
              <a:t>, </a:t>
            </a:r>
            <a:r>
              <a:rPr lang="tr-TR" sz="1600" dirty="0" err="1"/>
              <a:t>n.vagusu</a:t>
            </a:r>
            <a:r>
              <a:rPr lang="tr-TR" sz="1600" dirty="0"/>
              <a:t>, </a:t>
            </a:r>
            <a:r>
              <a:rPr lang="tr-TR" sz="1600" dirty="0" err="1"/>
              <a:t>trakea,esophagus</a:t>
            </a:r>
            <a:r>
              <a:rPr lang="tr-TR" sz="1600" dirty="0"/>
              <a:t>, aorta, </a:t>
            </a:r>
            <a:r>
              <a:rPr lang="tr-TR" sz="1600" dirty="0" err="1"/>
              <a:t>inf</a:t>
            </a:r>
            <a:r>
              <a:rPr lang="tr-TR" sz="1600" dirty="0"/>
              <a:t> ve sup vena cava olmak üzere büyük damarları içerir. </a:t>
            </a:r>
            <a:endParaRPr lang="tr-TR" sz="1600" dirty="0" smtClean="0"/>
          </a:p>
          <a:p>
            <a:pPr>
              <a:spcAft>
                <a:spcPts val="600"/>
              </a:spcAft>
            </a:pPr>
            <a:r>
              <a:rPr lang="tr-TR" sz="1600" dirty="0" err="1" smtClean="0"/>
              <a:t>Mediastinitisi</a:t>
            </a:r>
            <a:r>
              <a:rPr lang="tr-TR" sz="1600" dirty="0" smtClean="0"/>
              <a:t> </a:t>
            </a:r>
            <a:r>
              <a:rPr lang="tr-TR" sz="1600" dirty="0"/>
              <a:t>olan bir hastanın kalp ve akciğerlerine bası yapan büyük bir enfeksiyonu vardır. </a:t>
            </a:r>
            <a:r>
              <a:rPr lang="tr-TR" sz="1600" dirty="0" err="1"/>
              <a:t>Mediastinitisin</a:t>
            </a:r>
            <a:r>
              <a:rPr lang="tr-TR" sz="1600" dirty="0"/>
              <a:t> </a:t>
            </a:r>
            <a:r>
              <a:rPr lang="tr-TR" sz="1600" dirty="0" err="1"/>
              <a:t>mortalitesi</a:t>
            </a:r>
            <a:r>
              <a:rPr lang="tr-TR" sz="1600" dirty="0"/>
              <a:t> yüksektir.</a:t>
            </a:r>
          </a:p>
          <a:p>
            <a:pPr>
              <a:spcAft>
                <a:spcPts val="600"/>
              </a:spcAft>
            </a:pPr>
            <a:endParaRPr lang="en-US" sz="1600" dirty="0"/>
          </a:p>
          <a:p>
            <a:endParaRPr lang="en-US" sz="1600" dirty="0"/>
          </a:p>
          <a:p>
            <a:pPr>
              <a:spcAft>
                <a:spcPts val="600"/>
              </a:spcAft>
            </a:pPr>
            <a:endParaRPr lang="tr-TR" sz="1600" dirty="0" smtClean="0">
              <a:solidFill>
                <a:srgbClr val="292934"/>
              </a:solidFill>
            </a:endParaRPr>
          </a:p>
          <a:p>
            <a:endParaRPr lang="en-US" sz="1600" dirty="0">
              <a:solidFill>
                <a:srgbClr val="292934"/>
              </a:solidFill>
            </a:endParaRPr>
          </a:p>
        </p:txBody>
      </p:sp>
      <p:pic>
        <p:nvPicPr>
          <p:cNvPr id="6" name="Content Placeholder 5" descr="Ekran Resmi 2015-05-01 00.59.28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55" b="-8555"/>
          <a:stretch>
            <a:fillRect/>
          </a:stretch>
        </p:blipFill>
        <p:spPr>
          <a:xfrm>
            <a:off x="4989394" y="533400"/>
            <a:ext cx="4038600" cy="5858256"/>
          </a:xfrm>
        </p:spPr>
      </p:pic>
    </p:spTree>
    <p:extLst>
      <p:ext uri="{BB962C8B-B14F-4D97-AF65-F5344CB8AC3E}">
        <p14:creationId xmlns:p14="http://schemas.microsoft.com/office/powerpoint/2010/main" val="178980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kran Görüntüsü (117)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>
            <a:fillRect/>
          </a:stretch>
        </p:blipFill>
        <p:spPr>
          <a:xfrm>
            <a:off x="1092319" y="769926"/>
            <a:ext cx="7316575" cy="593052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1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kran Görüntüsü (118)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978"/>
          <a:stretch>
            <a:fillRect/>
          </a:stretch>
        </p:blipFill>
        <p:spPr>
          <a:xfrm>
            <a:off x="1255815" y="221963"/>
            <a:ext cx="6693015" cy="61788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5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Fasiyal</a:t>
            </a:r>
            <a:r>
              <a:rPr lang="tr-TR" dirty="0" smtClean="0"/>
              <a:t> </a:t>
            </a:r>
            <a:r>
              <a:rPr lang="tr-TR" dirty="0" err="1" smtClean="0"/>
              <a:t>loj</a:t>
            </a:r>
            <a:r>
              <a:rPr lang="tr-TR" dirty="0" smtClean="0"/>
              <a:t> enfeksiyonlarının tedavisi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Enfeksiyonların tedavisinin, hafif veya ağır, her zaman 5 genel amacı vardır.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Medikal </a:t>
            </a:r>
            <a:r>
              <a:rPr lang="tr-TR" dirty="0"/>
              <a:t>destek, havayolunun korunması ve </a:t>
            </a:r>
            <a:r>
              <a:rPr lang="tr-TR" dirty="0" err="1"/>
              <a:t>immün</a:t>
            </a:r>
            <a:r>
              <a:rPr lang="tr-TR" dirty="0"/>
              <a:t> sistemin korunması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Enfeksiyon </a:t>
            </a:r>
            <a:r>
              <a:rPr lang="tr-TR" dirty="0"/>
              <a:t>etkeninin olabildiğince erken ortadan </a:t>
            </a:r>
            <a:r>
              <a:rPr lang="tr-TR" dirty="0" smtClean="0"/>
              <a:t>kaldırılması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Enfeksiyonun </a:t>
            </a:r>
            <a:r>
              <a:rPr lang="tr-TR" dirty="0"/>
              <a:t>uygun bir dren </a:t>
            </a:r>
            <a:r>
              <a:rPr lang="tr-TR" dirty="0" smtClean="0"/>
              <a:t>yerleştirilerek </a:t>
            </a:r>
            <a:r>
              <a:rPr lang="tr-TR" dirty="0"/>
              <a:t>drenajı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Doğru </a:t>
            </a:r>
            <a:r>
              <a:rPr lang="tr-TR" dirty="0"/>
              <a:t>antibiyotiğin uygun dozda kullandırılması 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Hastanın </a:t>
            </a:r>
            <a:r>
              <a:rPr lang="tr-TR" dirty="0"/>
              <a:t>sık sık kontrol edilmesi</a:t>
            </a:r>
          </a:p>
          <a:p>
            <a:pPr>
              <a:spcAft>
                <a:spcPts val="600"/>
              </a:spcAft>
            </a:pPr>
            <a:r>
              <a:rPr lang="tr-TR" dirty="0"/>
              <a:t>Hastanın havayolu sürekli </a:t>
            </a:r>
            <a:r>
              <a:rPr lang="tr-TR" dirty="0" err="1" smtClean="0"/>
              <a:t>kontral</a:t>
            </a:r>
            <a:r>
              <a:rPr lang="tr-TR" dirty="0" smtClean="0"/>
              <a:t> </a:t>
            </a:r>
            <a:r>
              <a:rPr lang="tr-TR" dirty="0"/>
              <a:t>edilmeli ve gerektiğinde </a:t>
            </a:r>
            <a:r>
              <a:rPr lang="tr-TR" dirty="0" err="1"/>
              <a:t>endotrakeal</a:t>
            </a:r>
            <a:r>
              <a:rPr lang="tr-TR" dirty="0"/>
              <a:t> </a:t>
            </a:r>
            <a:r>
              <a:rPr lang="tr-TR" dirty="0" err="1"/>
              <a:t>e</a:t>
            </a:r>
            <a:r>
              <a:rPr lang="tr-TR" dirty="0" err="1" smtClean="0"/>
              <a:t>ntübasyon</a:t>
            </a:r>
            <a:r>
              <a:rPr lang="tr-TR" dirty="0" smtClean="0"/>
              <a:t> </a:t>
            </a:r>
            <a:r>
              <a:rPr lang="tr-TR" dirty="0"/>
              <a:t>veya </a:t>
            </a:r>
            <a:r>
              <a:rPr lang="tr-TR" dirty="0" err="1"/>
              <a:t>trakeotomi</a:t>
            </a:r>
            <a:r>
              <a:rPr lang="tr-TR" dirty="0"/>
              <a:t> uygulanmalı. Havayolu güvenliği</a:t>
            </a:r>
            <a:r>
              <a:rPr lang="tr-TR" dirty="0" smtClean="0"/>
              <a:t>, ağır </a:t>
            </a:r>
            <a:r>
              <a:rPr lang="tr-TR" dirty="0" err="1"/>
              <a:t>odontojenik</a:t>
            </a:r>
            <a:r>
              <a:rPr lang="tr-TR" dirty="0"/>
              <a:t> enfeksiyonlarda </a:t>
            </a: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/>
              <a:t>problemdir.</a:t>
            </a:r>
          </a:p>
          <a:p>
            <a:pPr>
              <a:spcAft>
                <a:spcPts val="600"/>
              </a:spcAft>
            </a:pPr>
            <a:r>
              <a:rPr lang="tr-TR" dirty="0"/>
              <a:t>Medikal destek, </a:t>
            </a:r>
            <a:r>
              <a:rPr lang="tr-TR" dirty="0" err="1"/>
              <a:t>immünitenin</a:t>
            </a:r>
            <a:r>
              <a:rPr lang="tr-TR" dirty="0"/>
              <a:t> desteklenmesi, analjezikler, sıvı desteği ve beslenme. Yüksek doz antibiyotikler genellikle gerekli olur ve neredeyse her zaman </a:t>
            </a:r>
            <a:r>
              <a:rPr lang="tr-TR" dirty="0" err="1"/>
              <a:t>intravenöz</a:t>
            </a:r>
            <a:r>
              <a:rPr lang="tr-TR" dirty="0"/>
              <a:t> uygulanır.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50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82084" cy="990600"/>
          </a:xfrm>
        </p:spPr>
        <p:txBody>
          <a:bodyPr>
            <a:normAutofit fontScale="90000"/>
          </a:bodyPr>
          <a:lstStyle/>
          <a:p>
            <a:r>
              <a:rPr lang="tr-TR" sz="3200" dirty="0" err="1">
                <a:solidFill>
                  <a:srgbClr val="D2533C"/>
                </a:solidFill>
              </a:rPr>
              <a:t>Odontojenik</a:t>
            </a:r>
            <a:r>
              <a:rPr lang="tr-TR" sz="3200" dirty="0">
                <a:solidFill>
                  <a:srgbClr val="D2533C"/>
                </a:solidFill>
              </a:rPr>
              <a:t> enfeksiyon tedavisinin </a:t>
            </a:r>
            <a:r>
              <a:rPr lang="tr-TR" sz="3200" dirty="0" smtClean="0">
                <a:solidFill>
                  <a:srgbClr val="D2533C"/>
                </a:solidFill>
              </a:rPr>
              <a:t>prensipleri</a:t>
            </a:r>
            <a:endParaRPr lang="en-US" sz="3200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Enfeksiyonun derecesinin belirlenmesi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İmmün</a:t>
            </a:r>
            <a:r>
              <a:rPr lang="tr-TR" sz="2000" dirty="0"/>
              <a:t> sistemin desteklenmesi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Cerrahi tedavi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Medikal destek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Uygun antibiyotiğin seçilip reçete edilmesi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Antibiyotiğin uygun dozda verilmesi, </a:t>
            </a:r>
            <a:r>
              <a:rPr lang="tr-TR" sz="2000" dirty="0" smtClean="0"/>
              <a:t>düzenli </a:t>
            </a:r>
            <a:r>
              <a:rPr lang="tr-TR" sz="2000" dirty="0"/>
              <a:t>kullanılması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Sık </a:t>
            </a:r>
            <a:r>
              <a:rPr lang="tr-TR" sz="2000" dirty="0"/>
              <a:t>kontrol</a:t>
            </a:r>
          </a:p>
        </p:txBody>
      </p:sp>
    </p:spTree>
    <p:extLst>
      <p:ext uri="{BB962C8B-B14F-4D97-AF65-F5344CB8AC3E}">
        <p14:creationId xmlns:p14="http://schemas.microsoft.com/office/powerpoint/2010/main" val="207868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46160"/>
            <a:ext cx="5403890" cy="554549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1950lerde yapılmış birçok çalışma, enfeksiyon varlığında etken dişin çekilmesinin, enfeksiyonun </a:t>
            </a:r>
            <a:r>
              <a:rPr lang="tr-TR" sz="1800" dirty="0" err="1"/>
              <a:t>rezolüsyonunu</a:t>
            </a:r>
            <a:r>
              <a:rPr lang="tr-TR" sz="1800" dirty="0"/>
              <a:t> hızlandırdığı, </a:t>
            </a:r>
            <a:r>
              <a:rPr lang="tr-TR" sz="1800" dirty="0" err="1"/>
              <a:t>morbiditeyi</a:t>
            </a:r>
            <a:r>
              <a:rPr lang="tr-TR" sz="1800" dirty="0"/>
              <a:t> düşürdüğü söylenmiştir.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Hospitalizasyon</a:t>
            </a:r>
            <a:r>
              <a:rPr lang="tr-TR" sz="1800" dirty="0" smtClean="0"/>
              <a:t> </a:t>
            </a:r>
            <a:r>
              <a:rPr lang="tr-TR" sz="1800" dirty="0"/>
              <a:t>süresi kısalır veya gerekmez, </a:t>
            </a:r>
            <a:r>
              <a:rPr lang="tr-TR" sz="1800" dirty="0" err="1"/>
              <a:t>ekstraoral</a:t>
            </a:r>
            <a:r>
              <a:rPr lang="tr-TR" sz="1800" dirty="0"/>
              <a:t> </a:t>
            </a:r>
            <a:r>
              <a:rPr lang="tr-TR" sz="1800" dirty="0" err="1"/>
              <a:t>insizyon</a:t>
            </a:r>
            <a:r>
              <a:rPr lang="tr-TR" sz="1800" dirty="0"/>
              <a:t> ve drenaj ihtiyacını düşürür.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Bazen </a:t>
            </a:r>
            <a:r>
              <a:rPr lang="tr-TR" sz="1800" dirty="0"/>
              <a:t>diş çekiminin, </a:t>
            </a:r>
            <a:r>
              <a:rPr lang="tr-TR" sz="1800" dirty="0" smtClean="0"/>
              <a:t>daha </a:t>
            </a:r>
            <a:r>
              <a:rPr lang="tr-TR" sz="1800" dirty="0"/>
              <a:t>sonra gelişen ve </a:t>
            </a:r>
            <a:r>
              <a:rPr lang="tr-TR" sz="1800" dirty="0" err="1"/>
              <a:t>hospitalizasyon</a:t>
            </a:r>
            <a:r>
              <a:rPr lang="tr-TR" sz="1800" dirty="0"/>
              <a:t> gerektiren ağır enfeksiyonlara sebep olduğu söylenir.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Aslında </a:t>
            </a:r>
            <a:r>
              <a:rPr lang="tr-TR" sz="1800" dirty="0"/>
              <a:t>d</a:t>
            </a:r>
            <a:r>
              <a:rPr lang="tr-TR" sz="1800" dirty="0" smtClean="0"/>
              <a:t>iş </a:t>
            </a:r>
            <a:r>
              <a:rPr lang="tr-TR" sz="1800" dirty="0"/>
              <a:t>çekimi gerektiren ağır bir enfeksiyon hemen tedavi edilmezse daha çok </a:t>
            </a:r>
            <a:r>
              <a:rPr lang="tr-TR" sz="1800" dirty="0" err="1"/>
              <a:t>hospitalizasyon</a:t>
            </a:r>
            <a:r>
              <a:rPr lang="tr-TR" sz="1800" dirty="0"/>
              <a:t> gerektirir ve daha </a:t>
            </a:r>
            <a:r>
              <a:rPr lang="tr-TR" sz="1800" dirty="0" err="1"/>
              <a:t>agresiv</a:t>
            </a:r>
            <a:r>
              <a:rPr lang="tr-TR" sz="1800" dirty="0"/>
              <a:t> cerrahi tedavi gerektirir</a:t>
            </a:r>
            <a:r>
              <a:rPr lang="tr-TR" sz="1800" dirty="0" smtClean="0"/>
              <a:t>.</a:t>
            </a:r>
            <a:endParaRPr lang="tr-TR" sz="1800" dirty="0"/>
          </a:p>
        </p:txBody>
      </p:sp>
      <p:pic>
        <p:nvPicPr>
          <p:cNvPr id="10" name="Content Placeholder 9" descr="Ekran Resmi 2015-05-01 01.15.4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r="19556"/>
          <a:stretch>
            <a:fillRect/>
          </a:stretch>
        </p:blipFill>
        <p:spPr>
          <a:xfrm>
            <a:off x="6011176" y="533781"/>
            <a:ext cx="2825750" cy="5857875"/>
          </a:xfrm>
        </p:spPr>
      </p:pic>
    </p:spTree>
    <p:extLst>
      <p:ext uri="{BB962C8B-B14F-4D97-AF65-F5344CB8AC3E}">
        <p14:creationId xmlns:p14="http://schemas.microsoft.com/office/powerpoint/2010/main" val="231813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229600" cy="47183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Fasial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apselerinin cerrahi tedavisi neredeyse her zaman </a:t>
            </a:r>
            <a:r>
              <a:rPr lang="tr-TR" sz="2000" dirty="0" err="1"/>
              <a:t>insizyon</a:t>
            </a:r>
            <a:r>
              <a:rPr lang="tr-TR" sz="2000" dirty="0"/>
              <a:t> ve drenaj gerektirir. Bir veya daha fazla dren uygun bir şekilde </a:t>
            </a:r>
            <a:r>
              <a:rPr lang="tr-TR" sz="2000" dirty="0" err="1"/>
              <a:t>enfekte</a:t>
            </a:r>
            <a:r>
              <a:rPr lang="tr-TR" sz="2000" dirty="0"/>
              <a:t> alana yerleştirilir. </a:t>
            </a:r>
            <a:r>
              <a:rPr lang="tr-TR" sz="2000" dirty="0" smtClean="0"/>
              <a:t>İşlem </a:t>
            </a:r>
            <a:r>
              <a:rPr lang="tr-TR" sz="2000" dirty="0"/>
              <a:t>genellikle ameliyathane şartlarında genel anestezi altında yapılır.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Yeterli klinik tecrübe ve deneyimler göstermiştir ki; </a:t>
            </a:r>
            <a:r>
              <a:rPr lang="tr-TR" sz="2000" dirty="0" err="1"/>
              <a:t>palpasyon</a:t>
            </a:r>
            <a:r>
              <a:rPr lang="tr-TR" sz="2000" dirty="0"/>
              <a:t>, iğne </a:t>
            </a:r>
            <a:r>
              <a:rPr lang="tr-TR" sz="2000" dirty="0" err="1"/>
              <a:t>aspirasyonu</a:t>
            </a:r>
            <a:r>
              <a:rPr lang="tr-TR" sz="2000" dirty="0"/>
              <a:t>, radyografik muayene ve açık cerrahi drenaj apse teşhisini doğrulamadığında, enfeksiyon </a:t>
            </a:r>
            <a:r>
              <a:rPr lang="tr-TR" sz="2000" dirty="0" err="1"/>
              <a:t>selülit</a:t>
            </a:r>
            <a:r>
              <a:rPr lang="tr-TR" sz="2000" dirty="0"/>
              <a:t> aşamasında olduğunda bile </a:t>
            </a:r>
            <a:r>
              <a:rPr lang="tr-TR" sz="2000" dirty="0" err="1"/>
              <a:t>insizyon</a:t>
            </a:r>
            <a:r>
              <a:rPr lang="tr-TR" sz="2000" dirty="0"/>
              <a:t> ve drenajla daha hızlı iyileşmektedir. Cerrah </a:t>
            </a:r>
            <a:r>
              <a:rPr lang="tr-TR" sz="2000" dirty="0" err="1"/>
              <a:t>pü</a:t>
            </a:r>
            <a:r>
              <a:rPr lang="tr-TR" sz="2000" dirty="0"/>
              <a:t> formasyonunun varlığından emin olmayı beklememelidir.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Agresiv</a:t>
            </a:r>
            <a:r>
              <a:rPr lang="tr-TR" sz="2000" dirty="0"/>
              <a:t> cerrahi yaklaşım, baş ve boyun bölgesi </a:t>
            </a:r>
            <a:r>
              <a:rPr lang="tr-TR" sz="2000" dirty="0" err="1"/>
              <a:t>odontojenik</a:t>
            </a:r>
            <a:r>
              <a:rPr lang="tr-TR" sz="2000" dirty="0"/>
              <a:t> enfeksiyonlarının tedavisinde hala </a:t>
            </a:r>
            <a:r>
              <a:rPr lang="tr-TR" sz="2000" dirty="0" err="1"/>
              <a:t>primer</a:t>
            </a:r>
            <a:r>
              <a:rPr lang="tr-TR" sz="2000" dirty="0"/>
              <a:t> yöntemdir.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106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92" y="533400"/>
            <a:ext cx="8031707" cy="990600"/>
          </a:xfrm>
        </p:spPr>
        <p:txBody>
          <a:bodyPr/>
          <a:lstStyle/>
          <a:p>
            <a:r>
              <a:rPr lang="tr-TR" dirty="0"/>
              <a:t>OSTEOMYELİT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Terim olarak </a:t>
            </a:r>
            <a:r>
              <a:rPr lang="tr-TR" sz="1800" dirty="0" err="1"/>
              <a:t>osteomyelit</a:t>
            </a:r>
            <a:r>
              <a:rPr lang="tr-TR" sz="1800" dirty="0"/>
              <a:t>, kemik iliğinin iltihabı anlamına gelmektedir. Klinik olarak ise, kemiğin iltihabı olarak ifade edilir.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Osteomyelit</a:t>
            </a:r>
            <a:r>
              <a:rPr lang="tr-TR" sz="1800" dirty="0"/>
              <a:t> genellikle, kemiğin </a:t>
            </a:r>
            <a:r>
              <a:rPr lang="tr-TR" sz="1800" dirty="0" err="1"/>
              <a:t>medullar</a:t>
            </a:r>
            <a:r>
              <a:rPr lang="tr-TR" sz="1800" dirty="0"/>
              <a:t> </a:t>
            </a:r>
            <a:r>
              <a:rPr lang="tr-TR" sz="1800" dirty="0" err="1"/>
              <a:t>kavitesinde</a:t>
            </a:r>
            <a:r>
              <a:rPr lang="tr-TR" sz="1800" dirty="0"/>
              <a:t> başlar, </a:t>
            </a:r>
            <a:r>
              <a:rPr lang="tr-TR" sz="1800" dirty="0" err="1"/>
              <a:t>kansellöz</a:t>
            </a:r>
            <a:r>
              <a:rPr lang="tr-TR" sz="1800" dirty="0"/>
              <a:t> kemiği içine alır, daha sonra </a:t>
            </a:r>
            <a:r>
              <a:rPr lang="tr-TR" sz="1800" dirty="0" err="1"/>
              <a:t>kortikal</a:t>
            </a:r>
            <a:r>
              <a:rPr lang="tr-TR" sz="1800" dirty="0"/>
              <a:t> kemiğe en sonunda </a:t>
            </a:r>
            <a:r>
              <a:rPr lang="tr-TR" sz="1800" dirty="0" err="1"/>
              <a:t>periosteuma</a:t>
            </a:r>
            <a:r>
              <a:rPr lang="tr-TR" sz="1800" dirty="0"/>
              <a:t> uzanır.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Bakterilerin </a:t>
            </a:r>
            <a:r>
              <a:rPr lang="tr-TR" sz="1800" dirty="0" err="1"/>
              <a:t>kansellöz</a:t>
            </a:r>
            <a:r>
              <a:rPr lang="tr-TR" sz="1800" dirty="0"/>
              <a:t> kemiğe </a:t>
            </a:r>
            <a:r>
              <a:rPr lang="tr-TR" sz="1800" dirty="0" err="1"/>
              <a:t>invazyonu</a:t>
            </a:r>
            <a:r>
              <a:rPr lang="tr-TR" sz="1800" dirty="0"/>
              <a:t>, içeri doğru kemik </a:t>
            </a:r>
            <a:r>
              <a:rPr lang="tr-TR" sz="1800" dirty="0" smtClean="0"/>
              <a:t>iliğinde, </a:t>
            </a:r>
            <a:r>
              <a:rPr lang="tr-TR" sz="1800" dirty="0"/>
              <a:t>yumuşak dokuda </a:t>
            </a:r>
            <a:r>
              <a:rPr lang="tr-TR" sz="1800" dirty="0" err="1"/>
              <a:t>inflamasyon</a:t>
            </a:r>
            <a:r>
              <a:rPr lang="tr-TR" sz="1800" dirty="0"/>
              <a:t> ve ödeme neden olur.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Dental</a:t>
            </a:r>
            <a:r>
              <a:rPr lang="tr-TR" sz="1800" dirty="0" smtClean="0"/>
              <a:t> </a:t>
            </a:r>
            <a:r>
              <a:rPr lang="tr-TR" sz="1800" dirty="0" err="1"/>
              <a:t>pulpa</a:t>
            </a:r>
            <a:r>
              <a:rPr lang="tr-TR" sz="1800" dirty="0"/>
              <a:t> gibi, </a:t>
            </a:r>
            <a:r>
              <a:rPr lang="tr-TR" sz="1800" dirty="0" err="1"/>
              <a:t>kalsifiye</a:t>
            </a:r>
            <a:r>
              <a:rPr lang="tr-TR" sz="1800" dirty="0"/>
              <a:t> doku tarafından sarılmış yumuşak doku ödemi, dokudaki hidrostatik basıncı artırarak </a:t>
            </a:r>
            <a:r>
              <a:rPr lang="tr-TR" sz="1800" dirty="0" err="1"/>
              <a:t>arteriyal</a:t>
            </a:r>
            <a:r>
              <a:rPr lang="tr-TR" sz="1800" dirty="0"/>
              <a:t> damarlara da bası yapar.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Bu </a:t>
            </a:r>
            <a:r>
              <a:rPr lang="tr-TR" sz="1800" dirty="0"/>
              <a:t>durum dokunun beslenmesini azaltır ve yumuşak doku nekrozu görülür. 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Kansellöz</a:t>
            </a:r>
            <a:r>
              <a:rPr lang="tr-TR" sz="1800" dirty="0"/>
              <a:t> kemiğin </a:t>
            </a:r>
            <a:r>
              <a:rPr lang="tr-TR" sz="1800" dirty="0" err="1"/>
              <a:t>mikrosirkülasyonunun</a:t>
            </a:r>
            <a:r>
              <a:rPr lang="tr-TR" sz="1800" dirty="0"/>
              <a:t> bozulması, </a:t>
            </a:r>
            <a:r>
              <a:rPr lang="tr-TR" sz="1800" dirty="0" err="1"/>
              <a:t>osteomiyelit</a:t>
            </a:r>
            <a:r>
              <a:rPr lang="tr-TR" sz="1800" dirty="0"/>
              <a:t> oluşumu için kritik bir faktördür, çünkü ilgili bölge </a:t>
            </a:r>
            <a:r>
              <a:rPr lang="tr-TR" sz="1800" dirty="0" err="1"/>
              <a:t>iskemik</a:t>
            </a:r>
            <a:r>
              <a:rPr lang="tr-TR" sz="1800" dirty="0"/>
              <a:t> ve kemiğin </a:t>
            </a:r>
            <a:r>
              <a:rPr lang="tr-TR" sz="1800" dirty="0" err="1"/>
              <a:t>selüler</a:t>
            </a:r>
            <a:r>
              <a:rPr lang="tr-TR" sz="1800" dirty="0"/>
              <a:t> </a:t>
            </a:r>
            <a:r>
              <a:rPr lang="tr-TR" sz="1800" dirty="0" err="1"/>
              <a:t>komponenti</a:t>
            </a:r>
            <a:r>
              <a:rPr lang="tr-TR" sz="1800" dirty="0"/>
              <a:t> nekrotik hale gelir.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Savunma </a:t>
            </a:r>
            <a:r>
              <a:rPr lang="tr-TR" sz="1800" dirty="0"/>
              <a:t>sistemi kan yoluyla dokuya ulaşamadığı için bakteriler üreyebilir ve medikal-cerrahi tedavi başlayana kadar </a:t>
            </a:r>
            <a:r>
              <a:rPr lang="tr-TR" sz="1800" dirty="0" err="1"/>
              <a:t>osteomyelit</a:t>
            </a:r>
            <a:r>
              <a:rPr lang="tr-TR" sz="1800" dirty="0"/>
              <a:t> yayılır</a:t>
            </a:r>
            <a:r>
              <a:rPr lang="tr-TR" sz="1800" dirty="0" smtClean="0"/>
              <a:t>.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417354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064525"/>
            <a:ext cx="8229600" cy="54124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Maksillada</a:t>
            </a:r>
            <a:r>
              <a:rPr lang="tr-TR" sz="1800" dirty="0"/>
              <a:t> da </a:t>
            </a:r>
            <a:r>
              <a:rPr lang="tr-TR" sz="1800" dirty="0" err="1"/>
              <a:t>osteomyelit</a:t>
            </a:r>
            <a:r>
              <a:rPr lang="tr-TR" sz="1800" dirty="0"/>
              <a:t> görülebilir ancak </a:t>
            </a:r>
            <a:r>
              <a:rPr lang="tr-TR" sz="1800" dirty="0" err="1"/>
              <a:t>mandibulayla</a:t>
            </a:r>
            <a:r>
              <a:rPr lang="tr-TR" sz="1800" dirty="0"/>
              <a:t> kıyaslandığında oldukça nadirdir. Bu durumun </a:t>
            </a:r>
            <a:r>
              <a:rPr lang="tr-TR" sz="1800" dirty="0" err="1"/>
              <a:t>primer</a:t>
            </a:r>
            <a:r>
              <a:rPr lang="tr-TR" sz="1800" dirty="0"/>
              <a:t> nedeni, </a:t>
            </a:r>
            <a:r>
              <a:rPr lang="tr-TR" sz="1800" dirty="0" err="1"/>
              <a:t>maksillanın</a:t>
            </a:r>
            <a:r>
              <a:rPr lang="tr-TR" sz="1800" dirty="0"/>
              <a:t> beslenmesinin çok daha fazla olmasıdır.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Mandibula</a:t>
            </a:r>
            <a:r>
              <a:rPr lang="tr-TR" sz="1800" dirty="0" smtClean="0"/>
              <a:t> </a:t>
            </a:r>
            <a:r>
              <a:rPr lang="tr-TR" sz="1800" dirty="0" err="1"/>
              <a:t>primer</a:t>
            </a:r>
            <a:r>
              <a:rPr lang="tr-TR" sz="1800" dirty="0"/>
              <a:t> beslenmesini </a:t>
            </a:r>
            <a:r>
              <a:rPr lang="tr-TR" sz="1800" dirty="0" err="1"/>
              <a:t>inferior</a:t>
            </a:r>
            <a:r>
              <a:rPr lang="tr-TR" sz="1800" dirty="0"/>
              <a:t> </a:t>
            </a:r>
            <a:r>
              <a:rPr lang="tr-TR" sz="1800" dirty="0" err="1"/>
              <a:t>alveolar</a:t>
            </a:r>
            <a:r>
              <a:rPr lang="tr-TR" sz="1800" dirty="0"/>
              <a:t> arterden alır ve </a:t>
            </a:r>
            <a:r>
              <a:rPr lang="tr-TR" sz="1800" dirty="0" err="1"/>
              <a:t>kortikal</a:t>
            </a:r>
            <a:r>
              <a:rPr lang="tr-TR" sz="1800" dirty="0"/>
              <a:t> kemiğin </a:t>
            </a:r>
            <a:r>
              <a:rPr lang="tr-TR" sz="1800" dirty="0" err="1"/>
              <a:t>dens</a:t>
            </a:r>
            <a:r>
              <a:rPr lang="tr-TR" sz="1800" dirty="0"/>
              <a:t> yapısı </a:t>
            </a:r>
            <a:r>
              <a:rPr lang="tr-TR" sz="1800" dirty="0" err="1"/>
              <a:t>periostal</a:t>
            </a:r>
            <a:r>
              <a:rPr lang="tr-TR" sz="1800" dirty="0"/>
              <a:t> damarların </a:t>
            </a:r>
            <a:r>
              <a:rPr lang="tr-TR" sz="1800" dirty="0" err="1"/>
              <a:t>penetrasyonunu</a:t>
            </a:r>
            <a:r>
              <a:rPr lang="tr-TR" sz="1800" dirty="0"/>
              <a:t> kısıtlar. </a:t>
            </a:r>
            <a:r>
              <a:rPr lang="tr-TR" sz="1800" dirty="0" err="1"/>
              <a:t>Mandibular</a:t>
            </a:r>
            <a:r>
              <a:rPr lang="tr-TR" sz="1800" dirty="0"/>
              <a:t> </a:t>
            </a:r>
            <a:r>
              <a:rPr lang="tr-TR" sz="1800" dirty="0" err="1"/>
              <a:t>kansellöz</a:t>
            </a:r>
            <a:r>
              <a:rPr lang="tr-TR" sz="1800" dirty="0"/>
              <a:t> kemikte </a:t>
            </a:r>
            <a:r>
              <a:rPr lang="tr-TR" sz="1800" dirty="0" err="1"/>
              <a:t>iskemi</a:t>
            </a:r>
            <a:r>
              <a:rPr lang="tr-TR" sz="1800" dirty="0"/>
              <a:t> görülmesi ve bundan dolayı </a:t>
            </a:r>
            <a:r>
              <a:rPr lang="tr-TR" sz="1800" dirty="0" err="1"/>
              <a:t>enfekte</a:t>
            </a:r>
            <a:r>
              <a:rPr lang="tr-TR" sz="1800" dirty="0"/>
              <a:t> olma ihtimali daha yüksektir</a:t>
            </a:r>
            <a:r>
              <a:rPr lang="tr-TR" sz="18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Bakterilerin </a:t>
            </a:r>
            <a:r>
              <a:rPr lang="tr-TR" sz="1800" dirty="0" err="1"/>
              <a:t>dental</a:t>
            </a:r>
            <a:r>
              <a:rPr lang="tr-TR" sz="1800" dirty="0"/>
              <a:t> enfeksiyonlar yoluyla </a:t>
            </a:r>
            <a:r>
              <a:rPr lang="tr-TR" sz="1800" dirty="0" err="1"/>
              <a:t>kansellöz</a:t>
            </a:r>
            <a:r>
              <a:rPr lang="tr-TR" sz="1800" dirty="0"/>
              <a:t> kemiğe ulaşması için birçok fırsatı vardır, ancak </a:t>
            </a:r>
            <a:r>
              <a:rPr lang="tr-TR" sz="1800" dirty="0" err="1"/>
              <a:t>immün</a:t>
            </a:r>
            <a:r>
              <a:rPr lang="tr-TR" sz="1800" dirty="0"/>
              <a:t> sistemde </a:t>
            </a:r>
            <a:r>
              <a:rPr lang="tr-TR" sz="1800" dirty="0" err="1"/>
              <a:t>supresyon</a:t>
            </a:r>
            <a:r>
              <a:rPr lang="tr-TR" sz="1800" dirty="0"/>
              <a:t> olmadığı sürece nadiren </a:t>
            </a:r>
            <a:r>
              <a:rPr lang="tr-TR" sz="1800" dirty="0" err="1"/>
              <a:t>osteomyelit</a:t>
            </a:r>
            <a:r>
              <a:rPr lang="tr-TR" sz="1800" dirty="0"/>
              <a:t> görülür.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>
                <a:solidFill>
                  <a:srgbClr val="FF0000"/>
                </a:solidFill>
              </a:rPr>
              <a:t>Osteomyelit</a:t>
            </a:r>
            <a:r>
              <a:rPr lang="tr-TR" sz="1800" dirty="0" smtClean="0">
                <a:solidFill>
                  <a:srgbClr val="FF0000"/>
                </a:solidFill>
              </a:rPr>
              <a:t> </a:t>
            </a:r>
            <a:r>
              <a:rPr lang="tr-TR" sz="1800" dirty="0">
                <a:solidFill>
                  <a:srgbClr val="FF0000"/>
                </a:solidFill>
              </a:rPr>
              <a:t>için majör </a:t>
            </a:r>
            <a:r>
              <a:rPr lang="tr-TR" sz="1800" dirty="0" err="1">
                <a:solidFill>
                  <a:srgbClr val="FF0000"/>
                </a:solidFill>
              </a:rPr>
              <a:t>predispozan</a:t>
            </a:r>
            <a:r>
              <a:rPr lang="tr-TR" sz="1800" dirty="0">
                <a:solidFill>
                  <a:srgbClr val="FF0000"/>
                </a:solidFill>
              </a:rPr>
              <a:t> faktörler; </a:t>
            </a:r>
            <a:r>
              <a:rPr lang="tr-TR" sz="1800" dirty="0" err="1">
                <a:solidFill>
                  <a:srgbClr val="FF0000"/>
                </a:solidFill>
              </a:rPr>
              <a:t>odontojenik</a:t>
            </a:r>
            <a:r>
              <a:rPr lang="tr-TR" sz="1800" dirty="0">
                <a:solidFill>
                  <a:srgbClr val="FF0000"/>
                </a:solidFill>
              </a:rPr>
              <a:t> enfeksiyonlar ve </a:t>
            </a:r>
            <a:r>
              <a:rPr lang="tr-TR" sz="1800" dirty="0" err="1">
                <a:solidFill>
                  <a:srgbClr val="FF0000"/>
                </a:solidFill>
              </a:rPr>
              <a:t>mandibula</a:t>
            </a:r>
            <a:r>
              <a:rPr lang="tr-TR" sz="1800" dirty="0">
                <a:solidFill>
                  <a:srgbClr val="FF0000"/>
                </a:solidFill>
              </a:rPr>
              <a:t> </a:t>
            </a:r>
            <a:r>
              <a:rPr lang="tr-TR" sz="1800" dirty="0" err="1">
                <a:solidFill>
                  <a:srgbClr val="FF0000"/>
                </a:solidFill>
              </a:rPr>
              <a:t>fraktürleridir</a:t>
            </a:r>
            <a:r>
              <a:rPr lang="tr-TR" sz="1800" dirty="0">
                <a:solidFill>
                  <a:srgbClr val="FF0000"/>
                </a:solidFill>
              </a:rPr>
              <a:t>. </a:t>
            </a:r>
            <a:endParaRPr lang="tr-TR" sz="18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1800" dirty="0" smtClean="0"/>
              <a:t>Bu </a:t>
            </a:r>
            <a:r>
              <a:rPr lang="tr-TR" sz="1800" dirty="0"/>
              <a:t>iki durum birlikte görüldüğünde bile </a:t>
            </a:r>
            <a:r>
              <a:rPr lang="tr-TR" sz="1800" dirty="0" err="1"/>
              <a:t>osteomyelit</a:t>
            </a:r>
            <a:r>
              <a:rPr lang="tr-TR" sz="1800" dirty="0"/>
              <a:t> nadiren </a:t>
            </a:r>
            <a:r>
              <a:rPr lang="tr-TR" sz="1800" dirty="0" smtClean="0"/>
              <a:t>gelişir; </a:t>
            </a:r>
            <a:r>
              <a:rPr lang="tr-TR" sz="1800" dirty="0" err="1" smtClean="0"/>
              <a:t>diabet</a:t>
            </a:r>
            <a:r>
              <a:rPr lang="tr-TR" sz="1800" dirty="0"/>
              <a:t>, alkolizm, </a:t>
            </a:r>
            <a:r>
              <a:rPr lang="tr-TR" sz="1800" dirty="0" err="1"/>
              <a:t>intravenöz</a:t>
            </a:r>
            <a:r>
              <a:rPr lang="tr-TR" sz="1800" dirty="0"/>
              <a:t> uyuşturucu kullanımı ve </a:t>
            </a:r>
            <a:r>
              <a:rPr lang="tr-TR" sz="1800" dirty="0" err="1"/>
              <a:t>sickle</a:t>
            </a:r>
            <a:r>
              <a:rPr lang="tr-TR" sz="1800" dirty="0"/>
              <a:t> </a:t>
            </a:r>
            <a:r>
              <a:rPr lang="tr-TR" sz="1800" dirty="0" err="1"/>
              <a:t>cell</a:t>
            </a:r>
            <a:r>
              <a:rPr lang="tr-TR" sz="1800" dirty="0"/>
              <a:t> anemi, kemoterapi gibi </a:t>
            </a:r>
            <a:r>
              <a:rPr lang="tr-TR" sz="1800" dirty="0" err="1"/>
              <a:t>myeloproliferatif</a:t>
            </a:r>
            <a:r>
              <a:rPr lang="tr-TR" sz="1800" dirty="0"/>
              <a:t> hastalıklar </a:t>
            </a:r>
            <a:r>
              <a:rPr lang="tr-TR" sz="1800" dirty="0" err="1"/>
              <a:t>immün</a:t>
            </a:r>
            <a:r>
              <a:rPr lang="tr-TR" sz="1800" dirty="0"/>
              <a:t> sistemi baskılamadığı sürece.</a:t>
            </a:r>
          </a:p>
          <a:p>
            <a:pPr>
              <a:spcAft>
                <a:spcPts val="600"/>
              </a:spcAft>
            </a:pPr>
            <a:endParaRPr lang="tr-TR" dirty="0"/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688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206"/>
            <a:ext cx="8229600" cy="590379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smtClean="0"/>
              <a:t>Son </a:t>
            </a:r>
            <a:r>
              <a:rPr lang="tr-TR" sz="1800" dirty="0"/>
              <a:t>zamanlarda </a:t>
            </a:r>
            <a:r>
              <a:rPr lang="tr-TR" sz="1800" dirty="0" err="1"/>
              <a:t>mandibula</a:t>
            </a:r>
            <a:r>
              <a:rPr lang="tr-TR" sz="1800" dirty="0"/>
              <a:t> </a:t>
            </a:r>
            <a:r>
              <a:rPr lang="tr-TR" sz="1800" dirty="0" err="1"/>
              <a:t>osteomyelitleri</a:t>
            </a:r>
            <a:r>
              <a:rPr lang="tr-TR" sz="1800" dirty="0"/>
              <a:t> üzerine yapılan mikrobiyolojik çalışmalar, </a:t>
            </a:r>
            <a:r>
              <a:rPr lang="tr-TR" sz="1800" dirty="0" err="1"/>
              <a:t>primer</a:t>
            </a:r>
            <a:r>
              <a:rPr lang="tr-TR" sz="1800" dirty="0"/>
              <a:t> </a:t>
            </a:r>
            <a:r>
              <a:rPr lang="tr-TR" sz="1800" dirty="0" err="1"/>
              <a:t>bakteriyeminin</a:t>
            </a:r>
            <a:r>
              <a:rPr lang="tr-TR" sz="1800" dirty="0"/>
              <a:t> </a:t>
            </a:r>
            <a:r>
              <a:rPr lang="tr-TR" sz="1800" dirty="0" err="1"/>
              <a:t>odontojenik</a:t>
            </a:r>
            <a:r>
              <a:rPr lang="tr-TR" sz="1800" dirty="0"/>
              <a:t> enfeksiyonlarla aynı olduğunu ortaya koymuştur.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Bunlar</a:t>
            </a:r>
            <a:r>
              <a:rPr lang="tr-TR" sz="1800" dirty="0"/>
              <a:t>; streptokoklar, </a:t>
            </a:r>
            <a:r>
              <a:rPr lang="tr-TR" sz="1800" dirty="0" err="1"/>
              <a:t>peptostreptococcus</a:t>
            </a:r>
            <a:r>
              <a:rPr lang="tr-TR" sz="1800" dirty="0"/>
              <a:t> gibi anaerobik koklar, </a:t>
            </a:r>
            <a:r>
              <a:rPr lang="tr-TR" sz="1800" dirty="0" err="1"/>
              <a:t>fusobakterium</a:t>
            </a:r>
            <a:r>
              <a:rPr lang="tr-TR" sz="1800" dirty="0"/>
              <a:t> ve </a:t>
            </a:r>
            <a:r>
              <a:rPr lang="tr-TR" sz="1800" dirty="0" err="1"/>
              <a:t>prevotella</a:t>
            </a:r>
            <a:r>
              <a:rPr lang="tr-TR" sz="1800" dirty="0"/>
              <a:t> gibi anaerobik gram negatif </a:t>
            </a:r>
            <a:r>
              <a:rPr lang="tr-TR" sz="1800" dirty="0" err="1"/>
              <a:t>rodlar</a:t>
            </a:r>
            <a:r>
              <a:rPr lang="tr-TR" sz="1800" dirty="0"/>
              <a:t>. </a:t>
            </a:r>
            <a:r>
              <a:rPr lang="tr-TR" sz="1800" dirty="0" err="1"/>
              <a:t>Predominant</a:t>
            </a:r>
            <a:r>
              <a:rPr lang="tr-TR" sz="1800" dirty="0"/>
              <a:t> bakteriler aerobik stafilokoklardır, bu yönüyle </a:t>
            </a:r>
            <a:r>
              <a:rPr lang="tr-TR" sz="1800" dirty="0" err="1"/>
              <a:t>mandibula</a:t>
            </a:r>
            <a:r>
              <a:rPr lang="tr-TR" sz="1800" dirty="0"/>
              <a:t> </a:t>
            </a:r>
            <a:r>
              <a:rPr lang="tr-TR" sz="1800" dirty="0" err="1"/>
              <a:t>osteomyelitleri</a:t>
            </a:r>
            <a:r>
              <a:rPr lang="tr-TR" sz="1800" dirty="0"/>
              <a:t> diğer kemiklerin </a:t>
            </a:r>
            <a:r>
              <a:rPr lang="tr-TR" sz="1800" dirty="0" err="1"/>
              <a:t>osteomyelitlerinden</a:t>
            </a:r>
            <a:r>
              <a:rPr lang="tr-TR" sz="1800" dirty="0"/>
              <a:t> farklıdır.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Akut </a:t>
            </a:r>
            <a:r>
              <a:rPr lang="tr-TR" sz="1800" dirty="0" err="1"/>
              <a:t>süpüratif</a:t>
            </a:r>
            <a:r>
              <a:rPr lang="tr-TR" sz="1800" dirty="0"/>
              <a:t> </a:t>
            </a:r>
            <a:r>
              <a:rPr lang="tr-TR" sz="1800" dirty="0" err="1"/>
              <a:t>osteomyelit</a:t>
            </a:r>
            <a:r>
              <a:rPr lang="tr-TR" sz="1800" dirty="0"/>
              <a:t> radyografik olarak görülmez, kemik </a:t>
            </a:r>
            <a:r>
              <a:rPr lang="tr-TR" sz="1800" dirty="0" smtClean="0"/>
              <a:t>kaybının radyografik </a:t>
            </a:r>
            <a:r>
              <a:rPr lang="tr-TR" sz="1800" dirty="0"/>
              <a:t>olarak görülebilmesi için en az 10-12 gün geçmelidir.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Kronik </a:t>
            </a:r>
            <a:r>
              <a:rPr lang="tr-TR" sz="1800" dirty="0" err="1"/>
              <a:t>osteomyelit</a:t>
            </a:r>
            <a:r>
              <a:rPr lang="tr-TR" sz="1800" dirty="0"/>
              <a:t> genellikle, enfeksiyon bölgesinde kemik </a:t>
            </a:r>
            <a:r>
              <a:rPr lang="tr-TR" sz="1800" dirty="0" err="1"/>
              <a:t>destrüksiyonu</a:t>
            </a:r>
            <a:r>
              <a:rPr lang="tr-TR" sz="1800" dirty="0"/>
              <a:t> şeklinde izlenir. Radyolojik görünümü, </a:t>
            </a:r>
            <a:r>
              <a:rPr lang="tr-TR" sz="1800" dirty="0" err="1"/>
              <a:t>uniform</a:t>
            </a:r>
            <a:r>
              <a:rPr lang="tr-TR" sz="1800" dirty="0"/>
              <a:t> </a:t>
            </a:r>
            <a:r>
              <a:rPr lang="tr-TR" sz="1800" dirty="0" err="1"/>
              <a:t>radyolusensi</a:t>
            </a:r>
            <a:r>
              <a:rPr lang="tr-TR" sz="1800" dirty="0"/>
              <a:t> veya düzensiz güve yeniği şeklinde olabilir. </a:t>
            </a:r>
            <a:r>
              <a:rPr lang="tr-TR" sz="1800" dirty="0" err="1"/>
              <a:t>Radyoopak</a:t>
            </a:r>
            <a:r>
              <a:rPr lang="tr-TR" sz="1800" dirty="0"/>
              <a:t> alanlar da izlenebilir. Bu </a:t>
            </a:r>
            <a:r>
              <a:rPr lang="tr-TR" sz="1800" dirty="0" err="1"/>
              <a:t>radyoopak</a:t>
            </a:r>
            <a:r>
              <a:rPr lang="tr-TR" sz="1800" dirty="0"/>
              <a:t> alanlar, </a:t>
            </a:r>
            <a:r>
              <a:rPr lang="tr-TR" sz="1800" dirty="0" err="1"/>
              <a:t>sekestr</a:t>
            </a:r>
            <a:r>
              <a:rPr lang="tr-TR" sz="1800" dirty="0"/>
              <a:t> olarak bilinen ve </a:t>
            </a:r>
            <a:r>
              <a:rPr lang="tr-TR" sz="1800" dirty="0" err="1"/>
              <a:t>rezorbe</a:t>
            </a:r>
            <a:r>
              <a:rPr lang="tr-TR" sz="1800" dirty="0"/>
              <a:t> olmayan kemik adalarının radyolojik görünümüdür.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Uzun </a:t>
            </a:r>
            <a:r>
              <a:rPr lang="tr-TR" sz="1800" dirty="0"/>
              <a:t>süreli </a:t>
            </a:r>
            <a:r>
              <a:rPr lang="tr-TR" sz="1800" dirty="0" smtClean="0"/>
              <a:t>kronik </a:t>
            </a:r>
            <a:r>
              <a:rPr lang="tr-TR" sz="1800" dirty="0" err="1"/>
              <a:t>osteomyelitlerde</a:t>
            </a:r>
            <a:r>
              <a:rPr lang="tr-TR" sz="1800" dirty="0"/>
              <a:t>, </a:t>
            </a:r>
            <a:r>
              <a:rPr lang="tr-TR" sz="1800" dirty="0" err="1"/>
              <a:t>radyolusent</a:t>
            </a:r>
            <a:r>
              <a:rPr lang="tr-TR" sz="1800" dirty="0"/>
              <a:t> alanı çevreleyen kemikte </a:t>
            </a:r>
            <a:r>
              <a:rPr lang="tr-TR" sz="1800" dirty="0" err="1"/>
              <a:t>densite</a:t>
            </a:r>
            <a:r>
              <a:rPr lang="tr-TR" sz="1800" dirty="0"/>
              <a:t> artışı izlenebilir. Bu </a:t>
            </a:r>
            <a:r>
              <a:rPr lang="tr-TR" sz="1800" dirty="0" err="1"/>
              <a:t>inflamatuar</a:t>
            </a:r>
            <a:r>
              <a:rPr lang="tr-TR" sz="1800" dirty="0"/>
              <a:t> reaksiyonun bir sonucu olarak kemik yapımının artmasıdır ve </a:t>
            </a:r>
            <a:r>
              <a:rPr lang="tr-TR" sz="1800" dirty="0" err="1"/>
              <a:t>involucrum</a:t>
            </a:r>
            <a:r>
              <a:rPr lang="tr-TR" sz="1800" dirty="0"/>
              <a:t> olarak adlandırılır</a:t>
            </a:r>
            <a:r>
              <a:rPr lang="tr-TR" sz="1800" dirty="0" smtClean="0"/>
              <a:t>.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46926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30054"/>
            <a:ext cx="8229600" cy="29644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Palatinalden</a:t>
            </a:r>
            <a:r>
              <a:rPr lang="tr-TR" sz="1800" dirty="0"/>
              <a:t> </a:t>
            </a:r>
            <a:r>
              <a:rPr lang="tr-TR" sz="1800" dirty="0" err="1"/>
              <a:t>perforasyon</a:t>
            </a:r>
            <a:r>
              <a:rPr lang="tr-TR" sz="1800" dirty="0"/>
              <a:t> oluştuğunda </a:t>
            </a:r>
            <a:r>
              <a:rPr lang="tr-TR" sz="1800" dirty="0" err="1"/>
              <a:t>palatinal</a:t>
            </a:r>
            <a:r>
              <a:rPr lang="tr-TR" sz="1800" dirty="0"/>
              <a:t> </a:t>
            </a:r>
            <a:r>
              <a:rPr lang="tr-TR" sz="1800" dirty="0" smtClean="0"/>
              <a:t>apse oluşmaktadır</a:t>
            </a:r>
            <a:r>
              <a:rPr lang="tr-TR" sz="1800" dirty="0"/>
              <a:t>. </a:t>
            </a:r>
            <a:r>
              <a:rPr lang="tr-TR" sz="1800" dirty="0" err="1"/>
              <a:t>Palatinal</a:t>
            </a:r>
            <a:r>
              <a:rPr lang="tr-TR" sz="1800" dirty="0"/>
              <a:t> apseler </a:t>
            </a:r>
            <a:r>
              <a:rPr lang="tr-TR" sz="1800" dirty="0" smtClean="0"/>
              <a:t>sıklıkla </a:t>
            </a:r>
            <a:r>
              <a:rPr lang="tr-TR" sz="1800" dirty="0" err="1" smtClean="0"/>
              <a:t>lateral</a:t>
            </a:r>
            <a:r>
              <a:rPr lang="tr-TR" sz="1800" dirty="0" smtClean="0"/>
              <a:t> </a:t>
            </a:r>
            <a:r>
              <a:rPr lang="tr-TR" sz="1800" dirty="0"/>
              <a:t>kesici dişten, 1.premolar ve 1.molar dişlerin </a:t>
            </a:r>
            <a:r>
              <a:rPr lang="tr-TR" sz="1800" dirty="0" err="1"/>
              <a:t>palatinal</a:t>
            </a:r>
            <a:r>
              <a:rPr lang="tr-TR" sz="1800" dirty="0"/>
              <a:t> köklerinden kaynaklanır.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Daha sık olarak </a:t>
            </a:r>
            <a:r>
              <a:rPr lang="tr-TR" sz="1800" dirty="0" err="1"/>
              <a:t>maksiller</a:t>
            </a:r>
            <a:r>
              <a:rPr lang="tr-TR" sz="1800" dirty="0"/>
              <a:t> </a:t>
            </a:r>
            <a:r>
              <a:rPr lang="tr-TR" sz="1800" dirty="0" err="1"/>
              <a:t>molar</a:t>
            </a:r>
            <a:r>
              <a:rPr lang="tr-TR" sz="1800" dirty="0"/>
              <a:t> diş kaynaklı enfeksiyonlar kemiği kas </a:t>
            </a:r>
            <a:r>
              <a:rPr lang="tr-TR" sz="1800" dirty="0" err="1"/>
              <a:t>ataşmanlarının</a:t>
            </a:r>
            <a:r>
              <a:rPr lang="tr-TR" sz="1800" dirty="0"/>
              <a:t> üstünden </a:t>
            </a:r>
            <a:r>
              <a:rPr lang="tr-TR" sz="1800" dirty="0" smtClean="0"/>
              <a:t>perfore </a:t>
            </a:r>
            <a:r>
              <a:rPr lang="tr-TR" sz="1800" dirty="0"/>
              <a:t>ederek </a:t>
            </a:r>
            <a:r>
              <a:rPr lang="tr-TR" sz="1800" dirty="0" err="1"/>
              <a:t>bukkal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enfeksiyonlarına neden olurlar. Aynı şekilde </a:t>
            </a:r>
            <a:r>
              <a:rPr lang="tr-TR" sz="1800" dirty="0" err="1" smtClean="0"/>
              <a:t>maksiller</a:t>
            </a:r>
            <a:r>
              <a:rPr lang="tr-TR" sz="1800" dirty="0" smtClean="0"/>
              <a:t> </a:t>
            </a:r>
            <a:r>
              <a:rPr lang="tr-TR" sz="1800" dirty="0" err="1" smtClean="0"/>
              <a:t>kanin</a:t>
            </a:r>
            <a:r>
              <a:rPr lang="tr-TR" sz="1800" dirty="0" smtClean="0"/>
              <a:t> </a:t>
            </a:r>
            <a:r>
              <a:rPr lang="tr-TR" sz="1800" dirty="0"/>
              <a:t>dişi uzun bir kökü olduğunda </a:t>
            </a:r>
            <a:r>
              <a:rPr lang="tr-TR" sz="1800" dirty="0" err="1"/>
              <a:t>bukkal</a:t>
            </a:r>
            <a:r>
              <a:rPr lang="tr-TR" sz="1800" dirty="0"/>
              <a:t> kemiği </a:t>
            </a:r>
            <a:r>
              <a:rPr lang="tr-TR" sz="1800" dirty="0" err="1"/>
              <a:t>levator</a:t>
            </a:r>
            <a:r>
              <a:rPr lang="tr-TR" sz="1800" dirty="0"/>
              <a:t> </a:t>
            </a:r>
            <a:r>
              <a:rPr lang="tr-TR" sz="1800" dirty="0" err="1"/>
              <a:t>anguli</a:t>
            </a:r>
            <a:r>
              <a:rPr lang="tr-TR" sz="1800" dirty="0"/>
              <a:t> </a:t>
            </a:r>
            <a:r>
              <a:rPr lang="tr-TR" sz="1800" dirty="0" err="1"/>
              <a:t>oris</a:t>
            </a:r>
            <a:r>
              <a:rPr lang="tr-TR" sz="1800" dirty="0"/>
              <a:t> kasının </a:t>
            </a:r>
            <a:r>
              <a:rPr lang="tr-TR" sz="1800" dirty="0" err="1"/>
              <a:t>insersiosunun</a:t>
            </a:r>
            <a:r>
              <a:rPr lang="tr-TR" sz="1800" dirty="0"/>
              <a:t> üstünden perfore ederek </a:t>
            </a:r>
            <a:r>
              <a:rPr lang="tr-TR" sz="1800" dirty="0" err="1"/>
              <a:t>infraorbital</a:t>
            </a:r>
            <a:r>
              <a:rPr lang="tr-TR" sz="1800" dirty="0"/>
              <a:t> </a:t>
            </a:r>
            <a:r>
              <a:rPr lang="tr-TR" sz="1800" dirty="0" err="1"/>
              <a:t>loj</a:t>
            </a:r>
            <a:r>
              <a:rPr lang="tr-TR" sz="1800" dirty="0"/>
              <a:t> enfeksiyonuna neden </a:t>
            </a:r>
            <a:r>
              <a:rPr lang="tr-TR" sz="1800" dirty="0" smtClean="0"/>
              <a:t>olur.</a:t>
            </a:r>
            <a:endParaRPr lang="tr-TR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Ekran Resmi 2015-04-29 02.27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48" y="533400"/>
            <a:ext cx="5599434" cy="25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spcAft>
                <a:spcPts val="600"/>
              </a:spcAft>
              <a:buClr>
                <a:srgbClr val="93A299"/>
              </a:buClr>
            </a:pPr>
            <a:r>
              <a:rPr lang="tr-TR" sz="1800" dirty="0" err="1">
                <a:solidFill>
                  <a:srgbClr val="292934"/>
                </a:solidFill>
              </a:rPr>
              <a:t>Osteomyelitin</a:t>
            </a:r>
            <a:r>
              <a:rPr lang="tr-TR" sz="1800" dirty="0">
                <a:solidFill>
                  <a:srgbClr val="292934"/>
                </a:solidFill>
              </a:rPr>
              <a:t> tedavisi medikal ve cerrahidir. Çünkü bu hastalarda </a:t>
            </a:r>
            <a:r>
              <a:rPr lang="tr-TR" sz="1800" dirty="0" err="1">
                <a:solidFill>
                  <a:srgbClr val="292934"/>
                </a:solidFill>
              </a:rPr>
              <a:t>immünsupresyon</a:t>
            </a:r>
            <a:r>
              <a:rPr lang="tr-TR" sz="1800" dirty="0">
                <a:solidFill>
                  <a:srgbClr val="292934"/>
                </a:solidFill>
              </a:rPr>
              <a:t> söz konusudur. </a:t>
            </a:r>
            <a:r>
              <a:rPr lang="tr-TR" sz="1800" dirty="0" err="1">
                <a:solidFill>
                  <a:srgbClr val="292934"/>
                </a:solidFill>
              </a:rPr>
              <a:t>Klinisyen</a:t>
            </a:r>
            <a:r>
              <a:rPr lang="tr-TR" sz="1800" dirty="0">
                <a:solidFill>
                  <a:srgbClr val="292934"/>
                </a:solidFill>
              </a:rPr>
              <a:t> bu durumu göz önünde bulundurmalıdır</a:t>
            </a:r>
            <a:r>
              <a:rPr lang="tr-TR" sz="1800" dirty="0" smtClean="0">
                <a:solidFill>
                  <a:srgbClr val="292934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Akut </a:t>
            </a:r>
            <a:r>
              <a:rPr lang="tr-TR" sz="1800" dirty="0" err="1"/>
              <a:t>osteomyelit</a:t>
            </a:r>
            <a:r>
              <a:rPr lang="tr-TR" sz="1800" dirty="0"/>
              <a:t> </a:t>
            </a:r>
            <a:r>
              <a:rPr lang="tr-TR" sz="1800" dirty="0" err="1"/>
              <a:t>primer</a:t>
            </a:r>
            <a:r>
              <a:rPr lang="tr-TR" sz="1800" dirty="0"/>
              <a:t> olarak uygun antibiyotiklerle tedavi edilir.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Osteomyelit</a:t>
            </a:r>
            <a:r>
              <a:rPr lang="tr-TR" sz="1800" dirty="0" smtClean="0"/>
              <a:t> </a:t>
            </a:r>
            <a:r>
              <a:rPr lang="tr-TR" sz="1800" dirty="0" err="1"/>
              <a:t>etkenide</a:t>
            </a:r>
            <a:r>
              <a:rPr lang="tr-TR" sz="1800" dirty="0"/>
              <a:t>, örneğin </a:t>
            </a:r>
            <a:r>
              <a:rPr lang="tr-TR" sz="1800" dirty="0" err="1"/>
              <a:t>mandibula</a:t>
            </a:r>
            <a:r>
              <a:rPr lang="tr-TR" sz="1800" dirty="0"/>
              <a:t> </a:t>
            </a:r>
            <a:r>
              <a:rPr lang="tr-TR" sz="1800" dirty="0" err="1"/>
              <a:t>fraktürü</a:t>
            </a:r>
            <a:r>
              <a:rPr lang="tr-TR" sz="1800" dirty="0"/>
              <a:t>, dikkatlice tedavi edilmelidir.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Antibiyotik </a:t>
            </a:r>
            <a:r>
              <a:rPr lang="tr-TR" sz="1800" dirty="0"/>
              <a:t>tedavisinde, </a:t>
            </a:r>
            <a:r>
              <a:rPr lang="tr-TR" sz="1800" dirty="0" err="1"/>
              <a:t>klindamisin</a:t>
            </a:r>
            <a:r>
              <a:rPr lang="tr-TR" sz="1800" dirty="0"/>
              <a:t>, penisilin veya </a:t>
            </a:r>
            <a:r>
              <a:rPr lang="tr-TR" sz="1800" dirty="0" err="1"/>
              <a:t>florokinolonlar</a:t>
            </a:r>
            <a:r>
              <a:rPr lang="tr-TR" sz="1800" dirty="0"/>
              <a:t> kullanılabilir. Çünkü </a:t>
            </a:r>
            <a:r>
              <a:rPr lang="tr-TR" sz="1800" dirty="0" err="1"/>
              <a:t>odontojenik</a:t>
            </a:r>
            <a:r>
              <a:rPr lang="tr-TR" sz="1800" dirty="0"/>
              <a:t> enfeksiyonlara etkilidirler ve kemik </a:t>
            </a:r>
            <a:r>
              <a:rPr lang="tr-TR" sz="1800" dirty="0" err="1"/>
              <a:t>penetrasyonları</a:t>
            </a:r>
            <a:r>
              <a:rPr lang="tr-TR" sz="1800" dirty="0"/>
              <a:t> iyidir.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Akut veya kronik </a:t>
            </a:r>
            <a:r>
              <a:rPr lang="tr-TR" sz="1800" dirty="0" err="1"/>
              <a:t>süpüratif</a:t>
            </a:r>
            <a:r>
              <a:rPr lang="tr-TR" sz="1800" dirty="0"/>
              <a:t> </a:t>
            </a:r>
            <a:r>
              <a:rPr lang="tr-TR" sz="1800" dirty="0" err="1"/>
              <a:t>osteomyelitin</a:t>
            </a:r>
            <a:r>
              <a:rPr lang="tr-TR" sz="1800" dirty="0"/>
              <a:t> cerrahi tedavisi </a:t>
            </a:r>
            <a:r>
              <a:rPr lang="tr-TR" sz="1800" dirty="0" err="1"/>
              <a:t>primer</a:t>
            </a:r>
            <a:r>
              <a:rPr lang="tr-TR" sz="1800" dirty="0"/>
              <a:t> olarak </a:t>
            </a:r>
            <a:r>
              <a:rPr lang="tr-TR" sz="1800" dirty="0" err="1"/>
              <a:t>enfekte</a:t>
            </a:r>
            <a:r>
              <a:rPr lang="tr-TR" sz="1800" dirty="0"/>
              <a:t> bölgedeki </a:t>
            </a:r>
            <a:r>
              <a:rPr lang="tr-TR" sz="1800" dirty="0" err="1"/>
              <a:t>non-vital</a:t>
            </a:r>
            <a:r>
              <a:rPr lang="tr-TR" sz="1800" dirty="0"/>
              <a:t> dişlerin çekilmesidir, bir </a:t>
            </a:r>
            <a:r>
              <a:rPr lang="tr-TR" sz="1800" dirty="0" err="1"/>
              <a:t>fraktür</a:t>
            </a:r>
            <a:r>
              <a:rPr lang="tr-TR" sz="1800" dirty="0"/>
              <a:t> varsa plak veya tellerle stabilize edilmelidir.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Kemik </a:t>
            </a:r>
            <a:r>
              <a:rPr lang="tr-TR" sz="1800" dirty="0"/>
              <a:t>örnekleriyle aerobik ve anaerobik kültür için </a:t>
            </a:r>
            <a:r>
              <a:rPr lang="tr-TR" sz="1800" dirty="0" err="1"/>
              <a:t>sensitivite</a:t>
            </a:r>
            <a:r>
              <a:rPr lang="tr-TR" sz="1800" dirty="0"/>
              <a:t> testi ve </a:t>
            </a:r>
            <a:r>
              <a:rPr lang="tr-TR" sz="1800" dirty="0" err="1"/>
              <a:t>histopatolojik</a:t>
            </a:r>
            <a:r>
              <a:rPr lang="tr-TR" sz="1800" dirty="0"/>
              <a:t> inceleme yapılabilir.</a:t>
            </a:r>
          </a:p>
          <a:p>
            <a:pPr lvl="0">
              <a:spcAft>
                <a:spcPts val="600"/>
              </a:spcAft>
              <a:buClr>
                <a:srgbClr val="93A299"/>
              </a:buClr>
            </a:pPr>
            <a:endParaRPr lang="tr-TR" sz="1800" dirty="0">
              <a:solidFill>
                <a:srgbClr val="292934"/>
              </a:solidFill>
            </a:endParaRPr>
          </a:p>
          <a:p>
            <a:pPr lvl="0">
              <a:spcAft>
                <a:spcPts val="600"/>
              </a:spcAft>
              <a:buClr>
                <a:srgbClr val="93A299"/>
              </a:buClr>
            </a:pPr>
            <a:endParaRPr lang="en-US" dirty="0">
              <a:solidFill>
                <a:srgbClr val="292934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37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8424"/>
            <a:ext cx="8229600" cy="5098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smtClean="0"/>
              <a:t>Ayrıca </a:t>
            </a:r>
            <a:r>
              <a:rPr lang="tr-TR" sz="1800" dirty="0" err="1"/>
              <a:t>kortikotomi</a:t>
            </a:r>
            <a:r>
              <a:rPr lang="tr-TR" sz="1800" dirty="0"/>
              <a:t> ( kemik korteksindeki </a:t>
            </a:r>
            <a:r>
              <a:rPr lang="tr-TR" sz="1800" dirty="0" err="1"/>
              <a:t>perforasyonun</a:t>
            </a:r>
            <a:r>
              <a:rPr lang="tr-TR" sz="1800" dirty="0"/>
              <a:t> alınması) ve nekrotik kemiğin </a:t>
            </a:r>
            <a:r>
              <a:rPr lang="tr-TR" sz="1800" dirty="0" err="1"/>
              <a:t>eksizyonu</a:t>
            </a:r>
            <a:r>
              <a:rPr lang="tr-TR" sz="1800" dirty="0"/>
              <a:t> (aktif ve normal kanlanması olan kemiğe ulaşıncaya kadar) gerekli olabilir.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Çene </a:t>
            </a:r>
            <a:r>
              <a:rPr lang="tr-TR" sz="1800" dirty="0" err="1"/>
              <a:t>fraktürü</a:t>
            </a:r>
            <a:r>
              <a:rPr lang="tr-TR" sz="1800" dirty="0"/>
              <a:t> kaynaklı bir akut </a:t>
            </a:r>
            <a:r>
              <a:rPr lang="tr-TR" sz="1800" dirty="0" err="1"/>
              <a:t>osteomyelitte</a:t>
            </a:r>
            <a:r>
              <a:rPr lang="tr-TR" sz="1800" dirty="0"/>
              <a:t>, </a:t>
            </a:r>
            <a:r>
              <a:rPr lang="tr-TR" sz="1800" dirty="0" err="1"/>
              <a:t>mandibulanın</a:t>
            </a:r>
            <a:r>
              <a:rPr lang="tr-TR" sz="1800" dirty="0"/>
              <a:t> mobil </a:t>
            </a:r>
            <a:r>
              <a:rPr lang="tr-TR" sz="1800" dirty="0" err="1"/>
              <a:t>segmentleri</a:t>
            </a:r>
            <a:r>
              <a:rPr lang="tr-TR" sz="1800" dirty="0"/>
              <a:t> açık redüksiyon ve </a:t>
            </a:r>
            <a:r>
              <a:rPr lang="tr-TR" sz="1800" dirty="0" err="1"/>
              <a:t>rijit</a:t>
            </a:r>
            <a:r>
              <a:rPr lang="tr-TR" sz="1800" dirty="0"/>
              <a:t> </a:t>
            </a:r>
            <a:r>
              <a:rPr lang="tr-TR" sz="1800" dirty="0" err="1"/>
              <a:t>internal</a:t>
            </a:r>
            <a:r>
              <a:rPr lang="tr-TR" sz="1800" dirty="0"/>
              <a:t> </a:t>
            </a:r>
            <a:r>
              <a:rPr lang="tr-TR" sz="1800" dirty="0" err="1"/>
              <a:t>fiksasyon</a:t>
            </a:r>
            <a:r>
              <a:rPr lang="tr-TR" sz="1800" dirty="0"/>
              <a:t> ile stabilize edilmelidir. </a:t>
            </a:r>
            <a:r>
              <a:rPr lang="tr-TR" sz="1800" dirty="0" err="1"/>
              <a:t>Fraktüre</a:t>
            </a:r>
            <a:r>
              <a:rPr lang="tr-TR" sz="1800" dirty="0"/>
              <a:t> </a:t>
            </a:r>
            <a:r>
              <a:rPr lang="tr-TR" sz="1800" dirty="0" err="1"/>
              <a:t>segmentlerin</a:t>
            </a:r>
            <a:r>
              <a:rPr lang="tr-TR" sz="1800" dirty="0"/>
              <a:t> </a:t>
            </a:r>
            <a:r>
              <a:rPr lang="tr-TR" sz="1800" dirty="0" err="1"/>
              <a:t>immobilizasyonu</a:t>
            </a:r>
            <a:r>
              <a:rPr lang="tr-TR" sz="1800" dirty="0"/>
              <a:t> </a:t>
            </a:r>
            <a:r>
              <a:rPr lang="tr-TR" sz="1800" dirty="0" err="1"/>
              <a:t>osteomyelitin</a:t>
            </a:r>
            <a:r>
              <a:rPr lang="tr-TR" sz="1800" dirty="0"/>
              <a:t> </a:t>
            </a:r>
            <a:r>
              <a:rPr lang="tr-TR" sz="1800" dirty="0" err="1"/>
              <a:t>rezolüsyonuna</a:t>
            </a:r>
            <a:r>
              <a:rPr lang="tr-TR" sz="1800" dirty="0"/>
              <a:t> yardımcı olabilir.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Kronik </a:t>
            </a:r>
            <a:r>
              <a:rPr lang="tr-TR" sz="1800" dirty="0" err="1"/>
              <a:t>osteomyelit</a:t>
            </a:r>
            <a:r>
              <a:rPr lang="tr-TR" sz="1800" dirty="0"/>
              <a:t>, </a:t>
            </a:r>
            <a:r>
              <a:rPr lang="tr-TR" sz="1800" dirty="0" smtClean="0"/>
              <a:t>agresif </a:t>
            </a:r>
            <a:r>
              <a:rPr lang="tr-TR" sz="1800" dirty="0"/>
              <a:t>antibiyotik terapisi yanında </a:t>
            </a:r>
            <a:r>
              <a:rPr lang="tr-TR" sz="1800" dirty="0" smtClean="0"/>
              <a:t>agresif </a:t>
            </a:r>
            <a:r>
              <a:rPr lang="tr-TR" sz="1800" dirty="0"/>
              <a:t>cerrahi tedavi de gerektirir. </a:t>
            </a:r>
            <a:r>
              <a:rPr lang="tr-TR" sz="1800" dirty="0" err="1"/>
              <a:t>Osteomyelit</a:t>
            </a:r>
            <a:r>
              <a:rPr lang="tr-TR" sz="1800" dirty="0"/>
              <a:t> gelişen bölgedeki ağır beslenme yetersizliği nedeniyle, enfeksiyonu kontrol edebilmek için hastaya genellikle </a:t>
            </a:r>
            <a:r>
              <a:rPr lang="tr-TR" sz="1800" dirty="0" err="1"/>
              <a:t>intravenöz</a:t>
            </a:r>
            <a:r>
              <a:rPr lang="tr-TR" sz="1800" dirty="0"/>
              <a:t> yüksek doz antibiyotik terapisi uygulanır.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Cerrahi </a:t>
            </a:r>
            <a:r>
              <a:rPr lang="tr-TR" sz="1800" dirty="0"/>
              <a:t>müdahale esnasında </a:t>
            </a:r>
            <a:r>
              <a:rPr lang="tr-TR" sz="1800" dirty="0" err="1"/>
              <a:t>antibiyogram</a:t>
            </a:r>
            <a:r>
              <a:rPr lang="tr-TR" sz="1800" dirty="0"/>
              <a:t> için kültür materyali alınmalıdır. Böylece uygun antibiyotik seçimi yapılabilir</a:t>
            </a:r>
            <a:r>
              <a:rPr lang="tr-TR" sz="1800" dirty="0" smtClean="0"/>
              <a:t>.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25591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Kronik ve akut </a:t>
            </a:r>
            <a:r>
              <a:rPr lang="tr-TR" sz="1800" dirty="0" err="1"/>
              <a:t>osteomyelitlerin</a:t>
            </a:r>
            <a:r>
              <a:rPr lang="tr-TR" sz="1800" dirty="0"/>
              <a:t> tedavisinde, birçok otoriteye göre, klasik </a:t>
            </a:r>
            <a:r>
              <a:rPr lang="tr-TR" sz="1800" dirty="0" err="1"/>
              <a:t>odontojenik</a:t>
            </a:r>
            <a:r>
              <a:rPr lang="tr-TR" sz="1800" dirty="0"/>
              <a:t> enfeksiyonların tedavisinde kullanılandan çok daha uzun bir süre antibiyotik tedavisi gerekir.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Tedaviye iyi cevap veren hafif, akut </a:t>
            </a:r>
            <a:r>
              <a:rPr lang="tr-TR" sz="1800" dirty="0" err="1"/>
              <a:t>osteomyelitlerin</a:t>
            </a:r>
            <a:r>
              <a:rPr lang="tr-TR" sz="1800" dirty="0"/>
              <a:t> tedavisinde semptomların </a:t>
            </a:r>
            <a:r>
              <a:rPr lang="tr-TR" sz="1800" dirty="0" err="1"/>
              <a:t>rezolüsyonundan</a:t>
            </a:r>
            <a:r>
              <a:rPr lang="tr-TR" sz="1800" dirty="0"/>
              <a:t> sonra en az 6 hafta antibiyotik tedavisi devam etmelidir</a:t>
            </a:r>
            <a:r>
              <a:rPr lang="tr-TR" sz="18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1800" dirty="0" smtClean="0"/>
              <a:t>Kontrol </a:t>
            </a:r>
            <a:r>
              <a:rPr lang="tr-TR" sz="1800" dirty="0"/>
              <a:t>edilmesi güç olan, ağır kronik </a:t>
            </a:r>
            <a:r>
              <a:rPr lang="tr-TR" sz="1800" dirty="0" err="1"/>
              <a:t>osteomyelitlerde</a:t>
            </a:r>
            <a:r>
              <a:rPr lang="tr-TR" sz="1800" dirty="0"/>
              <a:t> antibiyotik </a:t>
            </a:r>
            <a:r>
              <a:rPr lang="tr-TR" sz="1800" dirty="0" smtClean="0"/>
              <a:t>tedavisi </a:t>
            </a:r>
            <a:r>
              <a:rPr lang="tr-TR" sz="1800" dirty="0"/>
              <a:t>6 aya kadar devam edebilir. Bu özellikle, uzun </a:t>
            </a:r>
            <a:r>
              <a:rPr lang="tr-TR" sz="1800" dirty="0" err="1"/>
              <a:t>semptomsuz</a:t>
            </a:r>
            <a:r>
              <a:rPr lang="tr-TR" sz="1800" dirty="0"/>
              <a:t> bir aralıktan sonra </a:t>
            </a:r>
            <a:r>
              <a:rPr lang="tr-TR" sz="1800" dirty="0" err="1"/>
              <a:t>rekürrens</a:t>
            </a:r>
            <a:r>
              <a:rPr lang="tr-TR" sz="1800" dirty="0"/>
              <a:t> eğiliminde olan, </a:t>
            </a:r>
            <a:r>
              <a:rPr lang="tr-TR" sz="1800" dirty="0" err="1"/>
              <a:t>aktinomikotik</a:t>
            </a:r>
            <a:r>
              <a:rPr lang="tr-TR" sz="1800" dirty="0"/>
              <a:t> </a:t>
            </a:r>
            <a:r>
              <a:rPr lang="tr-TR" sz="1800" dirty="0" err="1"/>
              <a:t>osteomyelitlerde</a:t>
            </a:r>
            <a:r>
              <a:rPr lang="tr-TR" sz="1800" dirty="0"/>
              <a:t> geçerlidir.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Mandibulanın</a:t>
            </a:r>
            <a:r>
              <a:rPr lang="tr-TR" sz="1800" dirty="0"/>
              <a:t> </a:t>
            </a:r>
            <a:r>
              <a:rPr lang="tr-TR" sz="1800" dirty="0" err="1"/>
              <a:t>osteomyelitleri</a:t>
            </a:r>
            <a:r>
              <a:rPr lang="tr-TR" sz="1800" dirty="0"/>
              <a:t>, </a:t>
            </a:r>
            <a:r>
              <a:rPr lang="tr-TR" sz="1800" dirty="0" err="1"/>
              <a:t>mandibulanın</a:t>
            </a:r>
            <a:r>
              <a:rPr lang="tr-TR" sz="1800" dirty="0"/>
              <a:t> büyük bir parçasının rezeksiyonunu gerektirebilecek ağır enfeksiyonlardır.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Ayrıca </a:t>
            </a:r>
            <a:r>
              <a:rPr lang="tr-TR" sz="1800" dirty="0" err="1" smtClean="0"/>
              <a:t>immünsüpresyonun</a:t>
            </a:r>
            <a:r>
              <a:rPr lang="tr-TR" sz="1800" dirty="0" smtClean="0"/>
              <a:t> </a:t>
            </a:r>
            <a:r>
              <a:rPr lang="tr-TR" sz="1800" dirty="0"/>
              <a:t>altında yatan nedenin doğru bir şekilde tedavi edilebilmesi için konsültasyon şarttır.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863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740" y="533400"/>
            <a:ext cx="8018060" cy="990600"/>
          </a:xfrm>
        </p:spPr>
        <p:txBody>
          <a:bodyPr/>
          <a:lstStyle/>
          <a:p>
            <a:r>
              <a:rPr lang="tr-TR" dirty="0"/>
              <a:t>ACTINOMYCOSIS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Aktinomikozis</a:t>
            </a:r>
            <a:r>
              <a:rPr lang="tr-TR" sz="1800" dirty="0"/>
              <a:t>, baş ve boynun sert ve yumuşak dokularının, diğerlerine nazaran daha nadir görülen bir enfeksiyonudur.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Genellikle </a:t>
            </a:r>
            <a:r>
              <a:rPr lang="tr-TR" sz="1800" dirty="0" err="1"/>
              <a:t>Actinomyces</a:t>
            </a:r>
            <a:r>
              <a:rPr lang="tr-TR" sz="1800" dirty="0"/>
              <a:t> </a:t>
            </a:r>
            <a:r>
              <a:rPr lang="tr-TR" sz="1800" dirty="0" err="1"/>
              <a:t>israelii</a:t>
            </a:r>
            <a:r>
              <a:rPr lang="tr-TR" sz="1800" dirty="0"/>
              <a:t> etkendir ancak </a:t>
            </a:r>
            <a:r>
              <a:rPr lang="tr-TR" sz="1800" dirty="0" err="1"/>
              <a:t>A.naeslundii</a:t>
            </a:r>
            <a:r>
              <a:rPr lang="tr-TR" sz="1800" dirty="0"/>
              <a:t> veya </a:t>
            </a:r>
            <a:r>
              <a:rPr lang="tr-TR" sz="1800" dirty="0" err="1"/>
              <a:t>A.viscosus</a:t>
            </a:r>
            <a:r>
              <a:rPr lang="tr-TR" sz="1800" dirty="0"/>
              <a:t> da etken olabilir. </a:t>
            </a:r>
            <a:r>
              <a:rPr lang="tr-TR" sz="1800" dirty="0" err="1"/>
              <a:t>Actinomyces</a:t>
            </a:r>
            <a:r>
              <a:rPr lang="tr-TR" sz="1800" dirty="0"/>
              <a:t> oral </a:t>
            </a:r>
            <a:r>
              <a:rPr lang="tr-TR" sz="1800" dirty="0" err="1"/>
              <a:t>kavitenin</a:t>
            </a:r>
            <a:r>
              <a:rPr lang="tr-TR" sz="1800" dirty="0"/>
              <a:t> </a:t>
            </a:r>
            <a:r>
              <a:rPr lang="tr-TR" sz="1800" dirty="0" err="1"/>
              <a:t>endojenöz</a:t>
            </a:r>
            <a:r>
              <a:rPr lang="tr-TR" sz="1800" dirty="0"/>
              <a:t> bir bakterisidir.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Eskiden </a:t>
            </a:r>
            <a:r>
              <a:rPr lang="tr-TR" sz="1800" dirty="0"/>
              <a:t>anaerobik mantar olduğu düşünülmüştür. Ancak günümüzde anaerobik bakteri olduğu açığa çıkarılmıştır.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Aktinomikoz</a:t>
            </a:r>
            <a:r>
              <a:rPr lang="tr-TR" sz="1800" dirty="0"/>
              <a:t>, bakterinin düşük </a:t>
            </a:r>
            <a:r>
              <a:rPr lang="tr-TR" sz="1800" dirty="0" err="1"/>
              <a:t>virülansı</a:t>
            </a:r>
            <a:r>
              <a:rPr lang="tr-TR" sz="1800" dirty="0"/>
              <a:t> nedeniyle diğerlerine oranla nadiren görülür.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Enfeksiyonun </a:t>
            </a:r>
            <a:r>
              <a:rPr lang="tr-TR" sz="1800" dirty="0"/>
              <a:t>ortaya çıkabilmesi için, diş çekimi, ağır </a:t>
            </a:r>
            <a:r>
              <a:rPr lang="tr-TR" sz="1800" dirty="0" err="1"/>
              <a:t>çürüklü</a:t>
            </a:r>
            <a:r>
              <a:rPr lang="tr-TR" sz="1800" dirty="0"/>
              <a:t> dişler</a:t>
            </a:r>
            <a:r>
              <a:rPr lang="tr-TR" sz="1800" dirty="0" smtClean="0"/>
              <a:t>, kemik </a:t>
            </a:r>
            <a:r>
              <a:rPr lang="tr-TR" sz="1800" dirty="0" err="1"/>
              <a:t>fraktürü</a:t>
            </a:r>
            <a:r>
              <a:rPr lang="tr-TR" sz="1800" dirty="0"/>
              <a:t> veya minör oral travma gibi yara bölgelerine bakteri </a:t>
            </a:r>
            <a:r>
              <a:rPr lang="tr-TR" sz="1800" dirty="0" err="1"/>
              <a:t>inokülasyonu</a:t>
            </a:r>
            <a:r>
              <a:rPr lang="tr-TR" sz="1800" dirty="0"/>
              <a:t> olması gerekir.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Enfeksiyon </a:t>
            </a:r>
            <a:r>
              <a:rPr lang="tr-TR" sz="1800" dirty="0" err="1"/>
              <a:t>primer</a:t>
            </a:r>
            <a:r>
              <a:rPr lang="tr-TR" sz="1800" dirty="0"/>
              <a:t> olarak yumuşak dokuyu tutar, daha sonra komşu dokulara ve kemiğe doğru ilerler.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8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Diğer enfeksiyonların aksine, </a:t>
            </a:r>
            <a:r>
              <a:rPr lang="tr-TR" sz="1800" dirty="0" err="1"/>
              <a:t>aktinomikozis</a:t>
            </a:r>
            <a:r>
              <a:rPr lang="tr-TR" sz="1800" dirty="0"/>
              <a:t> anatomik yapıları takip ederek ilerlemez, </a:t>
            </a:r>
            <a:r>
              <a:rPr lang="tr-TR" sz="1800" dirty="0" err="1" smtClean="0"/>
              <a:t>tumorel</a:t>
            </a:r>
            <a:r>
              <a:rPr lang="tr-TR" sz="1800" dirty="0" smtClean="0"/>
              <a:t> sislikler halinde </a:t>
            </a:r>
            <a:r>
              <a:rPr lang="tr-TR" sz="1800" dirty="0" err="1" smtClean="0"/>
              <a:t>gorulebilir</a:t>
            </a:r>
            <a:r>
              <a:rPr lang="tr-TR" sz="18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1800" dirty="0" smtClean="0"/>
              <a:t>Enfeksiyon </a:t>
            </a:r>
            <a:r>
              <a:rPr lang="tr-TR" sz="1800" dirty="0" err="1"/>
              <a:t>kutanöz</a:t>
            </a:r>
            <a:r>
              <a:rPr lang="tr-TR" sz="1800" dirty="0"/>
              <a:t> tabakayı </a:t>
            </a:r>
            <a:r>
              <a:rPr lang="tr-TR" sz="1800" dirty="0" err="1"/>
              <a:t>erode</a:t>
            </a:r>
            <a:r>
              <a:rPr lang="tr-TR" sz="1800" dirty="0"/>
              <a:t> ederse, </a:t>
            </a:r>
            <a:r>
              <a:rPr lang="tr-TR" sz="1800" dirty="0" err="1"/>
              <a:t>orofasiyal</a:t>
            </a:r>
            <a:r>
              <a:rPr lang="tr-TR" sz="1800" dirty="0"/>
              <a:t> </a:t>
            </a:r>
            <a:r>
              <a:rPr lang="tr-TR" sz="1800" dirty="0" err="1"/>
              <a:t>aktinomikozlarda</a:t>
            </a:r>
            <a:r>
              <a:rPr lang="tr-TR" sz="1800" dirty="0"/>
              <a:t> bu durum yaygındır, </a:t>
            </a:r>
            <a:r>
              <a:rPr lang="tr-TR" sz="1800" dirty="0" err="1"/>
              <a:t>multiple</a:t>
            </a:r>
            <a:r>
              <a:rPr lang="tr-TR" sz="1800" dirty="0"/>
              <a:t> </a:t>
            </a:r>
            <a:r>
              <a:rPr lang="tr-TR" sz="1800" dirty="0" err="1" smtClean="0"/>
              <a:t>fistuller</a:t>
            </a:r>
            <a:r>
              <a:rPr lang="tr-TR" sz="1800" dirty="0" smtClean="0"/>
              <a:t> verir </a:t>
            </a:r>
            <a:r>
              <a:rPr lang="tr-TR" sz="1800" dirty="0"/>
              <a:t>görülür.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Bir kere </a:t>
            </a:r>
            <a:r>
              <a:rPr lang="tr-TR" sz="1800" dirty="0"/>
              <a:t>drenaj gerçekleştikten sonra, enfeksiyon kontrol altına alınana kadar sinüs </a:t>
            </a:r>
            <a:r>
              <a:rPr lang="tr-TR" sz="1800" dirty="0" err="1"/>
              <a:t>traktı</a:t>
            </a:r>
            <a:r>
              <a:rPr lang="tr-TR" sz="1800" dirty="0"/>
              <a:t> </a:t>
            </a:r>
            <a:r>
              <a:rPr lang="tr-TR" sz="1800" dirty="0" err="1"/>
              <a:t>spontan</a:t>
            </a:r>
            <a:r>
              <a:rPr lang="tr-TR" sz="1800" dirty="0"/>
              <a:t> olarak drene olmaya devam etmesine rağmen hastanın ağrısı minimaldir</a:t>
            </a:r>
            <a:r>
              <a:rPr lang="tr-TR" sz="1800" dirty="0" smtClean="0"/>
              <a:t>.</a:t>
            </a:r>
            <a:endParaRPr lang="tr-TR" sz="1800" dirty="0"/>
          </a:p>
        </p:txBody>
      </p:sp>
      <p:pic>
        <p:nvPicPr>
          <p:cNvPr id="6" name="Content Placeholder 5" descr="Ekran Resmi 2015-05-01 01.22.0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783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Klinik </a:t>
            </a:r>
            <a:r>
              <a:rPr lang="tr-TR" sz="1800" dirty="0" err="1"/>
              <a:t>prezentasyon</a:t>
            </a:r>
            <a:r>
              <a:rPr lang="tr-TR" sz="1800" dirty="0"/>
              <a:t> karakteristik olmasına rağmen </a:t>
            </a:r>
            <a:r>
              <a:rPr lang="tr-TR" sz="1800" dirty="0" err="1"/>
              <a:t>diagnoz</a:t>
            </a:r>
            <a:r>
              <a:rPr lang="tr-TR" sz="1800" dirty="0"/>
              <a:t> sıklıkla </a:t>
            </a:r>
            <a:r>
              <a:rPr lang="tr-TR" sz="1800" dirty="0" err="1"/>
              <a:t>histopatolojik</a:t>
            </a:r>
            <a:r>
              <a:rPr lang="tr-TR" sz="1800" dirty="0"/>
              <a:t> inceleme ile yapılır. </a:t>
            </a:r>
            <a:r>
              <a:rPr lang="tr-TR" sz="1800" dirty="0" err="1"/>
              <a:t>Aktinomikozda</a:t>
            </a:r>
            <a:r>
              <a:rPr lang="tr-TR" sz="1800" dirty="0"/>
              <a:t> </a:t>
            </a:r>
            <a:r>
              <a:rPr lang="tr-TR" sz="1800" dirty="0" err="1"/>
              <a:t>pü</a:t>
            </a:r>
            <a:r>
              <a:rPr lang="tr-TR" sz="1800" dirty="0"/>
              <a:t> incelendiğinde tipik olarak </a:t>
            </a:r>
            <a:r>
              <a:rPr lang="tr-TR" sz="1800" dirty="0" err="1"/>
              <a:t>eksuda</a:t>
            </a:r>
            <a:r>
              <a:rPr lang="tr-TR" sz="1800" dirty="0"/>
              <a:t> ile birlikte sülfür granülleri izlenir. 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Antibiyotik tedavisine başlangıçta güzel yanıt veren </a:t>
            </a:r>
            <a:r>
              <a:rPr lang="tr-TR" sz="1800" dirty="0" err="1"/>
              <a:t>atipik</a:t>
            </a:r>
            <a:r>
              <a:rPr lang="tr-TR" sz="1800" dirty="0"/>
              <a:t> bir enfeksiyondur, ancak antibiyotik tedavisi bittiğinde enfeksiyon sıklıkla tekrar eder.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Bu </a:t>
            </a:r>
            <a:r>
              <a:rPr lang="tr-TR" sz="1800" dirty="0"/>
              <a:t>hastalarda genellikle aynı bölgede sıklıkla tekrar eden enfeksiyon hikayesi vardır</a:t>
            </a:r>
            <a:r>
              <a:rPr lang="tr-TR" sz="18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Aktinomikoz</a:t>
            </a:r>
            <a:r>
              <a:rPr lang="tr-TR" sz="1800" dirty="0"/>
              <a:t> tedavisi cerrahi </a:t>
            </a:r>
            <a:r>
              <a:rPr lang="tr-TR" sz="1800" dirty="0" err="1"/>
              <a:t>insizyon</a:t>
            </a:r>
            <a:r>
              <a:rPr lang="tr-TR" sz="1800" dirty="0"/>
              <a:t>-drenaj ve sinüs </a:t>
            </a:r>
            <a:r>
              <a:rPr lang="tr-TR" sz="1800" dirty="0" err="1"/>
              <a:t>traktının</a:t>
            </a:r>
            <a:r>
              <a:rPr lang="tr-TR" sz="1800" dirty="0"/>
              <a:t> tamamının </a:t>
            </a:r>
            <a:r>
              <a:rPr lang="tr-TR" sz="1800" dirty="0" err="1"/>
              <a:t>eksizyonudur</a:t>
            </a:r>
            <a:r>
              <a:rPr lang="tr-TR" sz="1800" dirty="0"/>
              <a:t>. 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Tedavinin diğer bir önemli kısmı ise, uygun antibiyotik tedavisinin </a:t>
            </a:r>
            <a:r>
              <a:rPr lang="tr-TR" sz="1800" dirty="0" err="1"/>
              <a:t>enfekte</a:t>
            </a:r>
            <a:r>
              <a:rPr lang="tr-TR" sz="1800" dirty="0"/>
              <a:t> bölgeye ulaşabilmesidir.</a:t>
            </a:r>
          </a:p>
          <a:p>
            <a:pPr>
              <a:spcAft>
                <a:spcPts val="600"/>
              </a:spcAft>
            </a:pPr>
            <a:endParaRPr lang="tr-TR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5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5718"/>
            <a:ext cx="8229600" cy="507128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 smtClean="0"/>
              <a:t>Non</a:t>
            </a:r>
            <a:r>
              <a:rPr lang="tr-TR" sz="1800" dirty="0" smtClean="0"/>
              <a:t>-alerjik </a:t>
            </a:r>
            <a:r>
              <a:rPr lang="tr-TR" sz="1800" dirty="0"/>
              <a:t>hastalarda antibiyotik seçimi ilk olarak iv penisilin tedavisidir. Takip eden, uzun süre oral penisilin tedavisi uygulanır. Uzun süre antibiyotik kullanımının sebebi enfeksiyonun </a:t>
            </a:r>
            <a:r>
              <a:rPr lang="tr-TR" sz="1800" dirty="0" err="1"/>
              <a:t>rekürrensine</a:t>
            </a:r>
            <a:r>
              <a:rPr lang="tr-TR" sz="1800" dirty="0"/>
              <a:t> engel olmaktır.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Alternatif </a:t>
            </a:r>
            <a:r>
              <a:rPr lang="tr-TR" sz="1800" dirty="0"/>
              <a:t>antibiyotikler </a:t>
            </a:r>
            <a:r>
              <a:rPr lang="tr-TR" sz="1800" dirty="0" err="1"/>
              <a:t>klindamisin</a:t>
            </a:r>
            <a:r>
              <a:rPr lang="tr-TR" sz="1800" dirty="0"/>
              <a:t> veya </a:t>
            </a:r>
            <a:r>
              <a:rPr lang="tr-TR" sz="1800" dirty="0" err="1"/>
              <a:t>doksisilindir</a:t>
            </a:r>
            <a:r>
              <a:rPr lang="tr-TR" sz="1800" dirty="0"/>
              <a:t>. </a:t>
            </a:r>
            <a:r>
              <a:rPr lang="tr-TR" sz="1800" dirty="0" err="1"/>
              <a:t>Doksisilinin</a:t>
            </a:r>
            <a:r>
              <a:rPr lang="tr-TR" sz="1800" dirty="0"/>
              <a:t> avantajı uzun dönem terapide oral olarak günde 1 doz şeklinde kullanılmasıdır.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Özet olarak, </a:t>
            </a:r>
            <a:r>
              <a:rPr lang="tr-TR" sz="1800" dirty="0" err="1"/>
              <a:t>aktinomikozis</a:t>
            </a:r>
            <a:r>
              <a:rPr lang="tr-TR" sz="1800" dirty="0"/>
              <a:t> dokuları </a:t>
            </a:r>
            <a:r>
              <a:rPr lang="tr-TR" sz="1800" dirty="0" err="1"/>
              <a:t>erode</a:t>
            </a:r>
            <a:r>
              <a:rPr lang="tr-TR" sz="1800" dirty="0"/>
              <a:t> edebilen ağrısız bir enfeksiyondur.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Kısa </a:t>
            </a:r>
            <a:r>
              <a:rPr lang="tr-TR" sz="1800" dirty="0"/>
              <a:t>dönem antibiyotik kullanımı ile kontrol altına almak zordur. Bu yüzden, biriken </a:t>
            </a:r>
            <a:r>
              <a:rPr lang="tr-TR" sz="1800" dirty="0" err="1"/>
              <a:t>pü’nün</a:t>
            </a:r>
            <a:r>
              <a:rPr lang="tr-TR" sz="1800" dirty="0"/>
              <a:t> </a:t>
            </a:r>
            <a:r>
              <a:rPr lang="tr-TR" sz="1800" dirty="0" err="1"/>
              <a:t>insizyon</a:t>
            </a:r>
            <a:r>
              <a:rPr lang="tr-TR" sz="1800" dirty="0"/>
              <a:t> ile drene edilmesi, kronik sinüs </a:t>
            </a:r>
            <a:r>
              <a:rPr lang="tr-TR" sz="1800" dirty="0" err="1"/>
              <a:t>traktları</a:t>
            </a:r>
            <a:r>
              <a:rPr lang="tr-TR" sz="1800" dirty="0"/>
              <a:t> ve nekrotik kemiğin eksize edilmesi gerekmektedir.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Sonuç </a:t>
            </a:r>
            <a:r>
              <a:rPr lang="tr-TR" sz="1800" dirty="0"/>
              <a:t>olarak, enfeksiyonun kontrol altına alınması için ilk olarak yüksek doz antibiyotik tedavisi gerekmektedir, </a:t>
            </a:r>
            <a:r>
              <a:rPr lang="tr-TR" sz="1800" dirty="0" err="1"/>
              <a:t>rekürrensleri</a:t>
            </a:r>
            <a:r>
              <a:rPr lang="tr-TR" sz="1800" dirty="0"/>
              <a:t> engellemek için ise uzun dönem kullanılmalıdır.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0741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36" y="533400"/>
            <a:ext cx="7990764" cy="708546"/>
          </a:xfrm>
        </p:spPr>
        <p:txBody>
          <a:bodyPr/>
          <a:lstStyle/>
          <a:p>
            <a:r>
              <a:rPr lang="tr-TR" dirty="0" err="1"/>
              <a:t>Candidiasis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523505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Candida</a:t>
            </a:r>
            <a:r>
              <a:rPr lang="tr-TR" sz="1800" dirty="0"/>
              <a:t> </a:t>
            </a:r>
            <a:r>
              <a:rPr lang="tr-TR" sz="1800" dirty="0" err="1"/>
              <a:t>albicans</a:t>
            </a:r>
            <a:r>
              <a:rPr lang="tr-TR" sz="1800" dirty="0"/>
              <a:t>, oral </a:t>
            </a:r>
            <a:r>
              <a:rPr lang="tr-TR" sz="1800" dirty="0" err="1"/>
              <a:t>kavitede</a:t>
            </a:r>
            <a:r>
              <a:rPr lang="tr-TR" sz="1800" dirty="0"/>
              <a:t> doğal olarak ortaya çıkan bir organizmadır.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Candida</a:t>
            </a:r>
            <a:r>
              <a:rPr lang="tr-TR" sz="1800" dirty="0"/>
              <a:t>, hasta sağlıklı olduğu sürece nadiren hastalığa neden olur. </a:t>
            </a:r>
            <a:r>
              <a:rPr lang="tr-TR" sz="1800" dirty="0" err="1"/>
              <a:t>İmmün</a:t>
            </a:r>
            <a:r>
              <a:rPr lang="tr-TR" sz="1800" dirty="0"/>
              <a:t> sistemin zayıflamasının 2 büyük sebebi; antibiyotik-özellikle uzun dönem penisilin kullanımı, AIDS </a:t>
            </a:r>
            <a:r>
              <a:rPr lang="tr-TR" sz="1800" dirty="0" smtClean="0"/>
              <a:t>veya kemoterapi</a:t>
            </a:r>
            <a:r>
              <a:rPr lang="tr-TR" sz="1800" dirty="0"/>
              <a:t>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Bu </a:t>
            </a:r>
            <a:r>
              <a:rPr lang="tr-TR" sz="1800" dirty="0"/>
              <a:t>durumlarda, </a:t>
            </a:r>
            <a:r>
              <a:rPr lang="tr-TR" sz="1800" dirty="0" err="1"/>
              <a:t>candida</a:t>
            </a:r>
            <a:r>
              <a:rPr lang="tr-TR" sz="1800" dirty="0"/>
              <a:t> oral </a:t>
            </a:r>
            <a:r>
              <a:rPr lang="tr-TR" sz="1800" dirty="0" err="1"/>
              <a:t>kavitede</a:t>
            </a:r>
            <a:r>
              <a:rPr lang="tr-TR" sz="1800" dirty="0"/>
              <a:t> </a:t>
            </a:r>
            <a:r>
              <a:rPr lang="tr-TR" sz="1800" dirty="0" err="1"/>
              <a:t>süperfisial</a:t>
            </a:r>
            <a:r>
              <a:rPr lang="tr-TR" sz="1800" dirty="0"/>
              <a:t> enfeksiyon olarak hastalık oluşturur.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Oral </a:t>
            </a:r>
            <a:r>
              <a:rPr lang="tr-TR" sz="1800" dirty="0" err="1"/>
              <a:t>kandidiasisin</a:t>
            </a:r>
            <a:r>
              <a:rPr lang="tr-TR" sz="1800" dirty="0"/>
              <a:t> 3 formu tanımlanmıştır;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sz="1600" dirty="0" err="1" smtClean="0"/>
              <a:t>Pseudomembranous</a:t>
            </a:r>
            <a:r>
              <a:rPr lang="tr-TR" sz="1600" dirty="0"/>
              <a:t>: Beyaz yama şeklinde, gazlı bez ile sıyrıldığında altındaki yüzey kırmızıdır.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sz="1600" dirty="0" err="1" smtClean="0"/>
              <a:t>Eritematöz</a:t>
            </a:r>
            <a:r>
              <a:rPr lang="tr-TR" sz="1600" dirty="0"/>
              <a:t>: </a:t>
            </a:r>
            <a:r>
              <a:rPr lang="tr-TR" sz="1600" dirty="0" err="1"/>
              <a:t>eritemlerle</a:t>
            </a:r>
            <a:r>
              <a:rPr lang="tr-TR" sz="1600" dirty="0"/>
              <a:t> karakterizedir, dilde </a:t>
            </a:r>
            <a:r>
              <a:rPr lang="tr-TR" sz="1600" dirty="0" err="1"/>
              <a:t>filiform</a:t>
            </a:r>
            <a:r>
              <a:rPr lang="tr-TR" sz="1600" dirty="0"/>
              <a:t> </a:t>
            </a:r>
            <a:r>
              <a:rPr lang="tr-TR" sz="1600" dirty="0" err="1"/>
              <a:t>papillaların</a:t>
            </a:r>
            <a:r>
              <a:rPr lang="tr-TR" sz="1600" dirty="0"/>
              <a:t> kaybı söz konusudur.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sz="1600" dirty="0" err="1" smtClean="0"/>
              <a:t>Angular</a:t>
            </a:r>
            <a:r>
              <a:rPr lang="tr-TR" sz="1600" dirty="0" smtClean="0"/>
              <a:t> </a:t>
            </a:r>
            <a:r>
              <a:rPr lang="tr-TR" sz="1600" dirty="0" err="1"/>
              <a:t>cheilitis</a:t>
            </a:r>
            <a:r>
              <a:rPr lang="tr-TR" sz="1600" dirty="0"/>
              <a:t>: Ağız köşelerinde beyaz, ülsere yamalar şeklinde ortaya çıkar. Hastaların çoğunluğunda total dişsizlik sonucu </a:t>
            </a:r>
            <a:r>
              <a:rPr lang="tr-TR" sz="1600" dirty="0" err="1"/>
              <a:t>vertikal</a:t>
            </a:r>
            <a:r>
              <a:rPr lang="tr-TR" sz="1600" dirty="0"/>
              <a:t> boyutun azalması ile ağız köşelerinin kronik ıslak olması ve sonuç olarak mantarın büyümesi söz konusudur</a:t>
            </a:r>
            <a:r>
              <a:rPr lang="tr-TR" sz="1600" dirty="0" smtClean="0"/>
              <a:t>.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44112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229600" cy="263478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600" dirty="0" err="1"/>
              <a:t>Topikal</a:t>
            </a:r>
            <a:r>
              <a:rPr lang="tr-TR" sz="1600" dirty="0"/>
              <a:t> </a:t>
            </a:r>
            <a:r>
              <a:rPr lang="tr-TR" sz="1600" dirty="0" err="1"/>
              <a:t>antifungal</a:t>
            </a:r>
            <a:r>
              <a:rPr lang="tr-TR" sz="1600" dirty="0"/>
              <a:t> ajanlar, oral </a:t>
            </a:r>
            <a:r>
              <a:rPr lang="tr-TR" sz="1600" dirty="0" err="1"/>
              <a:t>kandidiazisin</a:t>
            </a:r>
            <a:r>
              <a:rPr lang="tr-TR" sz="1600" dirty="0"/>
              <a:t> tedavisinde efektif bir tedavidir. Bu amaç için en sık kullanılan 2 ilaç; </a:t>
            </a:r>
            <a:r>
              <a:rPr lang="tr-TR" sz="1600" dirty="0" err="1"/>
              <a:t>nystatin</a:t>
            </a:r>
            <a:r>
              <a:rPr lang="tr-TR" sz="1600" dirty="0"/>
              <a:t> ve </a:t>
            </a:r>
            <a:r>
              <a:rPr lang="tr-TR" sz="1600" dirty="0" err="1"/>
              <a:t>clotrimazole</a:t>
            </a:r>
            <a:r>
              <a:rPr lang="tr-TR" sz="1600" dirty="0"/>
              <a:t>. </a:t>
            </a:r>
            <a:r>
              <a:rPr lang="tr-TR" sz="1600" dirty="0" err="1"/>
              <a:t>Nystatin</a:t>
            </a:r>
            <a:r>
              <a:rPr lang="tr-TR" sz="1600" dirty="0"/>
              <a:t> düşük </a:t>
            </a:r>
            <a:r>
              <a:rPr lang="tr-TR" sz="1600" dirty="0" err="1"/>
              <a:t>tosisitesi</a:t>
            </a:r>
            <a:r>
              <a:rPr lang="tr-TR" sz="1600" dirty="0"/>
              <a:t> ve fiyatından dolayı ilk tercih edilendir.</a:t>
            </a:r>
          </a:p>
          <a:p>
            <a:pPr>
              <a:spcAft>
                <a:spcPts val="600"/>
              </a:spcAft>
            </a:pPr>
            <a:r>
              <a:rPr lang="tr-TR" sz="1600" dirty="0" err="1"/>
              <a:t>Clotrimazole</a:t>
            </a:r>
            <a:r>
              <a:rPr lang="tr-TR" sz="1600" dirty="0"/>
              <a:t>, daha yeni bir </a:t>
            </a:r>
            <a:r>
              <a:rPr lang="tr-TR" sz="1600" dirty="0" err="1"/>
              <a:t>antifungaldir</a:t>
            </a:r>
            <a:r>
              <a:rPr lang="tr-TR" sz="1600" dirty="0" smtClean="0"/>
              <a:t>, </a:t>
            </a:r>
            <a:r>
              <a:rPr lang="tr-TR" sz="1600" dirty="0" err="1" smtClean="0"/>
              <a:t>toksisitesi</a:t>
            </a:r>
            <a:r>
              <a:rPr lang="tr-TR" sz="1600" dirty="0" smtClean="0"/>
              <a:t> </a:t>
            </a:r>
            <a:r>
              <a:rPr lang="tr-TR" sz="1600" dirty="0"/>
              <a:t>çok düşüktür, tadı daha güzeldir ancak daha pahalıdır.  Genel kullanım şekli, her iki ilaç içinde, bir pastilin ağızda erimesi şeklindedir. 2 hafta boyunca günde 4 veya 5 kere</a:t>
            </a:r>
            <a:r>
              <a:rPr lang="tr-TR" sz="16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1600" dirty="0"/>
              <a:t>Belirti ve semptomlar genellikle hızlı bir şekilde geriler, ancak tedavi 14 gün boyunda devam etmezse </a:t>
            </a:r>
            <a:r>
              <a:rPr lang="tr-TR" sz="1600" dirty="0" err="1"/>
              <a:t>rekürrens</a:t>
            </a:r>
            <a:r>
              <a:rPr lang="tr-TR" sz="1600" dirty="0"/>
              <a:t> gözlenir. Eğer hasta dişsiz değilse, oral hijyeni düzeltilmelidir, </a:t>
            </a:r>
            <a:r>
              <a:rPr lang="tr-TR" sz="1600" dirty="0" err="1"/>
              <a:t>periodik</a:t>
            </a:r>
            <a:r>
              <a:rPr lang="tr-TR" sz="1600" dirty="0"/>
              <a:t> olarak </a:t>
            </a:r>
            <a:r>
              <a:rPr lang="tr-TR" sz="1600" dirty="0" err="1"/>
              <a:t>periodontal</a:t>
            </a:r>
            <a:r>
              <a:rPr lang="tr-TR" sz="1600" dirty="0"/>
              <a:t> tedavi görmelidir</a:t>
            </a:r>
            <a:r>
              <a:rPr lang="tr-TR" sz="1600" dirty="0" smtClean="0"/>
              <a:t>.</a:t>
            </a:r>
            <a:endParaRPr lang="tr-TR" sz="1600" dirty="0"/>
          </a:p>
        </p:txBody>
      </p:sp>
      <p:pic>
        <p:nvPicPr>
          <p:cNvPr id="10" name="Content Placeholder 9" descr="Ekran Resmi 2015-05-01 01.24.29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31" r="-56731"/>
          <a:stretch>
            <a:fillRect/>
          </a:stretch>
        </p:blipFill>
        <p:spPr>
          <a:xfrm>
            <a:off x="457200" y="3168650"/>
            <a:ext cx="8229600" cy="3222625"/>
          </a:xfr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5359394"/>
            <a:ext cx="8229600" cy="1184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6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09684"/>
            <a:ext cx="8229600" cy="576731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Sistemik olarak </a:t>
            </a:r>
            <a:r>
              <a:rPr lang="tr-TR" sz="1800" dirty="0" err="1"/>
              <a:t>fluconazole</a:t>
            </a:r>
            <a:r>
              <a:rPr lang="tr-TR" sz="1800" dirty="0"/>
              <a:t>, </a:t>
            </a:r>
            <a:r>
              <a:rPr lang="tr-TR" sz="1800" dirty="0" err="1"/>
              <a:t>ketoconazole</a:t>
            </a:r>
            <a:r>
              <a:rPr lang="tr-TR" sz="1800" dirty="0"/>
              <a:t> ve </a:t>
            </a:r>
            <a:r>
              <a:rPr lang="tr-TR" sz="1800" dirty="0" err="1"/>
              <a:t>itraconazole</a:t>
            </a:r>
            <a:r>
              <a:rPr lang="tr-TR" sz="1800" dirty="0"/>
              <a:t>, </a:t>
            </a:r>
            <a:r>
              <a:rPr lang="tr-TR" sz="1800" dirty="0" err="1"/>
              <a:t>immünsüprese</a:t>
            </a:r>
            <a:r>
              <a:rPr lang="tr-TR" sz="1800" dirty="0"/>
              <a:t> hastalarda -AIDS gibi- </a:t>
            </a:r>
            <a:r>
              <a:rPr lang="tr-TR" sz="1800" dirty="0" err="1"/>
              <a:t>orofaringeal</a:t>
            </a:r>
            <a:r>
              <a:rPr lang="tr-TR" sz="1800" dirty="0"/>
              <a:t> </a:t>
            </a:r>
            <a:r>
              <a:rPr lang="tr-TR" sz="1800" dirty="0" err="1"/>
              <a:t>kandidiazisi</a:t>
            </a:r>
            <a:r>
              <a:rPr lang="tr-TR" sz="1800" dirty="0"/>
              <a:t> tedavi etmek amacıyla kullanılır.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Bu </a:t>
            </a:r>
            <a:r>
              <a:rPr lang="tr-TR" sz="1800" dirty="0" err="1"/>
              <a:t>antifungal</a:t>
            </a:r>
            <a:r>
              <a:rPr lang="tr-TR" sz="1800" dirty="0"/>
              <a:t> ilaçlar, özellikle yüksek dirençli daha sık olarak </a:t>
            </a:r>
            <a:r>
              <a:rPr lang="tr-TR" sz="1800" dirty="0" err="1"/>
              <a:t>immünsuprese</a:t>
            </a:r>
            <a:r>
              <a:rPr lang="tr-TR" sz="1800" dirty="0"/>
              <a:t> hastalarda görülen </a:t>
            </a:r>
            <a:r>
              <a:rPr lang="tr-TR" sz="1800" dirty="0" err="1"/>
              <a:t>Candida</a:t>
            </a:r>
            <a:r>
              <a:rPr lang="tr-TR" sz="1800" dirty="0"/>
              <a:t> </a:t>
            </a:r>
            <a:r>
              <a:rPr lang="tr-TR" sz="1800" dirty="0" err="1"/>
              <a:t>albicans</a:t>
            </a:r>
            <a:r>
              <a:rPr lang="tr-TR" sz="1800" dirty="0"/>
              <a:t> ve </a:t>
            </a:r>
            <a:r>
              <a:rPr lang="tr-TR" sz="1800" dirty="0" err="1"/>
              <a:t>C.glabrata</a:t>
            </a:r>
            <a:r>
              <a:rPr lang="tr-TR" sz="1800" dirty="0"/>
              <a:t> gibi ajanlara etkilidir. Bu ilaçların pahalı olmaları ve hayatı tehdit edebilen ilaç etkileşimlerine yol açabilmeleri nedeniyle bu yeni, yüksek </a:t>
            </a:r>
            <a:r>
              <a:rPr lang="tr-TR" sz="1800" dirty="0" err="1"/>
              <a:t>potent</a:t>
            </a:r>
            <a:r>
              <a:rPr lang="tr-TR" sz="1800" dirty="0"/>
              <a:t> </a:t>
            </a:r>
            <a:r>
              <a:rPr lang="tr-TR" sz="1800" dirty="0" err="1"/>
              <a:t>antifungaller</a:t>
            </a:r>
            <a:r>
              <a:rPr lang="tr-TR" sz="1800" dirty="0"/>
              <a:t> genellikle </a:t>
            </a:r>
            <a:r>
              <a:rPr lang="tr-TR" sz="1800" dirty="0" err="1"/>
              <a:t>immünsüprese</a:t>
            </a:r>
            <a:r>
              <a:rPr lang="tr-TR" sz="1800" dirty="0"/>
              <a:t> hastalarda kullanılır.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Candidiazisin</a:t>
            </a:r>
            <a:r>
              <a:rPr lang="tr-TR" sz="1800" dirty="0"/>
              <a:t> sıklıkla medikal durumları kötü olan hastalarda görüldüğü unutulmamalıdır.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Geçmiş </a:t>
            </a:r>
            <a:r>
              <a:rPr lang="tr-TR" sz="1800" dirty="0"/>
              <a:t>antibiyotik </a:t>
            </a:r>
            <a:r>
              <a:rPr lang="tr-TR" sz="1800" dirty="0" smtClean="0"/>
              <a:t>tedavisi, </a:t>
            </a:r>
            <a:r>
              <a:rPr lang="tr-TR" sz="1800" dirty="0"/>
              <a:t>kontrolsüz </a:t>
            </a:r>
            <a:r>
              <a:rPr lang="tr-TR" sz="1800" dirty="0" err="1"/>
              <a:t>diabet</a:t>
            </a:r>
            <a:r>
              <a:rPr lang="tr-TR" sz="1800" dirty="0"/>
              <a:t> </a:t>
            </a:r>
            <a:r>
              <a:rPr lang="tr-TR" sz="1800" dirty="0" smtClean="0"/>
              <a:t>hikayesi olmayan </a:t>
            </a:r>
            <a:r>
              <a:rPr lang="tr-TR" sz="1800" dirty="0"/>
              <a:t>hastalar, AIDS, kanser kemoterapisi görmemiş hastalarda </a:t>
            </a:r>
            <a:r>
              <a:rPr lang="tr-TR" sz="1800" dirty="0" err="1"/>
              <a:t>candida</a:t>
            </a:r>
            <a:r>
              <a:rPr lang="tr-TR" sz="1800" dirty="0"/>
              <a:t> görüldüğünde hastada </a:t>
            </a:r>
            <a:r>
              <a:rPr lang="tr-TR" sz="1800" dirty="0" err="1"/>
              <a:t>immünsupresyona</a:t>
            </a:r>
            <a:r>
              <a:rPr lang="tr-TR" sz="1800" dirty="0"/>
              <a:t> neden olabilecek başka bir medikal durumun varlığından şüphelenilmelidir.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Bu </a:t>
            </a:r>
            <a:r>
              <a:rPr lang="tr-TR" sz="1800" dirty="0"/>
              <a:t>hastaların sistemik durumu kontrol altına alınmadan oral </a:t>
            </a:r>
            <a:r>
              <a:rPr lang="tr-TR" sz="1800" dirty="0" err="1"/>
              <a:t>kandidiazis</a:t>
            </a:r>
            <a:r>
              <a:rPr lang="tr-TR" sz="1800" dirty="0"/>
              <a:t> lokal olarak kontrol edilemez.</a:t>
            </a:r>
          </a:p>
          <a:p>
            <a:pPr marL="0" indent="0">
              <a:spcAft>
                <a:spcPts val="600"/>
              </a:spcAft>
              <a:buNone/>
            </a:pPr>
            <a:endParaRPr lang="tr-TR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7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5970"/>
            <a:ext cx="8229600" cy="477103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Mandibulada</a:t>
            </a:r>
            <a:r>
              <a:rPr lang="tr-TR" sz="1800" dirty="0"/>
              <a:t>, keser, </a:t>
            </a:r>
            <a:r>
              <a:rPr lang="tr-TR" sz="1800" dirty="0" err="1"/>
              <a:t>kanin</a:t>
            </a:r>
            <a:r>
              <a:rPr lang="tr-TR" sz="1800" dirty="0"/>
              <a:t> ve </a:t>
            </a:r>
            <a:r>
              <a:rPr lang="tr-TR" sz="1800" dirty="0" err="1"/>
              <a:t>premolar</a:t>
            </a:r>
            <a:r>
              <a:rPr lang="tr-TR" sz="1800" dirty="0"/>
              <a:t> diş enfeksiyonları genellikle </a:t>
            </a:r>
            <a:r>
              <a:rPr lang="tr-TR" sz="1800" dirty="0" err="1"/>
              <a:t>bukkal</a:t>
            </a:r>
            <a:r>
              <a:rPr lang="tr-TR" sz="1800" dirty="0"/>
              <a:t> kemiği kas </a:t>
            </a:r>
            <a:r>
              <a:rPr lang="tr-TR" sz="1800" dirty="0" err="1"/>
              <a:t>ataşmanlarının</a:t>
            </a:r>
            <a:r>
              <a:rPr lang="tr-TR" sz="1800" dirty="0"/>
              <a:t> üstünden perfore ederek </a:t>
            </a:r>
            <a:r>
              <a:rPr lang="tr-TR" sz="1800" dirty="0" err="1"/>
              <a:t>submuköz</a:t>
            </a:r>
            <a:r>
              <a:rPr lang="tr-TR" sz="1800" dirty="0"/>
              <a:t> enfeksiyonlara neden olurlar</a:t>
            </a:r>
            <a:r>
              <a:rPr lang="tr-TR" sz="18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1800" dirty="0" smtClean="0"/>
              <a:t> </a:t>
            </a:r>
            <a:r>
              <a:rPr lang="tr-TR" sz="1800" dirty="0" err="1"/>
              <a:t>Mandibular</a:t>
            </a:r>
            <a:r>
              <a:rPr lang="tr-TR" sz="1800" dirty="0"/>
              <a:t> </a:t>
            </a:r>
            <a:r>
              <a:rPr lang="tr-TR" sz="1800" dirty="0" err="1"/>
              <a:t>molar</a:t>
            </a:r>
            <a:r>
              <a:rPr lang="tr-TR" sz="1800" dirty="0"/>
              <a:t> diş enfeksiyonları </a:t>
            </a:r>
            <a:r>
              <a:rPr lang="tr-TR" sz="1800" dirty="0" err="1"/>
              <a:t>lingual</a:t>
            </a:r>
            <a:r>
              <a:rPr lang="tr-TR" sz="1800" dirty="0"/>
              <a:t> </a:t>
            </a:r>
            <a:r>
              <a:rPr lang="tr-TR" sz="1800" dirty="0" err="1"/>
              <a:t>kortikal</a:t>
            </a:r>
            <a:r>
              <a:rPr lang="tr-TR" sz="1800" dirty="0"/>
              <a:t> kemiği </a:t>
            </a:r>
            <a:r>
              <a:rPr lang="tr-TR" sz="1800" dirty="0" err="1"/>
              <a:t>anterior</a:t>
            </a:r>
            <a:r>
              <a:rPr lang="tr-TR" sz="1800" dirty="0"/>
              <a:t> dişlere göre daha sık </a:t>
            </a:r>
            <a:r>
              <a:rPr lang="tr-TR" sz="1800" dirty="0" err="1"/>
              <a:t>erode</a:t>
            </a:r>
            <a:r>
              <a:rPr lang="tr-TR" sz="1800" dirty="0"/>
              <a:t> ederler</a:t>
            </a:r>
            <a:r>
              <a:rPr lang="tr-TR" sz="18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1800" dirty="0" smtClean="0"/>
              <a:t> </a:t>
            </a:r>
            <a:r>
              <a:rPr lang="tr-TR" sz="1800" dirty="0"/>
              <a:t>1.molar diş enfeksiyonu </a:t>
            </a:r>
            <a:r>
              <a:rPr lang="tr-TR" sz="1800" dirty="0" err="1"/>
              <a:t>bukkal</a:t>
            </a:r>
            <a:r>
              <a:rPr lang="tr-TR" sz="1800" dirty="0"/>
              <a:t> veya </a:t>
            </a:r>
            <a:r>
              <a:rPr lang="tr-TR" sz="1800" dirty="0" err="1"/>
              <a:t>lingualden</a:t>
            </a:r>
            <a:r>
              <a:rPr lang="tr-TR" sz="1800" dirty="0"/>
              <a:t> </a:t>
            </a:r>
            <a:r>
              <a:rPr lang="tr-TR" sz="1800" dirty="0" err="1"/>
              <a:t>perforasyon</a:t>
            </a:r>
            <a:r>
              <a:rPr lang="tr-TR" sz="1800" dirty="0"/>
              <a:t> oluşturabilir, 2.molar diş enfeksiyonu da </a:t>
            </a:r>
            <a:r>
              <a:rPr lang="tr-TR" sz="1800" dirty="0" err="1"/>
              <a:t>bukkal</a:t>
            </a:r>
            <a:r>
              <a:rPr lang="tr-TR" sz="1800" dirty="0"/>
              <a:t> ve </a:t>
            </a:r>
            <a:r>
              <a:rPr lang="tr-TR" sz="1800" dirty="0" err="1"/>
              <a:t>lingualden</a:t>
            </a:r>
            <a:r>
              <a:rPr lang="tr-TR" sz="1800" dirty="0"/>
              <a:t> </a:t>
            </a:r>
            <a:r>
              <a:rPr lang="tr-TR" sz="1800" dirty="0" err="1"/>
              <a:t>perforasyon</a:t>
            </a:r>
            <a:r>
              <a:rPr lang="tr-TR" sz="1800" dirty="0"/>
              <a:t> oluşturabilir. Ancak </a:t>
            </a:r>
            <a:r>
              <a:rPr lang="tr-TR" sz="1800" dirty="0">
                <a:solidFill>
                  <a:srgbClr val="FF0000"/>
                </a:solidFill>
              </a:rPr>
              <a:t>3.molar diş enfeksiyonu </a:t>
            </a:r>
            <a:r>
              <a:rPr lang="tr-TR" sz="1800" dirty="0" err="1">
                <a:solidFill>
                  <a:srgbClr val="FF0000"/>
                </a:solidFill>
              </a:rPr>
              <a:t>herzaman</a:t>
            </a:r>
            <a:r>
              <a:rPr lang="tr-TR" sz="1800" dirty="0">
                <a:solidFill>
                  <a:srgbClr val="FF0000"/>
                </a:solidFill>
              </a:rPr>
              <a:t> </a:t>
            </a:r>
            <a:r>
              <a:rPr lang="tr-TR" sz="1800" dirty="0" err="1">
                <a:solidFill>
                  <a:srgbClr val="FF0000"/>
                </a:solidFill>
              </a:rPr>
              <a:t>lingual</a:t>
            </a:r>
            <a:r>
              <a:rPr lang="tr-TR" sz="1800" dirty="0">
                <a:solidFill>
                  <a:srgbClr val="FF0000"/>
                </a:solidFill>
              </a:rPr>
              <a:t> </a:t>
            </a:r>
            <a:r>
              <a:rPr lang="tr-TR" sz="1800" dirty="0" err="1">
                <a:solidFill>
                  <a:srgbClr val="FF0000"/>
                </a:solidFill>
              </a:rPr>
              <a:t>kortikal</a:t>
            </a:r>
            <a:r>
              <a:rPr lang="tr-TR" sz="1800" dirty="0">
                <a:solidFill>
                  <a:srgbClr val="FF0000"/>
                </a:solidFill>
              </a:rPr>
              <a:t> kemiği perfore eder. </a:t>
            </a:r>
            <a:endParaRPr lang="tr-TR" sz="18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1800" dirty="0" err="1" smtClean="0"/>
              <a:t>Mylohyoid</a:t>
            </a:r>
            <a:r>
              <a:rPr lang="tr-TR" sz="1800" dirty="0" smtClean="0"/>
              <a:t> </a:t>
            </a:r>
            <a:r>
              <a:rPr lang="tr-TR" sz="1800" dirty="0"/>
              <a:t>kasın </a:t>
            </a:r>
            <a:r>
              <a:rPr lang="tr-TR" sz="1800" dirty="0" err="1"/>
              <a:t>lingual</a:t>
            </a:r>
            <a:r>
              <a:rPr lang="tr-TR" sz="1800" dirty="0"/>
              <a:t> </a:t>
            </a:r>
            <a:r>
              <a:rPr lang="tr-TR" sz="1800" dirty="0" err="1"/>
              <a:t>kortikal</a:t>
            </a:r>
            <a:r>
              <a:rPr lang="tr-TR" sz="1800" dirty="0"/>
              <a:t> kemikteki </a:t>
            </a:r>
            <a:r>
              <a:rPr lang="tr-TR" sz="1800" dirty="0" err="1" smtClean="0"/>
              <a:t>perforasyonla</a:t>
            </a:r>
            <a:r>
              <a:rPr lang="tr-TR" sz="1800" dirty="0" smtClean="0"/>
              <a:t> </a:t>
            </a:r>
            <a:r>
              <a:rPr lang="tr-TR" sz="1800" dirty="0"/>
              <a:t>ilişkisine göre enfeksiyon </a:t>
            </a:r>
            <a:r>
              <a:rPr lang="tr-TR" sz="1800" dirty="0" err="1"/>
              <a:t>superior</a:t>
            </a:r>
            <a:r>
              <a:rPr lang="tr-TR" sz="1800" dirty="0"/>
              <a:t> yönde ilerleyerek </a:t>
            </a:r>
            <a:r>
              <a:rPr lang="tr-TR" sz="1800" dirty="0" err="1"/>
              <a:t>sublingual</a:t>
            </a:r>
            <a:r>
              <a:rPr lang="tr-TR" sz="1800" dirty="0"/>
              <a:t> apselere veya </a:t>
            </a:r>
            <a:r>
              <a:rPr lang="tr-TR" sz="1800" dirty="0" err="1"/>
              <a:t>inferior</a:t>
            </a:r>
            <a:r>
              <a:rPr lang="tr-TR" sz="1800" dirty="0"/>
              <a:t> yönde ilerleyerek </a:t>
            </a:r>
            <a:r>
              <a:rPr lang="tr-TR" sz="1800" dirty="0" err="1"/>
              <a:t>submandibular</a:t>
            </a:r>
            <a:r>
              <a:rPr lang="tr-TR" sz="1800" dirty="0"/>
              <a:t> apselere neden olur</a:t>
            </a:r>
            <a:r>
              <a:rPr lang="tr-TR" sz="1800" dirty="0" smtClean="0"/>
              <a:t>.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73707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Doç. Dr. Ayşegül Mine Tüzüner Öncül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sz="2000" dirty="0"/>
              <a:t>En sık görülen </a:t>
            </a:r>
            <a:r>
              <a:rPr lang="tr-TR" sz="2000" dirty="0" err="1"/>
              <a:t>odontojenik</a:t>
            </a:r>
            <a:r>
              <a:rPr lang="tr-TR" sz="2000" dirty="0"/>
              <a:t> enfeksiyonlar </a:t>
            </a:r>
            <a:r>
              <a:rPr lang="tr-TR" sz="2000" dirty="0" err="1"/>
              <a:t>submüköz</a:t>
            </a:r>
            <a:r>
              <a:rPr lang="tr-TR" sz="2000" dirty="0"/>
              <a:t> apselerdir. </a:t>
            </a:r>
            <a:endParaRPr lang="tr-TR" sz="2000" dirty="0" smtClean="0"/>
          </a:p>
          <a:p>
            <a:r>
              <a:rPr lang="tr-TR" sz="2000" dirty="0" smtClean="0"/>
              <a:t>Özellikle </a:t>
            </a:r>
            <a:r>
              <a:rPr lang="tr-TR" sz="2000" dirty="0"/>
              <a:t>bu enfeksiyonlar tedavi edilmediğinde enfeksiyon </a:t>
            </a:r>
            <a:r>
              <a:rPr lang="tr-TR" sz="2000" dirty="0" err="1"/>
              <a:t>spontan</a:t>
            </a:r>
            <a:r>
              <a:rPr lang="tr-TR" sz="2000" dirty="0"/>
              <a:t> olarak drene olur ve kronikleşir. </a:t>
            </a:r>
            <a:endParaRPr lang="tr-TR" sz="2000" dirty="0" smtClean="0"/>
          </a:p>
          <a:p>
            <a:r>
              <a:rPr lang="tr-TR" sz="2000" dirty="0" smtClean="0"/>
              <a:t>Drenaj </a:t>
            </a:r>
            <a:r>
              <a:rPr lang="tr-TR" sz="2000" dirty="0"/>
              <a:t>alanı tıkanırsa enfeksiyon </a:t>
            </a:r>
            <a:r>
              <a:rPr lang="tr-TR" sz="2000" dirty="0" err="1"/>
              <a:t>nüks</a:t>
            </a:r>
            <a:r>
              <a:rPr lang="tr-TR" sz="2000" dirty="0"/>
              <a:t> eder.  </a:t>
            </a:r>
            <a:endParaRPr lang="tr-TR" sz="2000" dirty="0" smtClean="0"/>
          </a:p>
          <a:p>
            <a:r>
              <a:rPr lang="tr-TR" sz="2000" dirty="0" smtClean="0"/>
              <a:t>Bazen </a:t>
            </a:r>
            <a:r>
              <a:rPr lang="tr-TR" sz="2000" dirty="0"/>
              <a:t>apseler kronik sinüs </a:t>
            </a:r>
            <a:r>
              <a:rPr lang="tr-TR" sz="2000" dirty="0" err="1"/>
              <a:t>traktları</a:t>
            </a:r>
            <a:r>
              <a:rPr lang="tr-TR" sz="2000" dirty="0"/>
              <a:t> oluşturur ve bu sinüs </a:t>
            </a:r>
            <a:r>
              <a:rPr lang="tr-TR" sz="2000" dirty="0" err="1"/>
              <a:t>traktlarından</a:t>
            </a:r>
            <a:r>
              <a:rPr lang="tr-TR" sz="2000" dirty="0"/>
              <a:t> drenaj devam ettiği sürece hastanın ağrısı olmaz. </a:t>
            </a:r>
            <a:endParaRPr lang="tr-TR" sz="2000" dirty="0" smtClean="0"/>
          </a:p>
          <a:p>
            <a:r>
              <a:rPr lang="tr-TR" sz="2000" dirty="0" smtClean="0"/>
              <a:t>Antibiyotik </a:t>
            </a:r>
            <a:r>
              <a:rPr lang="tr-TR" sz="2000" dirty="0"/>
              <a:t>kullanımı genellikle </a:t>
            </a:r>
            <a:r>
              <a:rPr lang="tr-TR" sz="2000" dirty="0" err="1"/>
              <a:t>enfekte</a:t>
            </a:r>
            <a:r>
              <a:rPr lang="tr-TR" sz="2000" dirty="0"/>
              <a:t> materyalin drenajını durdurur, ancak antibiyotik tedavisi bittiğinde tekrar drenaj gözlenir. </a:t>
            </a:r>
            <a:endParaRPr lang="tr-TR" sz="2000" dirty="0" smtClean="0"/>
          </a:p>
          <a:p>
            <a:r>
              <a:rPr lang="tr-TR" sz="2000" dirty="0" smtClean="0"/>
              <a:t>Kalıcı </a:t>
            </a:r>
            <a:r>
              <a:rPr lang="tr-TR" sz="2000" dirty="0"/>
              <a:t>tedavi için enfeksiyon etkeni ortadan kaldırılmalıdır. (</a:t>
            </a:r>
            <a:r>
              <a:rPr lang="tr-TR" sz="2000" dirty="0" err="1"/>
              <a:t>endodontik</a:t>
            </a:r>
            <a:r>
              <a:rPr lang="tr-TR" sz="2000" dirty="0"/>
              <a:t> tedavi veya diş çekimi)</a:t>
            </a: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07916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94438"/>
            <a:ext cx="7772400" cy="2200275"/>
          </a:xfrm>
        </p:spPr>
        <p:txBody>
          <a:bodyPr>
            <a:normAutofit fontScale="90000"/>
          </a:bodyPr>
          <a:lstStyle/>
          <a:p>
            <a:r>
              <a:rPr lang="tr-TR" dirty="0"/>
              <a:t>ODONTOJENİK ENFEKSİYONLARIN TEDAVİ PRENSİPLERİ</a:t>
            </a:r>
            <a:endParaRPr lang="en-US" dirty="0"/>
          </a:p>
        </p:txBody>
      </p:sp>
      <p:pic>
        <p:nvPicPr>
          <p:cNvPr id="5" name="Picture 4" descr="Ekran Resmi 2015-04-29 23.52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87" y="3439325"/>
            <a:ext cx="4070185" cy="2954958"/>
          </a:xfrm>
          <a:prstGeom prst="rect">
            <a:avLst/>
          </a:prstGeom>
        </p:spPr>
      </p:pic>
      <p:pic>
        <p:nvPicPr>
          <p:cNvPr id="6" name="Picture 5" descr="Ekran Resmi 2015-04-29 23.51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9" y="3439325"/>
            <a:ext cx="4121388" cy="29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88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spcAft>
                <a:spcPts val="600"/>
              </a:spcAft>
            </a:pPr>
            <a:r>
              <a:rPr lang="tr-TR" dirty="0" smtClean="0"/>
              <a:t>1</a:t>
            </a:r>
            <a:r>
              <a:rPr lang="tr-TR" dirty="0"/>
              <a:t>.ENFEKSİYONUN DERECESİNİN </a:t>
            </a:r>
            <a:r>
              <a:rPr lang="tr-TR" dirty="0" smtClean="0"/>
              <a:t>BELİRLENMESİ: ANAMNEZ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8924"/>
            <a:ext cx="8229600" cy="4498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İlk amaç hastanın esas şikayetini öğrenmektir. 2.aşama enfeksiyonun ne kadar zamandır </a:t>
            </a:r>
            <a:r>
              <a:rPr lang="tr-TR" sz="2000" dirty="0" smtClean="0"/>
              <a:t>var olduğunu </a:t>
            </a:r>
            <a:r>
              <a:rPr lang="tr-TR" sz="2000" dirty="0"/>
              <a:t>tespit etmek için </a:t>
            </a:r>
            <a:r>
              <a:rPr lang="tr-TR" sz="2000" dirty="0" err="1"/>
              <a:t>anamnez</a:t>
            </a:r>
            <a:r>
              <a:rPr lang="tr-TR" sz="2000" dirty="0"/>
              <a:t> almaktır. İlk olarak diş hekimi enfeksiyonun başlangıcını soruşturmalıdır.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Hastanın ne kadar zamandır ağrı, şişlik gibi semptomları </a:t>
            </a:r>
            <a:r>
              <a:rPr lang="tr-TR" sz="2000" dirty="0" smtClean="0"/>
              <a:t>var ?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/>
              <a:t>Diş hekimi enfeksiyonun başlangıcını soruşturmalı. Daha sonra enfeksiyon etkeni tartışılmalıdır.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Son olarak </a:t>
            </a:r>
            <a:r>
              <a:rPr lang="tr-TR" sz="2000" dirty="0" err="1"/>
              <a:t>klinisyen</a:t>
            </a:r>
            <a:r>
              <a:rPr lang="tr-TR" sz="2000" dirty="0"/>
              <a:t>, enfeksiyon ilerleyişinin hızını belirlemelidir. Enfeksiyonun birkaç saat içinde veya birkaç günde mi oluştuğu soruşturulmalıdır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209792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Sonraki aşamada </a:t>
            </a:r>
            <a:r>
              <a:rPr lang="tr-TR" dirty="0" err="1"/>
              <a:t>klinisyen</a:t>
            </a:r>
            <a:r>
              <a:rPr lang="tr-TR" dirty="0"/>
              <a:t> hastanın semptomlarını belirler. Enfeksiyonlara karşı ağır </a:t>
            </a:r>
            <a:r>
              <a:rPr lang="tr-TR" dirty="0" err="1"/>
              <a:t>inflamatuar</a:t>
            </a:r>
            <a:r>
              <a:rPr lang="tr-TR" dirty="0"/>
              <a:t> yanıt görülür ve </a:t>
            </a:r>
            <a:r>
              <a:rPr lang="tr-TR" dirty="0" err="1"/>
              <a:t>inflamasyonun</a:t>
            </a:r>
            <a:r>
              <a:rPr lang="tr-TR" dirty="0"/>
              <a:t> ana belirtileri klinik olarak </a:t>
            </a:r>
            <a:r>
              <a:rPr lang="tr-TR" dirty="0" err="1" smtClean="0"/>
              <a:t>ayrıdedilebilir</a:t>
            </a:r>
            <a:r>
              <a:rPr lang="tr-TR" dirty="0"/>
              <a:t>. Bu belirtiler ve semptomlar; </a:t>
            </a:r>
          </a:p>
          <a:p>
            <a:pPr>
              <a:spcAft>
                <a:spcPts val="600"/>
              </a:spcAft>
            </a:pPr>
            <a:r>
              <a:rPr lang="tr-TR" dirty="0" err="1">
                <a:solidFill>
                  <a:srgbClr val="FF0000"/>
                </a:solidFill>
              </a:rPr>
              <a:t>dolor</a:t>
            </a:r>
            <a:r>
              <a:rPr lang="tr-TR" dirty="0">
                <a:solidFill>
                  <a:srgbClr val="FF0000"/>
                </a:solidFill>
              </a:rPr>
              <a:t> (ağrı), </a:t>
            </a:r>
          </a:p>
          <a:p>
            <a:pPr>
              <a:spcAft>
                <a:spcPts val="600"/>
              </a:spcAft>
            </a:pPr>
            <a:r>
              <a:rPr lang="tr-TR" dirty="0" err="1">
                <a:solidFill>
                  <a:srgbClr val="FF0000"/>
                </a:solidFill>
              </a:rPr>
              <a:t>tumor</a:t>
            </a:r>
            <a:r>
              <a:rPr lang="tr-TR" dirty="0">
                <a:solidFill>
                  <a:srgbClr val="FF0000"/>
                </a:solidFill>
              </a:rPr>
              <a:t> (şişlik), </a:t>
            </a:r>
          </a:p>
          <a:p>
            <a:pPr>
              <a:spcAft>
                <a:spcPts val="600"/>
              </a:spcAft>
            </a:pPr>
            <a:r>
              <a:rPr lang="tr-TR" dirty="0" err="1">
                <a:solidFill>
                  <a:srgbClr val="FF0000"/>
                </a:solidFill>
              </a:rPr>
              <a:t>calor</a:t>
            </a:r>
            <a:r>
              <a:rPr lang="tr-TR" dirty="0">
                <a:solidFill>
                  <a:srgbClr val="FF0000"/>
                </a:solidFill>
              </a:rPr>
              <a:t> (sıcaklık), </a:t>
            </a:r>
          </a:p>
          <a:p>
            <a:pPr>
              <a:spcAft>
                <a:spcPts val="600"/>
              </a:spcAft>
            </a:pPr>
            <a:r>
              <a:rPr lang="tr-TR" dirty="0" err="1">
                <a:solidFill>
                  <a:srgbClr val="FF0000"/>
                </a:solidFill>
              </a:rPr>
              <a:t>rubor</a:t>
            </a:r>
            <a:r>
              <a:rPr lang="tr-TR" dirty="0">
                <a:solidFill>
                  <a:srgbClr val="FF0000"/>
                </a:solidFill>
              </a:rPr>
              <a:t> (</a:t>
            </a:r>
            <a:r>
              <a:rPr lang="tr-TR" dirty="0" err="1">
                <a:solidFill>
                  <a:srgbClr val="FF0000"/>
                </a:solidFill>
              </a:rPr>
              <a:t>eritem,kızarıklık</a:t>
            </a:r>
            <a:r>
              <a:rPr lang="tr-TR" dirty="0">
                <a:solidFill>
                  <a:srgbClr val="FF0000"/>
                </a:solidFill>
              </a:rPr>
              <a:t>) ve </a:t>
            </a:r>
          </a:p>
          <a:p>
            <a:pPr>
              <a:spcAft>
                <a:spcPts val="600"/>
              </a:spcAft>
            </a:pPr>
            <a:r>
              <a:rPr lang="tr-TR" dirty="0" err="1">
                <a:solidFill>
                  <a:srgbClr val="FF0000"/>
                </a:solidFill>
              </a:rPr>
              <a:t>functio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lasea</a:t>
            </a:r>
            <a:r>
              <a:rPr lang="tr-TR" dirty="0">
                <a:solidFill>
                  <a:srgbClr val="FF0000"/>
                </a:solidFill>
              </a:rPr>
              <a:t> (fonksiyon kaybı).</a:t>
            </a:r>
            <a:endParaRPr lang="en-US" dirty="0">
              <a:solidFill>
                <a:srgbClr val="FF0000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4869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 smtClean="0"/>
              <a:t>Diş hekimliğinde en önemli problemlerden biri </a:t>
            </a:r>
            <a:r>
              <a:rPr lang="tr-TR" sz="2000" dirty="0" err="1" smtClean="0"/>
              <a:t>odontojenik</a:t>
            </a:r>
            <a:r>
              <a:rPr lang="tr-TR" sz="2000" dirty="0" smtClean="0"/>
              <a:t> enfeksiyonlardır. </a:t>
            </a:r>
          </a:p>
          <a:p>
            <a:pPr>
              <a:spcAft>
                <a:spcPts val="600"/>
              </a:spcAft>
            </a:pPr>
            <a:r>
              <a:rPr lang="tr-TR" sz="2000" dirty="0" err="1" smtClean="0"/>
              <a:t>Odontojenik</a:t>
            </a:r>
            <a:r>
              <a:rPr lang="tr-TR" sz="2000" dirty="0" smtClean="0"/>
              <a:t> enfeksiyonlar dişlerden kaynak alır ve karakteristik bir floraya sahiptirler.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Çürükler, </a:t>
            </a:r>
            <a:r>
              <a:rPr lang="tr-TR" sz="2000" dirty="0" err="1" smtClean="0"/>
              <a:t>periodontal</a:t>
            </a:r>
            <a:r>
              <a:rPr lang="tr-TR" sz="2000" dirty="0" smtClean="0"/>
              <a:t> hastalıklar ve </a:t>
            </a:r>
            <a:r>
              <a:rPr lang="tr-TR" sz="2000" dirty="0" err="1" smtClean="0"/>
              <a:t>pulpitisler</a:t>
            </a:r>
            <a:r>
              <a:rPr lang="tr-TR" sz="2000" dirty="0" smtClean="0"/>
              <a:t>, dişler ve </a:t>
            </a:r>
            <a:r>
              <a:rPr lang="tr-TR" sz="2000" dirty="0" err="1" smtClean="0"/>
              <a:t>alveoler</a:t>
            </a:r>
            <a:r>
              <a:rPr lang="tr-TR" sz="2000" dirty="0" smtClean="0"/>
              <a:t> prosesin ötesine, oral </a:t>
            </a:r>
            <a:r>
              <a:rPr lang="tr-TR" sz="2000" dirty="0" err="1" smtClean="0"/>
              <a:t>kavite</a:t>
            </a:r>
            <a:r>
              <a:rPr lang="tr-TR" sz="2000" dirty="0" smtClean="0"/>
              <a:t>, yüz, baş ve boynun derin dokularına uzanan enfeksiyonları başlatırlar.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Bu enfeksiyonlar düşük derece, sadece minimal tedavi gerektiren iyi lokalize enfeksiyonlardan, ciddi, hayatı tehdit eden derin </a:t>
            </a:r>
            <a:r>
              <a:rPr lang="tr-TR" sz="2000" dirty="0" err="1" smtClean="0"/>
              <a:t>fasiyal</a:t>
            </a:r>
            <a:r>
              <a:rPr lang="tr-TR" sz="2000" dirty="0" smtClean="0"/>
              <a:t> enfeksiyonlara kadar varyasyona sahiptir.</a:t>
            </a:r>
          </a:p>
        </p:txBody>
      </p:sp>
      <p:pic>
        <p:nvPicPr>
          <p:cNvPr id="4" name="Picture 3" descr="images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5" y="281642"/>
            <a:ext cx="29718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8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En sık görülen belirti ağrıdır.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Hastaya </a:t>
            </a:r>
            <a:r>
              <a:rPr lang="tr-TR" sz="1800" dirty="0"/>
              <a:t>ağrının ne zaman başladığı ve ağrı ilk başladığından beri ne kadar yayıldığı sorulmalıdır.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İkinci </a:t>
            </a:r>
            <a:r>
              <a:rPr lang="tr-TR" sz="1800" dirty="0"/>
              <a:t>belirti şişliktir. Şişlik her zaman çok belirli olmaz.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Enfeksiyonun </a:t>
            </a:r>
            <a:r>
              <a:rPr lang="tr-TR" sz="1800" dirty="0"/>
              <a:t>3. karakteristik belirtisi ısı artışıdır. Hastaya ilgili böyleye dokunduğunda lokal ısı artışını hissedip hissetmediği sorulmalıdır.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İlgili </a:t>
            </a:r>
            <a:r>
              <a:rPr lang="tr-TR" sz="1800" dirty="0"/>
              <a:t>bölgede kızarıklık diğer belirtidir. Hastaya ilgili bölgede son zamanlarda renk değişikliği, özellikle kızarıklık </a:t>
            </a:r>
            <a:r>
              <a:rPr lang="tr-TR" sz="1800" dirty="0" err="1"/>
              <a:t>faredip</a:t>
            </a:r>
            <a:r>
              <a:rPr lang="tr-TR" sz="1800" dirty="0"/>
              <a:t> etmediği sorulmalıdır.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Fonksiyon </a:t>
            </a:r>
            <a:r>
              <a:rPr lang="tr-TR" sz="1800" dirty="0"/>
              <a:t>kaybı muayene ile teşhis edilmelidir. </a:t>
            </a:r>
            <a:r>
              <a:rPr lang="tr-TR" sz="1800" dirty="0" err="1"/>
              <a:t>Trismus</a:t>
            </a:r>
            <a:r>
              <a:rPr lang="tr-TR" sz="1800" dirty="0"/>
              <a:t>, çiğnemede yutkunmada veya nefes almada zorlanma olup olmadığı araştırılmalıdır.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86256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tr-TR" sz="2000" dirty="0"/>
              <a:t>Son olarak hastanın genel durumu muayene edilmelidir. Kendini yorgun, ateşli, zayıf</a:t>
            </a:r>
            <a:r>
              <a:rPr lang="tr-TR" sz="2000" dirty="0" smtClean="0"/>
              <a:t>, hasta </a:t>
            </a:r>
            <a:r>
              <a:rPr lang="tr-TR" sz="2000" dirty="0"/>
              <a:t>hisseden hastada </a:t>
            </a:r>
            <a:r>
              <a:rPr lang="tr-TR" sz="2000" dirty="0" err="1"/>
              <a:t>malasie</a:t>
            </a:r>
            <a:r>
              <a:rPr lang="tr-TR" sz="2000" dirty="0"/>
              <a:t> olduğu </a:t>
            </a:r>
            <a:r>
              <a:rPr lang="tr-TR" sz="2000" dirty="0" err="1"/>
              <a:t>düğünülebilir</a:t>
            </a:r>
            <a:r>
              <a:rPr lang="tr-TR" sz="2000" dirty="0"/>
              <a:t>. </a:t>
            </a:r>
            <a:r>
              <a:rPr lang="tr-TR" sz="2000" dirty="0" err="1">
                <a:solidFill>
                  <a:srgbClr val="FF0000"/>
                </a:solidFill>
              </a:rPr>
              <a:t>Malasie</a:t>
            </a:r>
            <a:r>
              <a:rPr lang="tr-TR" sz="2000" dirty="0"/>
              <a:t> genellikle orta veya ağır dereceli </a:t>
            </a:r>
            <a:r>
              <a:rPr lang="tr-TR" sz="2000" dirty="0" smtClean="0"/>
              <a:t>enfeksiyonlara </a:t>
            </a:r>
            <a:r>
              <a:rPr lang="tr-TR" sz="2000" dirty="0"/>
              <a:t>hastanın verdiği </a:t>
            </a:r>
            <a:r>
              <a:rPr lang="tr-TR" sz="2000" dirty="0" err="1"/>
              <a:t>generalize</a:t>
            </a:r>
            <a:r>
              <a:rPr lang="tr-TR" sz="2000" dirty="0"/>
              <a:t> tepkidir</a:t>
            </a:r>
            <a:r>
              <a:rPr lang="tr-TR" sz="2000" dirty="0" smtClean="0"/>
              <a:t>.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/>
              <a:t>Daha sonra tedavi seçenekleri değerlendirilmelidir. Hastanın daha önce profesyonel bir tedavi görüp görmediği veya kendini tedavi etmeye çalışıp çalışmadığı araştırılmalıdır.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Hastanın medikal hikayesi </a:t>
            </a:r>
            <a:r>
              <a:rPr lang="tr-TR" sz="2000" dirty="0" smtClean="0"/>
              <a:t>sorgulanmalıdır.</a:t>
            </a:r>
            <a:endParaRPr lang="tr-TR" sz="20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5723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FİZİKSEL MUAYENE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 smtClean="0"/>
              <a:t>Hastanın </a:t>
            </a:r>
            <a:r>
              <a:rPr lang="tr-TR" sz="2000" dirty="0" err="1" smtClean="0"/>
              <a:t>vital</a:t>
            </a:r>
            <a:r>
              <a:rPr lang="tr-TR" sz="2000" dirty="0" smtClean="0"/>
              <a:t> bulguları; ateş, nabız, tansiyon ve solunumu değerlendirilmelidir. 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Enfeksiyonun sistemik tutulum gösterdiği hastalarda ateş artar. Ağır enfeksiyonu olan hastalarda ateş 38.3 dereceye kadar veya daha fazla yükselebilir.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Hastanın ateşi yükseldikçe nabzı da yükselir. Eğer nabız 100 atım/dakikanın üzerine çıkıyorsa hastanın ağır enfeksiyonu olabilir ve daha agresif tedavi edilmelidir.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Enfeksiyon hastanın </a:t>
            </a:r>
            <a:r>
              <a:rPr lang="tr-TR" sz="2000" dirty="0" err="1" smtClean="0"/>
              <a:t>vital</a:t>
            </a:r>
            <a:r>
              <a:rPr lang="tr-TR" sz="2000" dirty="0" smtClean="0"/>
              <a:t> bulgularından en az tansiyonu etkiler. 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Sadece hastanın belirli ağrı ve </a:t>
            </a:r>
            <a:r>
              <a:rPr lang="tr-TR" sz="2000" dirty="0" err="1" smtClean="0"/>
              <a:t>anksiyetesi</a:t>
            </a:r>
            <a:r>
              <a:rPr lang="tr-TR" sz="2000" dirty="0" smtClean="0"/>
              <a:t> varsa </a:t>
            </a:r>
            <a:r>
              <a:rPr lang="tr-TR" sz="2000" dirty="0" err="1" smtClean="0"/>
              <a:t>sistolik</a:t>
            </a:r>
            <a:r>
              <a:rPr lang="tr-TR" sz="2000" dirty="0" smtClean="0"/>
              <a:t> kan basıncında yükselme olur. 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Buna rağmen ağır septik şokta hastada hipotansiyon görülür.</a:t>
            </a:r>
          </a:p>
        </p:txBody>
      </p:sp>
    </p:spTree>
    <p:extLst>
      <p:ext uri="{BB962C8B-B14F-4D97-AF65-F5344CB8AC3E}">
        <p14:creationId xmlns:p14="http://schemas.microsoft.com/office/powerpoint/2010/main" val="650253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05218"/>
            <a:ext cx="8229600" cy="567178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Sonuç olarak, hastanın solunumu yakından gözlenmeli.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Odontojenik</a:t>
            </a:r>
            <a:r>
              <a:rPr lang="tr-TR" sz="1800" dirty="0" smtClean="0"/>
              <a:t> </a:t>
            </a:r>
            <a:r>
              <a:rPr lang="tr-TR" sz="1800" dirty="0"/>
              <a:t>enfeksiyonun en büyük </a:t>
            </a:r>
            <a:r>
              <a:rPr lang="tr-TR" sz="1800" dirty="0" err="1"/>
              <a:t>komplilasyonlarından</a:t>
            </a:r>
            <a:r>
              <a:rPr lang="tr-TR" sz="1800" dirty="0"/>
              <a:t> biri, enfeksiyonun boynun derin </a:t>
            </a:r>
            <a:r>
              <a:rPr lang="tr-TR" sz="1800" dirty="0" err="1"/>
              <a:t>lojlarına</a:t>
            </a:r>
            <a:r>
              <a:rPr lang="tr-TR" sz="1800" dirty="0"/>
              <a:t> ulaşıp üst solunum yolunu tıkamasıdır.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err="1" smtClean="0"/>
              <a:t>Klinisyen</a:t>
            </a:r>
            <a:r>
              <a:rPr lang="tr-TR" sz="1800" dirty="0"/>
              <a:t>, üst solunum yolunda tıkanıklık olmadığından ve hastanın rahatça nefes aldığından emin olmalıdır.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Normal </a:t>
            </a:r>
            <a:r>
              <a:rPr lang="tr-TR" sz="1800" dirty="0"/>
              <a:t>solunum sayısı dakikada </a:t>
            </a:r>
            <a:r>
              <a:rPr lang="tr-TR" sz="1800" dirty="0" smtClean="0"/>
              <a:t>14-16 </a:t>
            </a:r>
            <a:r>
              <a:rPr lang="tr-TR" sz="1800" dirty="0" err="1" smtClean="0"/>
              <a:t>dır</a:t>
            </a:r>
            <a:r>
              <a:rPr lang="tr-TR" sz="1800" dirty="0"/>
              <a:t>. 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Hasta </a:t>
            </a:r>
            <a:r>
              <a:rPr lang="tr-TR" sz="1800" dirty="0" err="1"/>
              <a:t>trismus</a:t>
            </a:r>
            <a:r>
              <a:rPr lang="tr-TR" sz="1800" dirty="0"/>
              <a:t>, </a:t>
            </a:r>
            <a:r>
              <a:rPr lang="tr-TR" sz="1800" dirty="0" err="1"/>
              <a:t>disfaji</a:t>
            </a:r>
            <a:r>
              <a:rPr lang="tr-TR" sz="1800" dirty="0"/>
              <a:t> ve </a:t>
            </a:r>
            <a:r>
              <a:rPr lang="tr-TR" sz="1800" dirty="0" err="1"/>
              <a:t>dispne</a:t>
            </a:r>
            <a:r>
              <a:rPr lang="tr-TR" sz="1800" dirty="0"/>
              <a:t> açısından değerlendirilmelidir. Bunlar tablonun ağır bir enfeksiyon olduğunun işaretleridir.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Şişlik bölgesi </a:t>
            </a:r>
            <a:r>
              <a:rPr lang="tr-TR" sz="1800" dirty="0" err="1"/>
              <a:t>palpasyon</a:t>
            </a:r>
            <a:r>
              <a:rPr lang="tr-TR" sz="1800" dirty="0"/>
              <a:t> ile muayene edilmelidir. Şişliğin yoğunluğu, sertliği ve bölgedeki lokal ısı artışı değerlendirilmelidir.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Şişliğin </a:t>
            </a:r>
            <a:r>
              <a:rPr lang="tr-TR" sz="1800" dirty="0"/>
              <a:t>yoğunluğu, çok yumuşaktan, neredeyse normal, et gibi (hamur gibi), sert şişliğe kadar (</a:t>
            </a:r>
            <a:r>
              <a:rPr lang="tr-TR" sz="1800" dirty="0" err="1"/>
              <a:t>indure</a:t>
            </a:r>
            <a:r>
              <a:rPr lang="tr-TR" sz="1800" dirty="0"/>
              <a:t> şişlik) değişebilir. </a:t>
            </a:r>
            <a:r>
              <a:rPr lang="tr-TR" sz="1800" dirty="0" err="1" smtClean="0"/>
              <a:t>İndurasyon</a:t>
            </a:r>
            <a:r>
              <a:rPr lang="tr-TR" sz="1800" dirty="0" smtClean="0"/>
              <a:t> </a:t>
            </a:r>
            <a:r>
              <a:rPr lang="tr-TR" sz="1800" dirty="0"/>
              <a:t>gösteren şişlik kasılmış bir kas gibi olarak tanımlanır. Ayrıca şişlik </a:t>
            </a:r>
            <a:r>
              <a:rPr lang="tr-TR" sz="1800" dirty="0" err="1"/>
              <a:t>fluktuan</a:t>
            </a:r>
            <a:r>
              <a:rPr lang="tr-TR" sz="1800" dirty="0"/>
              <a:t> olabilir. </a:t>
            </a:r>
            <a:r>
              <a:rPr lang="tr-TR" sz="1800" dirty="0" err="1"/>
              <a:t>Fluktuasyon</a:t>
            </a:r>
            <a:r>
              <a:rPr lang="tr-TR" sz="1800" dirty="0"/>
              <a:t> içi sıvı dolu balon hissini verir. </a:t>
            </a:r>
            <a:r>
              <a:rPr lang="tr-TR" sz="1800" dirty="0" err="1"/>
              <a:t>Fluktuan</a:t>
            </a:r>
            <a:r>
              <a:rPr lang="tr-TR" sz="1800" dirty="0"/>
              <a:t> şişlik </a:t>
            </a:r>
            <a:r>
              <a:rPr lang="tr-TR" sz="1800" dirty="0" err="1"/>
              <a:t>pü’nün</a:t>
            </a:r>
            <a:r>
              <a:rPr lang="tr-TR" sz="1800" dirty="0"/>
              <a:t> şişliğin merkezinde toplanmasıyla karakterizedir.</a:t>
            </a:r>
          </a:p>
          <a:p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823944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060"/>
            <a:ext cx="8229600" cy="246376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Daha sonra diş hekimi, </a:t>
            </a:r>
            <a:r>
              <a:rPr lang="tr-TR" sz="1800" dirty="0" err="1"/>
              <a:t>intraoral</a:t>
            </a:r>
            <a:r>
              <a:rPr lang="tr-TR" sz="1800" dirty="0"/>
              <a:t> muayene ile enfeksiyon etkenini bulmaya çalışır. Şiddetli çürük diş, belirgin </a:t>
            </a:r>
            <a:r>
              <a:rPr lang="tr-TR" sz="1800" dirty="0" err="1"/>
              <a:t>periodontal</a:t>
            </a:r>
            <a:r>
              <a:rPr lang="tr-TR" sz="1800" dirty="0"/>
              <a:t> apse, şiddetli </a:t>
            </a:r>
            <a:r>
              <a:rPr lang="tr-TR" sz="1800" dirty="0" err="1"/>
              <a:t>periodontal</a:t>
            </a:r>
            <a:r>
              <a:rPr lang="tr-TR" sz="1800" dirty="0"/>
              <a:t> hastalık, bunların kombinasyonu, dişte kırık veya çene kırığı olabilir. Diş hekimi lokalize </a:t>
            </a:r>
            <a:r>
              <a:rPr lang="tr-TR" sz="1800" dirty="0" err="1"/>
              <a:t>vestibuler</a:t>
            </a:r>
            <a:r>
              <a:rPr lang="tr-TR" sz="1800" dirty="0"/>
              <a:t> şişlikleri muayene etmelidir.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Sonraki adım radyolojik muayenedir. Genellikle </a:t>
            </a:r>
            <a:r>
              <a:rPr lang="tr-TR" sz="1800" dirty="0" err="1"/>
              <a:t>periapikal</a:t>
            </a:r>
            <a:r>
              <a:rPr lang="tr-TR" sz="1800" dirty="0"/>
              <a:t> radyografi </a:t>
            </a:r>
            <a:r>
              <a:rPr lang="tr-TR" sz="1800" dirty="0" err="1"/>
              <a:t>endikedir</a:t>
            </a:r>
            <a:r>
              <a:rPr lang="tr-TR" sz="1800" dirty="0"/>
              <a:t>. Ancak ağız açma kısıtlılığı söz konusu ile panoramik radyografi alınması gerekir</a:t>
            </a:r>
            <a:r>
              <a:rPr lang="tr-TR" sz="1800" dirty="0" smtClean="0"/>
              <a:t>.</a:t>
            </a:r>
            <a:endParaRPr lang="tr-TR" sz="1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06" y="3746654"/>
            <a:ext cx="6754953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7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523505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Fiziksel muayene sonrası </a:t>
            </a:r>
            <a:r>
              <a:rPr lang="tr-TR" sz="2000" dirty="0" err="1"/>
              <a:t>klinisyen</a:t>
            </a:r>
            <a:r>
              <a:rPr lang="tr-TR" sz="2000" dirty="0"/>
              <a:t>, enfeksiyonun evresine karar vermelidir.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Çok </a:t>
            </a:r>
            <a:r>
              <a:rPr lang="tr-TR" sz="2000" dirty="0"/>
              <a:t>yumuşak, hafif sertlikte, </a:t>
            </a:r>
            <a:r>
              <a:rPr lang="tr-TR" sz="2000" dirty="0" err="1"/>
              <a:t>ödematöz</a:t>
            </a:r>
            <a:r>
              <a:rPr lang="tr-TR" sz="2000" dirty="0"/>
              <a:t> şişlik </a:t>
            </a:r>
            <a:r>
              <a:rPr lang="tr-TR" sz="2000" dirty="0" err="1">
                <a:solidFill>
                  <a:srgbClr val="FF0000"/>
                </a:solidFill>
              </a:rPr>
              <a:t>inokülasyon</a:t>
            </a:r>
            <a:r>
              <a:rPr lang="tr-TR" sz="2000" dirty="0"/>
              <a:t> evresidir. 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İndure</a:t>
            </a:r>
            <a:r>
              <a:rPr lang="tr-TR" sz="2000" dirty="0" smtClean="0"/>
              <a:t> </a:t>
            </a:r>
            <a:r>
              <a:rPr lang="tr-TR" sz="2000" dirty="0"/>
              <a:t>şişlik </a:t>
            </a:r>
            <a:r>
              <a:rPr lang="tr-TR" sz="2000" dirty="0" err="1">
                <a:solidFill>
                  <a:srgbClr val="FF0000"/>
                </a:solidFill>
              </a:rPr>
              <a:t>selülit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/>
              <a:t>evresi,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/>
              <a:t>s</a:t>
            </a:r>
            <a:r>
              <a:rPr lang="tr-TR" sz="2000" dirty="0" smtClean="0"/>
              <a:t>antral </a:t>
            </a:r>
            <a:r>
              <a:rPr lang="tr-TR" sz="2000" dirty="0" err="1">
                <a:solidFill>
                  <a:srgbClr val="FF0000"/>
                </a:solidFill>
              </a:rPr>
              <a:t>fluktuasyon</a:t>
            </a:r>
            <a:r>
              <a:rPr lang="tr-TR" sz="2000" dirty="0"/>
              <a:t> apse evresidir.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İnokülasyon</a:t>
            </a:r>
            <a:r>
              <a:rPr lang="tr-TR" sz="2000" dirty="0" smtClean="0"/>
              <a:t> </a:t>
            </a:r>
            <a:r>
              <a:rPr lang="tr-TR" sz="2000" dirty="0"/>
              <a:t>evresindeki yumuşak doku enfeksiyonu, </a:t>
            </a:r>
            <a:r>
              <a:rPr lang="tr-TR" sz="2000" dirty="0" err="1"/>
              <a:t>odontojenik</a:t>
            </a:r>
            <a:r>
              <a:rPr lang="tr-TR" sz="2000" dirty="0"/>
              <a:t> etkenin ortadan kaldırılmasıyla, (antibiyotik tedavisi gerekmeden) tedavi edilebilir.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Selülit</a:t>
            </a:r>
            <a:r>
              <a:rPr lang="tr-TR" sz="2000" dirty="0" smtClean="0"/>
              <a:t> </a:t>
            </a:r>
            <a:r>
              <a:rPr lang="tr-TR" sz="2000" dirty="0"/>
              <a:t>ve apse evresinde etkenin ortadan kaldırılmasının yanında </a:t>
            </a:r>
            <a:r>
              <a:rPr lang="tr-TR" sz="2000" dirty="0" err="1"/>
              <a:t>insizyon</a:t>
            </a:r>
            <a:r>
              <a:rPr lang="tr-TR" sz="2000" dirty="0"/>
              <a:t>, drenaj ve antibiyotik tedavisi gerekir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40514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İnokülasyon</a:t>
            </a:r>
            <a:r>
              <a:rPr lang="tr-TR" sz="2000" dirty="0"/>
              <a:t>, </a:t>
            </a:r>
            <a:r>
              <a:rPr lang="tr-TR" sz="2000" dirty="0" err="1"/>
              <a:t>selülit</a:t>
            </a:r>
            <a:r>
              <a:rPr lang="tr-TR" sz="2000" dirty="0"/>
              <a:t> ve apse evreleri, tipik olarak süre, ağrı, boyut, </a:t>
            </a:r>
            <a:r>
              <a:rPr lang="tr-TR" sz="2000" dirty="0" err="1"/>
              <a:t>palpasyonda</a:t>
            </a:r>
            <a:r>
              <a:rPr lang="tr-TR" sz="2000" dirty="0"/>
              <a:t> şişliğin yoğunluğu, </a:t>
            </a:r>
            <a:r>
              <a:rPr lang="tr-TR" sz="2000" dirty="0" err="1"/>
              <a:t>pü</a:t>
            </a:r>
            <a:r>
              <a:rPr lang="tr-TR" sz="2000" dirty="0"/>
              <a:t> varlığı, bakteri popülasyonu ve potansiyel tehlike açısından birbirlerinden ayrılırlar.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Selülit</a:t>
            </a:r>
            <a:r>
              <a:rPr lang="tr-TR" sz="2000" dirty="0" smtClean="0"/>
              <a:t> </a:t>
            </a:r>
            <a:r>
              <a:rPr lang="tr-TR" sz="2000" dirty="0"/>
              <a:t>evresinin akut ve enfeksiyonun ağır evresi olduğu düşünülür.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Apse </a:t>
            </a:r>
            <a:r>
              <a:rPr lang="tr-TR" sz="2000" dirty="0"/>
              <a:t>formu, enfeksiyona karşı </a:t>
            </a:r>
            <a:r>
              <a:rPr lang="tr-TR" sz="2000" dirty="0" err="1"/>
              <a:t>immün</a:t>
            </a:r>
            <a:r>
              <a:rPr lang="tr-TR" sz="2000" dirty="0"/>
              <a:t> sistemin artmış reaksiyonu olarak değerlendirilir.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Selülit</a:t>
            </a:r>
            <a:r>
              <a:rPr lang="tr-TR" sz="2000" dirty="0" smtClean="0"/>
              <a:t> </a:t>
            </a:r>
            <a:r>
              <a:rPr lang="tr-TR" sz="2000" dirty="0"/>
              <a:t>evresinin apseden daha ağrılı olduğu söylenir. Bu durum, akut enfeksiyonun başlangıcı olması ve dokuların gerilmesinde  kaynaklanır.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266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tr-TR" sz="1800" dirty="0"/>
              <a:t>Ödem, </a:t>
            </a:r>
            <a:r>
              <a:rPr lang="tr-TR" sz="1800" dirty="0" err="1"/>
              <a:t>inokülasyon</a:t>
            </a:r>
            <a:r>
              <a:rPr lang="tr-TR" sz="1800" dirty="0"/>
              <a:t> evresi için ayırıcıdır. Tipik olarak </a:t>
            </a:r>
            <a:r>
              <a:rPr lang="tr-TR" sz="1800" dirty="0" err="1"/>
              <a:t>diffüz</a:t>
            </a:r>
            <a:r>
              <a:rPr lang="tr-TR" sz="1800" dirty="0"/>
              <a:t>, jöle gibi ve </a:t>
            </a:r>
            <a:r>
              <a:rPr lang="tr-TR" sz="1800" dirty="0" err="1"/>
              <a:t>palpasyonda</a:t>
            </a:r>
            <a:r>
              <a:rPr lang="tr-TR" sz="1800" dirty="0"/>
              <a:t> minimal sertlik vardır.</a:t>
            </a:r>
          </a:p>
          <a:p>
            <a:pPr>
              <a:spcAft>
                <a:spcPts val="600"/>
              </a:spcAft>
            </a:pPr>
            <a:r>
              <a:rPr lang="tr-TR" sz="1800" dirty="0" err="1"/>
              <a:t>Selülit</a:t>
            </a:r>
            <a:r>
              <a:rPr lang="tr-TR" sz="1800" dirty="0"/>
              <a:t> tipik olarak apse veya ödeme göre, daha büyük ve yaygındır. </a:t>
            </a:r>
            <a:r>
              <a:rPr lang="tr-TR" sz="1800" dirty="0" err="1"/>
              <a:t>Selülitin</a:t>
            </a:r>
            <a:r>
              <a:rPr lang="tr-TR" sz="1800" dirty="0"/>
              <a:t> periferi belirsizdir, </a:t>
            </a:r>
            <a:r>
              <a:rPr lang="tr-TR" sz="1800" dirty="0" err="1"/>
              <a:t>difüze</a:t>
            </a:r>
            <a:r>
              <a:rPr lang="tr-TR" sz="1800" dirty="0"/>
              <a:t> sınırlar şişliğin tam nerde başlayıp nerde bittiğinin </a:t>
            </a:r>
            <a:r>
              <a:rPr lang="tr-TR" sz="1800" dirty="0" err="1"/>
              <a:t>ayırdedilmesini</a:t>
            </a:r>
            <a:r>
              <a:rPr lang="tr-TR" sz="1800" dirty="0"/>
              <a:t> zorlaştırır.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Apseler </a:t>
            </a:r>
            <a:r>
              <a:rPr lang="tr-TR" sz="1800" dirty="0"/>
              <a:t>genellikle iyi sınırlıdır. </a:t>
            </a:r>
            <a:endParaRPr lang="en-US" sz="1800" dirty="0"/>
          </a:p>
        </p:txBody>
      </p:sp>
      <p:pic>
        <p:nvPicPr>
          <p:cNvPr id="6" name="Content Placeholder 5" descr="Ekran Resmi 2015-04-30 21.31.10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30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722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229600" cy="4718304"/>
          </a:xfrm>
        </p:spPr>
        <p:txBody>
          <a:bodyPr>
            <a:normAutofit lnSpcReduction="10000"/>
          </a:bodyPr>
          <a:lstStyle/>
          <a:p>
            <a:r>
              <a:rPr lang="tr-TR" sz="2000" dirty="0" smtClean="0"/>
              <a:t>Şişliğin </a:t>
            </a:r>
            <a:r>
              <a:rPr lang="tr-TR" sz="2000" dirty="0" err="1"/>
              <a:t>palpasyonundaki</a:t>
            </a:r>
            <a:r>
              <a:rPr lang="tr-TR" sz="2000" dirty="0"/>
              <a:t> yoğunluk farkı evreler arası en önemli farktır. </a:t>
            </a:r>
            <a:endParaRPr lang="tr-TR" sz="2000" dirty="0" smtClean="0"/>
          </a:p>
          <a:p>
            <a:r>
              <a:rPr lang="tr-TR" sz="2000" dirty="0" smtClean="0"/>
              <a:t>Ödem </a:t>
            </a:r>
            <a:r>
              <a:rPr lang="tr-TR" sz="2000" dirty="0"/>
              <a:t>çok yumuşak veya hamur gibidir. </a:t>
            </a:r>
            <a:endParaRPr lang="tr-TR" sz="2000" dirty="0" smtClean="0"/>
          </a:p>
          <a:p>
            <a:r>
              <a:rPr lang="tr-TR" sz="2000" dirty="0" err="1" smtClean="0"/>
              <a:t>Selülit</a:t>
            </a:r>
            <a:r>
              <a:rPr lang="tr-TR" sz="2000" dirty="0" smtClean="0"/>
              <a:t> </a:t>
            </a:r>
            <a:r>
              <a:rPr lang="tr-TR" sz="2000" dirty="0"/>
              <a:t>neredeyse her zaman </a:t>
            </a:r>
            <a:r>
              <a:rPr lang="tr-TR" sz="2000" dirty="0" err="1"/>
              <a:t>indüre</a:t>
            </a:r>
            <a:r>
              <a:rPr lang="tr-TR" sz="2000" dirty="0"/>
              <a:t> veya tahta gibi olarak tanımlanır. Enfeksiyonun ciddiyeti artıkça sertlikte artar. </a:t>
            </a:r>
            <a:endParaRPr lang="tr-TR" sz="2000" dirty="0" smtClean="0"/>
          </a:p>
          <a:p>
            <a:r>
              <a:rPr lang="tr-TR" sz="2000" dirty="0" smtClean="0"/>
              <a:t>Apse </a:t>
            </a:r>
            <a:r>
              <a:rPr lang="tr-TR" sz="2000" dirty="0" err="1"/>
              <a:t>palpasyonunda</a:t>
            </a:r>
            <a:r>
              <a:rPr lang="tr-TR" sz="2000" dirty="0"/>
              <a:t> </a:t>
            </a:r>
            <a:r>
              <a:rPr lang="tr-TR" sz="2000" dirty="0" err="1"/>
              <a:t>fluktuasyon</a:t>
            </a:r>
            <a:r>
              <a:rPr lang="tr-TR" sz="2000" dirty="0"/>
              <a:t> hissedilir, çünkü dokudaki </a:t>
            </a:r>
            <a:r>
              <a:rPr lang="tr-TR" sz="2000" dirty="0" err="1"/>
              <a:t>kavite</a:t>
            </a:r>
            <a:r>
              <a:rPr lang="tr-TR" sz="2000" dirty="0"/>
              <a:t> </a:t>
            </a:r>
            <a:r>
              <a:rPr lang="tr-TR" sz="2000" dirty="0" err="1"/>
              <a:t>pü</a:t>
            </a:r>
            <a:r>
              <a:rPr lang="tr-TR" sz="2000" dirty="0"/>
              <a:t> ile dolmuştur. </a:t>
            </a:r>
            <a:endParaRPr lang="tr-TR" sz="2000" dirty="0" smtClean="0"/>
          </a:p>
          <a:p>
            <a:r>
              <a:rPr lang="tr-TR" sz="2000" dirty="0" smtClean="0"/>
              <a:t>Bu </a:t>
            </a:r>
            <a:r>
              <a:rPr lang="tr-TR" sz="2000" dirty="0"/>
              <a:t>yüzden enfeksiyon başlangıçta masum görünebilir, ancak ilerlemesi, yayılması tehlikelidir. </a:t>
            </a:r>
            <a:endParaRPr lang="tr-TR" sz="2000" dirty="0" smtClean="0"/>
          </a:p>
          <a:p>
            <a:r>
              <a:rPr lang="tr-TR" sz="2000" dirty="0" smtClean="0"/>
              <a:t>Lokalize </a:t>
            </a:r>
            <a:r>
              <a:rPr lang="tr-TR" sz="2000" dirty="0"/>
              <a:t>apseler daha az tehlikelidir, çünkü daha kronik ve daha az </a:t>
            </a:r>
            <a:r>
              <a:rPr lang="tr-TR" sz="2000" dirty="0" err="1"/>
              <a:t>agresivlerdir</a:t>
            </a:r>
            <a:r>
              <a:rPr lang="tr-TR" sz="2000" dirty="0"/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150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58582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800" dirty="0" err="1"/>
              <a:t>Pü</a:t>
            </a:r>
            <a:r>
              <a:rPr lang="tr-TR" sz="1800" dirty="0"/>
              <a:t> varlığında vücut lokal olarak enfeksiyonu sınırlar ve lokal </a:t>
            </a:r>
            <a:r>
              <a:rPr lang="tr-TR" sz="1800" dirty="0" err="1"/>
              <a:t>immün</a:t>
            </a:r>
            <a:r>
              <a:rPr lang="tr-TR" sz="1800" dirty="0"/>
              <a:t> direnç mekanizması enfeksiyonu kontrol altına alır.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Birçok </a:t>
            </a:r>
            <a:r>
              <a:rPr lang="tr-TR" sz="1800" dirty="0"/>
              <a:t>klinik vakada, şiddetli </a:t>
            </a:r>
            <a:r>
              <a:rPr lang="tr-TR" sz="1800" dirty="0" err="1"/>
              <a:t>selülit</a:t>
            </a:r>
            <a:r>
              <a:rPr lang="tr-TR" sz="1800" dirty="0"/>
              <a:t> ve apse ayrımı zordur, özellikle apse yumuşak dokunun derinindeyse. </a:t>
            </a:r>
            <a:endParaRPr lang="tr-TR" sz="1800" dirty="0" smtClean="0"/>
          </a:p>
          <a:p>
            <a:pPr>
              <a:spcAft>
                <a:spcPts val="600"/>
              </a:spcAft>
            </a:pPr>
            <a:r>
              <a:rPr lang="tr-TR" sz="1800" dirty="0" smtClean="0"/>
              <a:t>Bazı </a:t>
            </a:r>
            <a:r>
              <a:rPr lang="tr-TR" sz="1800" dirty="0"/>
              <a:t>hastalarda </a:t>
            </a:r>
            <a:r>
              <a:rPr lang="tr-TR" sz="1800" dirty="0" err="1"/>
              <a:t>indüre</a:t>
            </a:r>
            <a:r>
              <a:rPr lang="tr-TR" sz="1800" dirty="0"/>
              <a:t> </a:t>
            </a:r>
            <a:r>
              <a:rPr lang="tr-TR" sz="1800" dirty="0" err="1" smtClean="0"/>
              <a:t>selülit</a:t>
            </a:r>
            <a:r>
              <a:rPr lang="tr-TR" sz="1800" dirty="0" smtClean="0"/>
              <a:t>, </a:t>
            </a:r>
            <a:r>
              <a:rPr lang="tr-TR" sz="1800" dirty="0"/>
              <a:t>apse formasyonuyla birlikte görülebilir.</a:t>
            </a:r>
          </a:p>
          <a:p>
            <a:pPr>
              <a:spcAft>
                <a:spcPts val="600"/>
              </a:spcAft>
            </a:pPr>
            <a:r>
              <a:rPr lang="tr-TR" sz="1800" dirty="0"/>
              <a:t>Birçok </a:t>
            </a:r>
            <a:r>
              <a:rPr lang="tr-TR" sz="1800" dirty="0" err="1"/>
              <a:t>loju</a:t>
            </a:r>
            <a:r>
              <a:rPr lang="tr-TR" sz="1800" dirty="0"/>
              <a:t> tutan enfeksiyonlar erken aşamada sadece bir </a:t>
            </a:r>
            <a:r>
              <a:rPr lang="tr-TR" sz="1800" dirty="0" err="1"/>
              <a:t>loju</a:t>
            </a:r>
            <a:r>
              <a:rPr lang="tr-TR" sz="1800" dirty="0"/>
              <a:t> tutar, daha sonra tedavi edilmediğinde bir yangının evin bütün odalarına yayılması gibi hızla birçok </a:t>
            </a:r>
            <a:r>
              <a:rPr lang="tr-TR" sz="1800" dirty="0" err="1"/>
              <a:t>loja</a:t>
            </a:r>
            <a:r>
              <a:rPr lang="tr-TR" sz="1800" dirty="0"/>
              <a:t> yayılır</a:t>
            </a:r>
            <a:r>
              <a:rPr lang="tr-TR" sz="1800" dirty="0" smtClean="0"/>
              <a:t>.</a:t>
            </a:r>
            <a:endParaRPr lang="tr-TR" dirty="0"/>
          </a:p>
        </p:txBody>
      </p:sp>
      <p:pic>
        <p:nvPicPr>
          <p:cNvPr id="8" name="Content Placeholder 7" descr="Ekran Resmi 2015-04-30 21.31.26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r="18173"/>
          <a:stretch>
            <a:fillRect/>
          </a:stretch>
        </p:blipFill>
        <p:spPr>
          <a:xfrm>
            <a:off x="4648200" y="533400"/>
            <a:ext cx="4038600" cy="5857875"/>
          </a:xfrm>
        </p:spPr>
      </p:pic>
    </p:spTree>
    <p:extLst>
      <p:ext uri="{BB962C8B-B14F-4D97-AF65-F5344CB8AC3E}">
        <p14:creationId xmlns:p14="http://schemas.microsoft.com/office/powerpoint/2010/main" val="194407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671" y="1087718"/>
            <a:ext cx="7716837" cy="14478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ODONTOJENİK ENFEKSİYONLARIN MİKROBİYOLOJİSİ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 smtClean="0"/>
              <a:t>Enfeksiyona neden olan bakteriler sıklıkla normalde vücutta bulunan </a:t>
            </a:r>
            <a:r>
              <a:rPr lang="tr-TR" sz="2000" dirty="0" err="1" smtClean="0"/>
              <a:t>endojen</a:t>
            </a:r>
            <a:r>
              <a:rPr lang="tr-TR" sz="2000" dirty="0" smtClean="0"/>
              <a:t> bakterilerdir.</a:t>
            </a:r>
          </a:p>
          <a:p>
            <a:pPr>
              <a:spcAft>
                <a:spcPts val="600"/>
              </a:spcAft>
            </a:pPr>
            <a:r>
              <a:rPr lang="tr-TR" sz="2000" dirty="0" err="1" smtClean="0"/>
              <a:t>Odontojenik</a:t>
            </a:r>
            <a:r>
              <a:rPr lang="tr-TR" sz="2000" dirty="0" smtClean="0"/>
              <a:t> enfeksiyonlarda istisna bakteriler bulunmaz çünkü </a:t>
            </a:r>
            <a:r>
              <a:rPr lang="tr-TR" sz="2000" dirty="0" err="1" smtClean="0"/>
              <a:t>odontojenik</a:t>
            </a:r>
            <a:r>
              <a:rPr lang="tr-TR" sz="2000" dirty="0" smtClean="0"/>
              <a:t> enfeksiyonlar normal oral floradan kaynak alır. </a:t>
            </a:r>
            <a:r>
              <a:rPr lang="tr-TR" sz="2000" dirty="0" err="1" smtClean="0"/>
              <a:t>Dental</a:t>
            </a:r>
            <a:r>
              <a:rPr lang="tr-TR" sz="2000" dirty="0" smtClean="0"/>
              <a:t> plakta bulunan bakteriler, </a:t>
            </a:r>
            <a:r>
              <a:rPr lang="tr-TR" sz="2000" dirty="0" err="1" smtClean="0"/>
              <a:t>mukozal</a:t>
            </a:r>
            <a:r>
              <a:rPr lang="tr-TR" sz="2000" dirty="0" smtClean="0"/>
              <a:t> yüzeylerde bulunan bakteriler, </a:t>
            </a:r>
            <a:r>
              <a:rPr lang="tr-TR" sz="2000" dirty="0" err="1" smtClean="0"/>
              <a:t>gingival</a:t>
            </a:r>
            <a:r>
              <a:rPr lang="tr-TR" sz="2000" dirty="0" smtClean="0"/>
              <a:t> </a:t>
            </a:r>
            <a:r>
              <a:rPr lang="tr-TR" sz="2000" dirty="0" err="1" smtClean="0"/>
              <a:t>sulkusta</a:t>
            </a:r>
            <a:r>
              <a:rPr lang="tr-TR" sz="2000" dirty="0" smtClean="0"/>
              <a:t> bulunan bakteriler. Bu bakteriler </a:t>
            </a:r>
            <a:r>
              <a:rPr lang="tr-TR" sz="2000" dirty="0" err="1" smtClean="0"/>
              <a:t>primer</a:t>
            </a:r>
            <a:r>
              <a:rPr lang="tr-TR" sz="2000" dirty="0" smtClean="0"/>
              <a:t> olarak aerobik gram pozitif koklar, anaerobik gram pozitif koklar ve anaerobik gram negatif </a:t>
            </a:r>
            <a:r>
              <a:rPr lang="tr-TR" sz="2000" dirty="0" err="1" smtClean="0"/>
              <a:t>rodlardır</a:t>
            </a:r>
            <a:r>
              <a:rPr lang="tr-TR" sz="20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Bu bakteriler, nekrotik </a:t>
            </a:r>
            <a:r>
              <a:rPr lang="tr-TR" sz="2000" dirty="0" err="1" smtClean="0"/>
              <a:t>dental</a:t>
            </a:r>
            <a:r>
              <a:rPr lang="tr-TR" sz="2000" dirty="0" smtClean="0"/>
              <a:t> </a:t>
            </a:r>
            <a:r>
              <a:rPr lang="tr-TR" sz="2000" dirty="0" err="1" smtClean="0"/>
              <a:t>pulpa</a:t>
            </a:r>
            <a:r>
              <a:rPr lang="tr-TR" sz="2000" dirty="0" smtClean="0"/>
              <a:t> veya derin </a:t>
            </a:r>
            <a:r>
              <a:rPr lang="tr-TR" sz="2000" dirty="0" err="1" smtClean="0"/>
              <a:t>periodontal</a:t>
            </a:r>
            <a:r>
              <a:rPr lang="tr-TR" sz="2000" dirty="0" smtClean="0"/>
              <a:t> cep ile derin dokulara ilerledikçe, </a:t>
            </a:r>
            <a:r>
              <a:rPr lang="tr-TR" sz="2000" dirty="0" err="1" smtClean="0"/>
              <a:t>odontojenik</a:t>
            </a:r>
            <a:r>
              <a:rPr lang="tr-TR" sz="2000" dirty="0" smtClean="0"/>
              <a:t> enfeksiyonlara neden olurlar. Enfeksiyon daha derin dokulara ilerledikçe </a:t>
            </a:r>
            <a:r>
              <a:rPr lang="tr-TR" sz="2000" dirty="0" err="1" smtClean="0"/>
              <a:t>enfekte</a:t>
            </a:r>
            <a:r>
              <a:rPr lang="tr-TR" sz="2000" dirty="0" smtClean="0"/>
              <a:t> floranın farklı üyeleri daha iyi büyüme koşullarına sahip olup önceki dominant floradan sayıca üstün hale gelebilir.</a:t>
            </a:r>
          </a:p>
        </p:txBody>
      </p:sp>
    </p:spTree>
    <p:extLst>
      <p:ext uri="{BB962C8B-B14F-4D97-AF65-F5344CB8AC3E}">
        <p14:creationId xmlns:p14="http://schemas.microsoft.com/office/powerpoint/2010/main" val="177265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229600" cy="47183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Sonuç olarak ödem, enfeksiyonun en kolay tedavi edilebilir </a:t>
            </a:r>
            <a:r>
              <a:rPr lang="tr-TR" sz="2000" dirty="0" err="1"/>
              <a:t>inokülasyon</a:t>
            </a:r>
            <a:r>
              <a:rPr lang="tr-TR" sz="2000" dirty="0"/>
              <a:t> evresidir.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Selülit</a:t>
            </a:r>
            <a:r>
              <a:rPr lang="tr-TR" sz="2000" dirty="0" smtClean="0"/>
              <a:t> </a:t>
            </a:r>
            <a:r>
              <a:rPr lang="tr-TR" sz="2000" dirty="0"/>
              <a:t>akut, ağrılı, </a:t>
            </a:r>
            <a:r>
              <a:rPr lang="tr-TR" sz="2000" dirty="0" err="1"/>
              <a:t>diffüz</a:t>
            </a:r>
            <a:r>
              <a:rPr lang="tr-TR" sz="2000" dirty="0"/>
              <a:t> sınırlara sahip daha büyük şişlikle karakterizedir. </a:t>
            </a:r>
            <a:r>
              <a:rPr lang="tr-TR" sz="2000" dirty="0" err="1"/>
              <a:t>Selülit</a:t>
            </a:r>
            <a:r>
              <a:rPr lang="tr-TR" sz="2000" dirty="0"/>
              <a:t> sert bir şişlikle karakterizedir ve </a:t>
            </a:r>
            <a:r>
              <a:rPr lang="tr-TR" sz="2000" dirty="0" err="1"/>
              <a:t>pü</a:t>
            </a:r>
            <a:r>
              <a:rPr lang="tr-TR" sz="2000" dirty="0"/>
              <a:t> içermez. Hızla yayılarak ciddi bir tabloya yol açabilir.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Akut </a:t>
            </a:r>
            <a:r>
              <a:rPr lang="tr-TR" sz="2000" dirty="0"/>
              <a:t>apse daha lokalize ağrı, daha az şişlik ve iyi sınırla karakterize enfeksiyonun daha </a:t>
            </a:r>
            <a:r>
              <a:rPr lang="tr-TR" sz="2000" dirty="0" err="1"/>
              <a:t>matür</a:t>
            </a:r>
            <a:r>
              <a:rPr lang="tr-TR" sz="2000" dirty="0"/>
              <a:t> formudur. Apsede </a:t>
            </a:r>
            <a:r>
              <a:rPr lang="tr-TR" sz="2000" dirty="0" err="1"/>
              <a:t>palpasyonda</a:t>
            </a:r>
            <a:r>
              <a:rPr lang="tr-TR" sz="2000" dirty="0"/>
              <a:t> </a:t>
            </a:r>
            <a:r>
              <a:rPr lang="tr-TR" sz="2000" dirty="0" err="1"/>
              <a:t>fluktuasyon</a:t>
            </a:r>
            <a:r>
              <a:rPr lang="tr-TR" sz="2000" dirty="0"/>
              <a:t> hissedilir çünkü </a:t>
            </a:r>
            <a:r>
              <a:rPr lang="tr-TR" sz="2000" dirty="0" err="1"/>
              <a:t>kavitenin</a:t>
            </a:r>
            <a:r>
              <a:rPr lang="tr-TR" sz="2000" dirty="0"/>
              <a:t> içi </a:t>
            </a:r>
            <a:r>
              <a:rPr lang="tr-TR" sz="2000" dirty="0" err="1"/>
              <a:t>pü</a:t>
            </a:r>
            <a:r>
              <a:rPr lang="tr-TR" sz="2000" dirty="0"/>
              <a:t> ile doludur.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Kronik </a:t>
            </a:r>
            <a:r>
              <a:rPr lang="tr-TR" sz="2000" dirty="0"/>
              <a:t>apse genellikle yavaş büyür ve </a:t>
            </a:r>
            <a:r>
              <a:rPr lang="tr-TR" sz="2000" dirty="0" err="1"/>
              <a:t>selülitden</a:t>
            </a:r>
            <a:r>
              <a:rPr lang="tr-TR" sz="2000" dirty="0"/>
              <a:t> daha az ciddidir, özellikle </a:t>
            </a:r>
            <a:r>
              <a:rPr lang="tr-TR" sz="2000" dirty="0" err="1"/>
              <a:t>spontan</a:t>
            </a:r>
            <a:r>
              <a:rPr lang="tr-TR" sz="2000" dirty="0"/>
              <a:t> olarak drene olduğunda.</a:t>
            </a:r>
          </a:p>
          <a:p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558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33400"/>
            <a:ext cx="8468436" cy="990600"/>
          </a:xfrm>
        </p:spPr>
        <p:txBody>
          <a:bodyPr>
            <a:normAutofit fontScale="90000"/>
          </a:bodyPr>
          <a:lstStyle/>
          <a:p>
            <a:r>
              <a:rPr lang="tr-TR" sz="3200" dirty="0"/>
              <a:t>2.Hastanın </a:t>
            </a:r>
            <a:r>
              <a:rPr lang="tr-TR" sz="3200" dirty="0" err="1" smtClean="0"/>
              <a:t>immün</a:t>
            </a:r>
            <a:r>
              <a:rPr lang="tr-TR" sz="3200" dirty="0" smtClean="0"/>
              <a:t> </a:t>
            </a:r>
            <a:r>
              <a:rPr lang="tr-TR" sz="3200" dirty="0"/>
              <a:t>sisteminin değerlendirilmesi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tr-TR" sz="2800" dirty="0" err="1">
                <a:solidFill>
                  <a:schemeClr val="tx2"/>
                </a:solidFill>
              </a:rPr>
              <a:t>İmmün</a:t>
            </a:r>
            <a:r>
              <a:rPr lang="tr-TR" sz="2800" dirty="0">
                <a:solidFill>
                  <a:schemeClr val="tx2"/>
                </a:solidFill>
              </a:rPr>
              <a:t> sistemi zayıflatan medikal durumlar;</a:t>
            </a:r>
          </a:p>
          <a:p>
            <a:pPr lvl="1">
              <a:spcAft>
                <a:spcPts val="600"/>
              </a:spcAft>
            </a:pPr>
            <a:r>
              <a:rPr lang="tr-TR" sz="1600" dirty="0"/>
              <a:t>Bu durumlar bakterilerin dokulara girmelerine izin verir.</a:t>
            </a:r>
          </a:p>
          <a:p>
            <a:pPr lvl="1">
              <a:spcAft>
                <a:spcPts val="600"/>
              </a:spcAft>
            </a:pPr>
            <a:r>
              <a:rPr lang="tr-TR" sz="1600" dirty="0"/>
              <a:t>Kontrolsüz </a:t>
            </a:r>
            <a:r>
              <a:rPr lang="tr-TR" sz="1600" dirty="0" err="1"/>
              <a:t>metabolik</a:t>
            </a:r>
            <a:r>
              <a:rPr lang="tr-TR" sz="1600" dirty="0"/>
              <a:t> hastalıklar, kontrolsüz </a:t>
            </a:r>
            <a:r>
              <a:rPr lang="tr-TR" sz="1600" dirty="0" err="1"/>
              <a:t>diabet</a:t>
            </a:r>
            <a:r>
              <a:rPr lang="tr-TR" sz="1600" dirty="0"/>
              <a:t>, </a:t>
            </a:r>
            <a:r>
              <a:rPr lang="tr-TR" sz="1600" dirty="0" err="1"/>
              <a:t>renal</a:t>
            </a:r>
            <a:r>
              <a:rPr lang="tr-TR" sz="1600" dirty="0"/>
              <a:t> hastalıklar ve ağır alkolizm, </a:t>
            </a:r>
            <a:r>
              <a:rPr lang="tr-TR" sz="1600" dirty="0" err="1"/>
              <a:t>malnütrisyon</a:t>
            </a:r>
            <a:r>
              <a:rPr lang="tr-TR" sz="1600" dirty="0"/>
              <a:t> lökosit fonksiyonlarının, </a:t>
            </a:r>
            <a:r>
              <a:rPr lang="tr-TR" sz="1600" dirty="0" err="1"/>
              <a:t>kemotaksinin</a:t>
            </a:r>
            <a:r>
              <a:rPr lang="tr-TR" sz="1600" dirty="0"/>
              <a:t>, </a:t>
            </a:r>
            <a:r>
              <a:rPr lang="tr-TR" sz="1600" dirty="0" err="1" smtClean="0"/>
              <a:t>fagositozisin</a:t>
            </a:r>
            <a:r>
              <a:rPr lang="tr-TR" sz="1600" dirty="0" smtClean="0"/>
              <a:t> azalmasına </a:t>
            </a:r>
            <a:r>
              <a:rPr lang="tr-TR" sz="1600" dirty="0"/>
              <a:t>neden olur. Bu </a:t>
            </a:r>
            <a:r>
              <a:rPr lang="tr-TR" sz="1600" dirty="0" err="1"/>
              <a:t>metabolik</a:t>
            </a:r>
            <a:r>
              <a:rPr lang="tr-TR" sz="1600" dirty="0"/>
              <a:t> durumlardan en sık görülen tip1 ve tip2 </a:t>
            </a:r>
            <a:r>
              <a:rPr lang="tr-TR" sz="1600" dirty="0" err="1"/>
              <a:t>diabettir</a:t>
            </a:r>
            <a:r>
              <a:rPr lang="tr-TR" sz="1600" dirty="0"/>
              <a:t>. </a:t>
            </a:r>
            <a:r>
              <a:rPr lang="tr-TR" sz="1600" dirty="0" err="1"/>
              <a:t>Hipergliseminin</a:t>
            </a:r>
            <a:r>
              <a:rPr lang="tr-TR" sz="1600" dirty="0"/>
              <a:t> kontrol edilememesi </a:t>
            </a:r>
            <a:r>
              <a:rPr lang="tr-TR" sz="1600" dirty="0" err="1"/>
              <a:t>immün</a:t>
            </a:r>
            <a:r>
              <a:rPr lang="tr-TR" sz="1600" dirty="0"/>
              <a:t> sistemin daha da zayıflamasına neden olur.</a:t>
            </a:r>
          </a:p>
          <a:p>
            <a:pPr lvl="1">
              <a:spcAft>
                <a:spcPts val="600"/>
              </a:spcAft>
            </a:pPr>
            <a:r>
              <a:rPr lang="tr-TR" sz="1600" dirty="0" smtClean="0"/>
              <a:t>Lösemi</a:t>
            </a:r>
            <a:r>
              <a:rPr lang="tr-TR" sz="1600" dirty="0"/>
              <a:t>, </a:t>
            </a:r>
            <a:r>
              <a:rPr lang="tr-TR" sz="1600" dirty="0" err="1"/>
              <a:t>lenfoma</a:t>
            </a:r>
            <a:r>
              <a:rPr lang="tr-TR" sz="1600" dirty="0"/>
              <a:t> ve birçok kanser tipi </a:t>
            </a:r>
            <a:r>
              <a:rPr lang="tr-TR" sz="1600" dirty="0" err="1"/>
              <a:t>immün</a:t>
            </a:r>
            <a:r>
              <a:rPr lang="tr-TR" sz="1600" dirty="0"/>
              <a:t> sistemi </a:t>
            </a:r>
            <a:r>
              <a:rPr lang="tr-TR" sz="1600" dirty="0" smtClean="0"/>
              <a:t>zayıflatan </a:t>
            </a:r>
            <a:r>
              <a:rPr lang="tr-TR" sz="1600" dirty="0"/>
              <a:t>ikinci </a:t>
            </a:r>
            <a:r>
              <a:rPr lang="tr-TR" sz="1600" dirty="0" err="1"/>
              <a:t>major</a:t>
            </a:r>
            <a:r>
              <a:rPr lang="tr-TR" sz="1600" dirty="0"/>
              <a:t> gruptur.</a:t>
            </a:r>
          </a:p>
          <a:p>
            <a:pPr lvl="1">
              <a:spcAft>
                <a:spcPts val="600"/>
              </a:spcAft>
            </a:pPr>
            <a:r>
              <a:rPr lang="tr-TR" sz="1600" dirty="0"/>
              <a:t>Human </a:t>
            </a:r>
            <a:r>
              <a:rPr lang="tr-TR" sz="1600" dirty="0" err="1"/>
              <a:t>immunodeficiency</a:t>
            </a:r>
            <a:r>
              <a:rPr lang="tr-TR" sz="1600" dirty="0"/>
              <a:t> virüs (HIV), T lenfositlerine saldırır, virüsler ve diğer </a:t>
            </a:r>
            <a:r>
              <a:rPr lang="tr-TR" sz="1600" dirty="0" err="1"/>
              <a:t>intraselüler</a:t>
            </a:r>
            <a:r>
              <a:rPr lang="tr-TR" sz="1600" dirty="0"/>
              <a:t> </a:t>
            </a:r>
            <a:r>
              <a:rPr lang="tr-TR" sz="1600" dirty="0" smtClean="0"/>
              <a:t>patojenlere </a:t>
            </a:r>
            <a:r>
              <a:rPr lang="tr-TR" sz="1600" dirty="0"/>
              <a:t>karşı direnci etkiler. </a:t>
            </a:r>
            <a:r>
              <a:rPr lang="tr-TR" sz="1600" dirty="0" err="1"/>
              <a:t>Neyseki</a:t>
            </a:r>
            <a:r>
              <a:rPr lang="tr-TR" sz="1600" dirty="0"/>
              <a:t>, </a:t>
            </a:r>
            <a:r>
              <a:rPr lang="tr-TR" sz="1600" dirty="0" err="1"/>
              <a:t>odontojenik</a:t>
            </a:r>
            <a:r>
              <a:rPr lang="tr-TR" sz="1600" dirty="0"/>
              <a:t> enfeksiyonlar büyük çoğunlukla </a:t>
            </a:r>
            <a:r>
              <a:rPr lang="tr-TR" sz="1600" dirty="0" err="1"/>
              <a:t>ekstraselüler</a:t>
            </a:r>
            <a:r>
              <a:rPr lang="tr-TR" sz="1600" dirty="0"/>
              <a:t> patojenlerden kaynaklanır. Bu yüzden HIV(+) </a:t>
            </a:r>
            <a:r>
              <a:rPr lang="tr-TR" sz="1600" dirty="0" smtClean="0"/>
              <a:t>hastalarda, </a:t>
            </a:r>
            <a:r>
              <a:rPr lang="tr-TR" sz="1600" dirty="0" err="1"/>
              <a:t>immündeficiency</a:t>
            </a:r>
            <a:r>
              <a:rPr lang="tr-TR" sz="1600" dirty="0"/>
              <a:t> </a:t>
            </a:r>
            <a:r>
              <a:rPr lang="tr-TR" sz="1600" dirty="0" err="1"/>
              <a:t>syndrom</a:t>
            </a:r>
            <a:r>
              <a:rPr lang="tr-TR" sz="1600" dirty="0"/>
              <a:t> ilerleyip </a:t>
            </a:r>
            <a:r>
              <a:rPr lang="tr-TR" sz="1600" dirty="0" smtClean="0"/>
              <a:t>B </a:t>
            </a:r>
            <a:r>
              <a:rPr lang="tr-TR" sz="1600" dirty="0"/>
              <a:t>lenfositleri de zayıflatana kadar, </a:t>
            </a:r>
            <a:r>
              <a:rPr lang="tr-TR" sz="1600" dirty="0" err="1"/>
              <a:t>odontojenik</a:t>
            </a:r>
            <a:r>
              <a:rPr lang="tr-TR" sz="1600" dirty="0"/>
              <a:t> enfeksiyonlara </a:t>
            </a:r>
            <a:r>
              <a:rPr lang="tr-TR" sz="1600" dirty="0" smtClean="0"/>
              <a:t>karşı </a:t>
            </a:r>
            <a:r>
              <a:rPr lang="tr-TR" sz="1600" dirty="0" err="1"/>
              <a:t>immün</a:t>
            </a:r>
            <a:r>
              <a:rPr lang="tr-TR" sz="1600" dirty="0"/>
              <a:t> sistem savaşır. Bununla beraber bu hastalarda </a:t>
            </a:r>
            <a:r>
              <a:rPr lang="tr-TR" sz="1600" dirty="0" err="1"/>
              <a:t>odontojenik</a:t>
            </a:r>
            <a:r>
              <a:rPr lang="tr-TR" sz="1600" dirty="0"/>
              <a:t> enfeksiyonların tedavisi, oral hijyen </a:t>
            </a:r>
            <a:r>
              <a:rPr lang="tr-TR" sz="1600" dirty="0" smtClean="0"/>
              <a:t>sağlanması, </a:t>
            </a:r>
            <a:r>
              <a:rPr lang="tr-TR" sz="1600" dirty="0"/>
              <a:t>sağlıklı hastalara göre daha önemlidir.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36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324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solidFill>
                  <a:srgbClr val="D2533C"/>
                </a:solidFill>
              </a:rPr>
              <a:t>Farmakolojik olarak </a:t>
            </a:r>
            <a:r>
              <a:rPr lang="tr-TR" sz="2800" dirty="0" err="1">
                <a:solidFill>
                  <a:srgbClr val="D2533C"/>
                </a:solidFill>
              </a:rPr>
              <a:t>immün</a:t>
            </a:r>
            <a:r>
              <a:rPr lang="tr-TR" sz="2800" dirty="0">
                <a:solidFill>
                  <a:srgbClr val="D2533C"/>
                </a:solidFill>
              </a:rPr>
              <a:t> sistemi zayıflatılan </a:t>
            </a:r>
            <a:r>
              <a:rPr lang="tr-TR" sz="2800" dirty="0" smtClean="0">
                <a:solidFill>
                  <a:srgbClr val="D2533C"/>
                </a:solidFill>
              </a:rPr>
              <a:t>hastalar;</a:t>
            </a:r>
            <a:endParaRPr lang="tr-TR" sz="2800" dirty="0">
              <a:solidFill>
                <a:srgbClr val="D2533C"/>
              </a:solidFill>
            </a:endParaRPr>
          </a:p>
          <a:p>
            <a:pPr lvl="1">
              <a:spcAft>
                <a:spcPts val="600"/>
              </a:spcAft>
            </a:pPr>
            <a:r>
              <a:rPr lang="tr-TR" sz="1600" dirty="0"/>
              <a:t>Kanser </a:t>
            </a:r>
            <a:r>
              <a:rPr lang="tr-TR" sz="1600" dirty="0" err="1"/>
              <a:t>kemoterapötik</a:t>
            </a:r>
            <a:r>
              <a:rPr lang="tr-TR" sz="1600" dirty="0"/>
              <a:t> ajanları </a:t>
            </a:r>
            <a:r>
              <a:rPr lang="tr-TR" sz="1600" dirty="0" err="1"/>
              <a:t>sirküle</a:t>
            </a:r>
            <a:r>
              <a:rPr lang="tr-TR" sz="1600" dirty="0"/>
              <a:t> beyaz hücre sayısını </a:t>
            </a:r>
            <a:r>
              <a:rPr lang="tr-TR" sz="1600" dirty="0" smtClean="0"/>
              <a:t>düşürebilir. (sıklıkla </a:t>
            </a:r>
            <a:r>
              <a:rPr lang="tr-TR" sz="1600" dirty="0"/>
              <a:t>1000hücre/</a:t>
            </a:r>
            <a:r>
              <a:rPr lang="tr-TR" sz="1600" dirty="0" err="1"/>
              <a:t>mLden</a:t>
            </a:r>
            <a:r>
              <a:rPr lang="tr-TR" sz="1600" dirty="0"/>
              <a:t> daha </a:t>
            </a:r>
            <a:r>
              <a:rPr lang="tr-TR" sz="1600" dirty="0" smtClean="0"/>
              <a:t>az) </a:t>
            </a:r>
            <a:r>
              <a:rPr lang="tr-TR" sz="1600" dirty="0"/>
              <a:t>Bu durumda, hastalar kendilerini bakteriyel </a:t>
            </a:r>
            <a:r>
              <a:rPr lang="tr-TR" sz="1600" dirty="0" err="1"/>
              <a:t>invazyona</a:t>
            </a:r>
            <a:r>
              <a:rPr lang="tr-TR" sz="1600" dirty="0"/>
              <a:t> karşı savunmada yetersiz olurlar.</a:t>
            </a:r>
          </a:p>
          <a:p>
            <a:pPr lvl="1">
              <a:spcAft>
                <a:spcPts val="600"/>
              </a:spcAft>
            </a:pPr>
            <a:r>
              <a:rPr lang="tr-TR" sz="1600" dirty="0"/>
              <a:t>Sıklıkla organ transplantasyonu yapılan veya </a:t>
            </a:r>
            <a:r>
              <a:rPr lang="tr-TR" sz="1600" dirty="0" err="1"/>
              <a:t>otoimmün</a:t>
            </a:r>
            <a:r>
              <a:rPr lang="tr-TR" sz="1600" dirty="0"/>
              <a:t> hastalığı olan hastalar, </a:t>
            </a:r>
            <a:r>
              <a:rPr lang="tr-TR" sz="1600" dirty="0" err="1" smtClean="0"/>
              <a:t>immünsüpresyon</a:t>
            </a:r>
            <a:r>
              <a:rPr lang="tr-TR" sz="1600" dirty="0" smtClean="0"/>
              <a:t> tedavisi </a:t>
            </a:r>
            <a:r>
              <a:rPr lang="tr-TR" sz="1600" dirty="0"/>
              <a:t>alırlar. Bu kategoride sıklıkla kullanılan ilaçlar; </a:t>
            </a:r>
            <a:r>
              <a:rPr lang="tr-TR" sz="1600" dirty="0" err="1"/>
              <a:t>cyclosporin</a:t>
            </a:r>
            <a:r>
              <a:rPr lang="tr-TR" sz="1600" dirty="0"/>
              <a:t>, </a:t>
            </a:r>
            <a:r>
              <a:rPr lang="tr-TR" sz="1600" dirty="0" err="1"/>
              <a:t>kortikosteroidler</a:t>
            </a:r>
            <a:r>
              <a:rPr lang="tr-TR" sz="1600" dirty="0"/>
              <a:t> ve </a:t>
            </a:r>
            <a:r>
              <a:rPr lang="tr-TR" sz="1600" dirty="0" err="1"/>
              <a:t>azathioprindir</a:t>
            </a:r>
            <a:r>
              <a:rPr lang="tr-TR" sz="1600" dirty="0"/>
              <a:t> (</a:t>
            </a:r>
            <a:r>
              <a:rPr lang="tr-TR" sz="1600" dirty="0" err="1"/>
              <a:t>Imuran</a:t>
            </a:r>
            <a:r>
              <a:rPr lang="tr-TR" sz="1600" dirty="0"/>
              <a:t>). Bu ilaçlar T ve B lenfositlerin fonksiyonlarını ve </a:t>
            </a:r>
            <a:r>
              <a:rPr lang="tr-TR" sz="1600" dirty="0" err="1"/>
              <a:t>immünglobülin</a:t>
            </a:r>
            <a:r>
              <a:rPr lang="tr-TR" sz="1600" dirty="0"/>
              <a:t> üretimini azaltırlar. Bu yüzden, bu medikal tedavileri alan hastalar, ağır enfeksiyonlara daha yatkındırlar.</a:t>
            </a:r>
          </a:p>
          <a:p>
            <a:pPr lvl="1">
              <a:spcAft>
                <a:spcPts val="600"/>
              </a:spcAft>
            </a:pPr>
            <a:r>
              <a:rPr lang="tr-TR" sz="1600" dirty="0"/>
              <a:t>Özet olarak; esas şikayeti enfeksiyon olan bir hasta değerlendirilirken, hastanın medikal </a:t>
            </a:r>
            <a:r>
              <a:rPr lang="tr-TR" sz="1600" dirty="0" err="1"/>
              <a:t>anamnezi</a:t>
            </a:r>
            <a:r>
              <a:rPr lang="tr-TR" sz="1600" dirty="0"/>
              <a:t>, </a:t>
            </a:r>
            <a:r>
              <a:rPr lang="tr-TR" sz="1600" dirty="0" err="1"/>
              <a:t>diabet</a:t>
            </a:r>
            <a:r>
              <a:rPr lang="tr-TR" sz="1600" dirty="0"/>
              <a:t>, ağır böbrek hastalığı, </a:t>
            </a:r>
            <a:r>
              <a:rPr lang="tr-TR" sz="1600" dirty="0" err="1"/>
              <a:t>malnütrisyonla</a:t>
            </a:r>
            <a:r>
              <a:rPr lang="tr-TR" sz="1600" dirty="0"/>
              <a:t> birlikte alkolizm, lösemi, </a:t>
            </a:r>
            <a:r>
              <a:rPr lang="tr-TR" sz="1600" dirty="0" err="1"/>
              <a:t>lenfoma</a:t>
            </a:r>
            <a:r>
              <a:rPr lang="tr-TR" sz="1600" dirty="0"/>
              <a:t>, kanser kemoterapisi ve </a:t>
            </a:r>
            <a:r>
              <a:rPr lang="tr-TR" sz="1600" dirty="0" err="1"/>
              <a:t>immünsüpresif</a:t>
            </a:r>
            <a:r>
              <a:rPr lang="tr-TR" sz="1600" dirty="0"/>
              <a:t> tedavi görüp görmediği dikkatlice sorgulanmalıdır. Hastada bu gibi medikal durumlardan biri söz konusuysa daha hızlı tedavi edilmelidir, çünkü enfeksiyon da daha hızlı ilerler.</a:t>
            </a:r>
          </a:p>
          <a:p>
            <a:pPr lvl="1">
              <a:spcAft>
                <a:spcPts val="600"/>
              </a:spcAft>
            </a:pPr>
            <a:r>
              <a:rPr lang="tr-TR" sz="1600" dirty="0"/>
              <a:t>Ayrıcı, hastanın </a:t>
            </a:r>
            <a:r>
              <a:rPr lang="tr-TR" sz="1600" dirty="0" err="1"/>
              <a:t>anamnezinde</a:t>
            </a:r>
            <a:r>
              <a:rPr lang="tr-TR" sz="1600" dirty="0"/>
              <a:t> bu hastalıklardan biri olduğunda, </a:t>
            </a:r>
            <a:r>
              <a:rPr lang="tr-TR" sz="1600" dirty="0" err="1"/>
              <a:t>postoperatif</a:t>
            </a:r>
            <a:r>
              <a:rPr lang="tr-TR" sz="1600" dirty="0"/>
              <a:t> yara enfeksiyonunu engellemek için </a:t>
            </a:r>
            <a:r>
              <a:rPr lang="tr-TR" sz="1600" dirty="0" err="1"/>
              <a:t>profilaktik</a:t>
            </a:r>
            <a:r>
              <a:rPr lang="tr-TR" sz="1600" dirty="0"/>
              <a:t> antibiyotik terapisi gerekli olabilir.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633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 </a:t>
            </a:r>
            <a:r>
              <a:rPr lang="tr-TR" sz="3600" dirty="0"/>
              <a:t>3. Hastanın uzman diş hekimine ihtiyacı olup olmadığına karar </a:t>
            </a:r>
            <a:r>
              <a:rPr lang="tr-TR" sz="3600" dirty="0" smtClean="0"/>
              <a:t>verilmesi;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Odontojenik</a:t>
            </a:r>
            <a:r>
              <a:rPr lang="tr-TR" dirty="0"/>
              <a:t> enfeksiyonlar genellikle minör cerrahi işlemler ve antibiyotiklerle tedavi edilirler. Ancak bazı </a:t>
            </a:r>
            <a:r>
              <a:rPr lang="tr-TR" dirty="0" err="1"/>
              <a:t>odontojenik</a:t>
            </a:r>
            <a:r>
              <a:rPr lang="tr-TR" dirty="0"/>
              <a:t> enfeksiyonlar agresif medikal ve cerrahi tedavi gerektirirler. Bu durumlarda erken teşhis enfeksiyonun ilerlemesinin önlenmesi için çok önemlidir. Bu yüzden hasta bir uzmana yönlendirilmelidir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949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518615"/>
            <a:ext cx="8229600" cy="595838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Hastanın havayolu obstrüksiyonu riski nedeniyle, </a:t>
            </a:r>
            <a:r>
              <a:rPr lang="tr-TR" sz="2000" dirty="0" err="1"/>
              <a:t>immediat</a:t>
            </a:r>
            <a:r>
              <a:rPr lang="tr-TR" sz="2000" dirty="0"/>
              <a:t> olarak </a:t>
            </a:r>
            <a:r>
              <a:rPr lang="tr-TR" sz="2000" dirty="0" err="1"/>
              <a:t>hospitalize</a:t>
            </a:r>
            <a:r>
              <a:rPr lang="tr-TR" sz="2000" dirty="0"/>
              <a:t> edilmesi için 3 kriter söz konusudur.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>
                <a:solidFill>
                  <a:srgbClr val="FF0000"/>
                </a:solidFill>
              </a:rPr>
              <a:t>İlk kriter;</a:t>
            </a:r>
            <a:r>
              <a:rPr lang="tr-TR" sz="2000" dirty="0" smtClean="0"/>
              <a:t> </a:t>
            </a:r>
            <a:r>
              <a:rPr lang="tr-TR" sz="2000" dirty="0"/>
              <a:t>hızlı ilerleyen enfeksiyondur. Enfeksiyon muayeneden 1-2 gün önce başlamışsa gittikçe ağırlaşır, şişlik ve ağrı artar. Bu tip </a:t>
            </a:r>
            <a:r>
              <a:rPr lang="tr-TR" sz="2000" dirty="0" err="1"/>
              <a:t>odontojenik</a:t>
            </a:r>
            <a:r>
              <a:rPr lang="tr-TR" sz="2000" dirty="0"/>
              <a:t> enfeksiyonlarda şişlik derin </a:t>
            </a:r>
            <a:r>
              <a:rPr lang="tr-TR" sz="2000" dirty="0" err="1"/>
              <a:t>fasial</a:t>
            </a:r>
            <a:r>
              <a:rPr lang="tr-TR" sz="2000" dirty="0"/>
              <a:t> </a:t>
            </a:r>
            <a:r>
              <a:rPr lang="tr-TR" sz="2000" dirty="0" err="1"/>
              <a:t>lojları</a:t>
            </a:r>
            <a:r>
              <a:rPr lang="tr-TR" sz="2000" dirty="0"/>
              <a:t> etkileyerek </a:t>
            </a:r>
            <a:r>
              <a:rPr lang="tr-TR" sz="2000" dirty="0" smtClean="0"/>
              <a:t>havayolunda </a:t>
            </a:r>
            <a:r>
              <a:rPr lang="tr-TR" sz="2000" dirty="0" err="1"/>
              <a:t>deviasyona</a:t>
            </a:r>
            <a:r>
              <a:rPr lang="tr-TR" sz="2000" dirty="0"/>
              <a:t> neden olabilir.</a:t>
            </a: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FF0000"/>
                </a:solidFill>
              </a:rPr>
              <a:t>İkinci kriter; </a:t>
            </a:r>
            <a:r>
              <a:rPr lang="tr-TR" sz="2000" dirty="0"/>
              <a:t>zor soluma (</a:t>
            </a:r>
            <a:r>
              <a:rPr lang="tr-TR" sz="2000" dirty="0" err="1"/>
              <a:t>dispne</a:t>
            </a:r>
            <a:r>
              <a:rPr lang="tr-TR" sz="2000" dirty="0"/>
              <a:t>) </a:t>
            </a:r>
            <a:r>
              <a:rPr lang="tr-TR" sz="2000" dirty="0" err="1"/>
              <a:t>dir</a:t>
            </a:r>
            <a:r>
              <a:rPr lang="tr-TR" sz="2000" dirty="0"/>
              <a:t>. Üst solunum yolu yumuşak dokularına yayılan şişliği olan hastalarda, enfeksiyonun bir sonucu olarak görülür. Bu hastalar direkt olarak acil servise yönlendirilmelidir. Çünkü hastanın havayoluna acil </a:t>
            </a:r>
            <a:r>
              <a:rPr lang="tr-TR" sz="2000" dirty="0" smtClean="0"/>
              <a:t>müdahale </a:t>
            </a:r>
            <a:r>
              <a:rPr lang="tr-TR" sz="2000" dirty="0"/>
              <a:t>gerekebilir.</a:t>
            </a: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FF0000"/>
                </a:solidFill>
              </a:rPr>
              <a:t>Üçüncü kriter; </a:t>
            </a:r>
            <a:r>
              <a:rPr lang="tr-TR" sz="2000" dirty="0"/>
              <a:t>yutkunmada zorluk (</a:t>
            </a:r>
            <a:r>
              <a:rPr lang="tr-TR" sz="2000" dirty="0" err="1"/>
              <a:t>disfaji</a:t>
            </a:r>
            <a:r>
              <a:rPr lang="tr-TR" sz="2000" dirty="0"/>
              <a:t>) </a:t>
            </a:r>
            <a:r>
              <a:rPr lang="tr-TR" sz="2000" dirty="0" err="1"/>
              <a:t>dir</a:t>
            </a:r>
            <a:r>
              <a:rPr lang="tr-TR" sz="2000" dirty="0"/>
              <a:t>. Akur </a:t>
            </a:r>
            <a:r>
              <a:rPr lang="tr-TR" sz="2000" dirty="0" err="1"/>
              <a:t>progresif</a:t>
            </a:r>
            <a:r>
              <a:rPr lang="tr-TR" sz="2000" dirty="0"/>
              <a:t> derin </a:t>
            </a:r>
            <a:r>
              <a:rPr lang="tr-TR" sz="2000" dirty="0" err="1"/>
              <a:t>fasial</a:t>
            </a:r>
            <a:r>
              <a:rPr lang="tr-TR" sz="2000" dirty="0"/>
              <a:t> </a:t>
            </a:r>
            <a:r>
              <a:rPr lang="tr-TR" sz="2000" dirty="0" err="1"/>
              <a:t>loj</a:t>
            </a:r>
            <a:r>
              <a:rPr lang="tr-TR" sz="2000" dirty="0"/>
              <a:t> enfeksiyonu olan hastalarda yutkunmada zorluk görülebilir. Bu hastalarda hemen acil servise yönlendirilmelidir, çünkü cerrahi müdahale veya havayolunun devamlılığı için </a:t>
            </a:r>
            <a:r>
              <a:rPr lang="tr-TR" sz="2000" dirty="0" err="1"/>
              <a:t>entübasyon</a:t>
            </a:r>
            <a:r>
              <a:rPr lang="tr-TR" sz="2000" dirty="0"/>
              <a:t> gerekebilir. Enfeksiyon etkeninin tedavisi havayolu güvenliği sağlandıktan sonra gerçekleştirilir.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096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Hastanın oral ve </a:t>
            </a:r>
            <a:r>
              <a:rPr lang="tr-TR" dirty="0" err="1"/>
              <a:t>maxillofasial</a:t>
            </a:r>
            <a:r>
              <a:rPr lang="tr-TR" dirty="0"/>
              <a:t> cerrahi yönlendirilmesi gereken </a:t>
            </a:r>
            <a:r>
              <a:rPr lang="tr-TR" dirty="0" smtClean="0"/>
              <a:t>durumlar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Solumada zorluk</a:t>
            </a:r>
          </a:p>
          <a:p>
            <a:pPr>
              <a:spcAft>
                <a:spcPts val="600"/>
              </a:spcAft>
            </a:pPr>
            <a:r>
              <a:rPr lang="tr-TR" dirty="0"/>
              <a:t>Yutkunmada zorluk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Dehidratasyon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/>
              <a:t>Ağır </a:t>
            </a:r>
            <a:r>
              <a:rPr lang="tr-TR" dirty="0" err="1"/>
              <a:t>trismus</a:t>
            </a:r>
            <a:r>
              <a:rPr lang="tr-TR" dirty="0"/>
              <a:t> (</a:t>
            </a:r>
            <a:r>
              <a:rPr lang="tr-TR" dirty="0" err="1"/>
              <a:t>interinsizal</a:t>
            </a:r>
            <a:r>
              <a:rPr lang="tr-TR" dirty="0"/>
              <a:t> açıklığın 20mm den az olduğu durumlar)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Alveoler</a:t>
            </a:r>
            <a:r>
              <a:rPr lang="tr-TR" dirty="0"/>
              <a:t> prosesin ötesine uzanan şişlik</a:t>
            </a:r>
          </a:p>
          <a:p>
            <a:pPr>
              <a:spcAft>
                <a:spcPts val="600"/>
              </a:spcAft>
            </a:pPr>
            <a:r>
              <a:rPr lang="tr-TR" dirty="0"/>
              <a:t>Artmış ateş </a:t>
            </a:r>
          </a:p>
          <a:p>
            <a:pPr>
              <a:spcAft>
                <a:spcPts val="600"/>
              </a:spcAft>
            </a:pPr>
            <a:r>
              <a:rPr lang="tr-TR" dirty="0"/>
              <a:t>Ağır </a:t>
            </a:r>
            <a:r>
              <a:rPr lang="tr-TR" dirty="0" err="1"/>
              <a:t>malasi</a:t>
            </a:r>
            <a:r>
              <a:rPr lang="tr-TR" dirty="0"/>
              <a:t> ve </a:t>
            </a:r>
            <a:r>
              <a:rPr lang="tr-TR" dirty="0" err="1"/>
              <a:t>toksik</a:t>
            </a:r>
            <a:r>
              <a:rPr lang="tr-TR" dirty="0"/>
              <a:t> görünüm</a:t>
            </a:r>
          </a:p>
          <a:p>
            <a:pPr>
              <a:spcAft>
                <a:spcPts val="600"/>
              </a:spcAft>
            </a:pPr>
            <a:r>
              <a:rPr lang="tr-TR" dirty="0"/>
              <a:t>Zayıflamış </a:t>
            </a:r>
            <a:r>
              <a:rPr lang="tr-TR" dirty="0" err="1"/>
              <a:t>immün</a:t>
            </a:r>
            <a:r>
              <a:rPr lang="tr-TR" dirty="0"/>
              <a:t> sistem</a:t>
            </a:r>
          </a:p>
          <a:p>
            <a:pPr>
              <a:spcAft>
                <a:spcPts val="600"/>
              </a:spcAft>
            </a:pPr>
            <a:r>
              <a:rPr lang="tr-TR" dirty="0"/>
              <a:t>Genel anestezi gerekliliği</a:t>
            </a:r>
          </a:p>
          <a:p>
            <a:pPr>
              <a:spcAft>
                <a:spcPts val="600"/>
              </a:spcAft>
            </a:pPr>
            <a:r>
              <a:rPr lang="tr-TR" dirty="0"/>
              <a:t>İlk tedavinin başarısızlığı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9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299"/>
            <a:ext cx="8229600" cy="5022376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Enfeksiyonun </a:t>
            </a:r>
            <a:r>
              <a:rPr lang="tr-TR" sz="2000" dirty="0" err="1"/>
              <a:t>alveolar</a:t>
            </a:r>
            <a:r>
              <a:rPr lang="tr-TR" sz="2000" dirty="0"/>
              <a:t> prosesin ötesine uzandığı, derin </a:t>
            </a:r>
            <a:r>
              <a:rPr lang="tr-TR" sz="2000" dirty="0" err="1"/>
              <a:t>fasial</a:t>
            </a:r>
            <a:r>
              <a:rPr lang="tr-TR" sz="2000" dirty="0"/>
              <a:t> </a:t>
            </a:r>
            <a:r>
              <a:rPr lang="tr-TR" sz="2000" dirty="0" err="1"/>
              <a:t>lojlarda</a:t>
            </a:r>
            <a:r>
              <a:rPr lang="tr-TR" sz="2000" dirty="0"/>
              <a:t> şişlik olduğu ve </a:t>
            </a:r>
            <a:r>
              <a:rPr lang="tr-TR" sz="2000" dirty="0" err="1"/>
              <a:t>ekstraoral</a:t>
            </a:r>
            <a:r>
              <a:rPr lang="tr-TR" sz="2000" dirty="0"/>
              <a:t> </a:t>
            </a:r>
            <a:r>
              <a:rPr lang="tr-TR" sz="2000" dirty="0" err="1"/>
              <a:t>insizyon</a:t>
            </a:r>
            <a:r>
              <a:rPr lang="tr-TR" sz="2000" dirty="0"/>
              <a:t> ve drenajın gerekli olduğu durumlarda hasta oral ve </a:t>
            </a:r>
            <a:r>
              <a:rPr lang="tr-TR" sz="2000" dirty="0" err="1"/>
              <a:t>maksillofasial</a:t>
            </a:r>
            <a:r>
              <a:rPr lang="tr-TR" sz="2000" dirty="0"/>
              <a:t> cerraha yönlendirilmelidir. 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Diğer önemli bir </a:t>
            </a:r>
            <a:r>
              <a:rPr lang="tr-TR" sz="2000" dirty="0" err="1"/>
              <a:t>endikasyon</a:t>
            </a:r>
            <a:r>
              <a:rPr lang="tr-TR" sz="2000" dirty="0"/>
              <a:t> </a:t>
            </a:r>
            <a:r>
              <a:rPr lang="tr-TR" sz="2000" dirty="0" err="1"/>
              <a:t>trismustur</a:t>
            </a:r>
            <a:r>
              <a:rPr lang="tr-TR" sz="2000" dirty="0"/>
              <a:t>. </a:t>
            </a:r>
            <a:r>
              <a:rPr lang="tr-TR" sz="2000" dirty="0" err="1" smtClean="0"/>
              <a:t>Odontojenik</a:t>
            </a:r>
            <a:r>
              <a:rPr lang="tr-TR" sz="2000" dirty="0" smtClean="0"/>
              <a:t> </a:t>
            </a:r>
            <a:r>
              <a:rPr lang="tr-TR" sz="2000" dirty="0"/>
              <a:t>enfeksiyonlarda, enfeksiyonun </a:t>
            </a:r>
            <a:r>
              <a:rPr lang="tr-TR" sz="2000" dirty="0" err="1"/>
              <a:t>mastikatör</a:t>
            </a:r>
            <a:r>
              <a:rPr lang="tr-TR" sz="2000" dirty="0"/>
              <a:t> kaslara yayılmasının bir sonucu olarak </a:t>
            </a:r>
            <a:r>
              <a:rPr lang="tr-TR" sz="2000" dirty="0" err="1"/>
              <a:t>trismus</a:t>
            </a:r>
            <a:r>
              <a:rPr lang="tr-TR" sz="2000" dirty="0"/>
              <a:t> görülür.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>
                <a:solidFill>
                  <a:srgbClr val="FF0000"/>
                </a:solidFill>
              </a:rPr>
              <a:t>Hafif </a:t>
            </a:r>
            <a:r>
              <a:rPr lang="tr-TR" sz="2000" dirty="0" err="1">
                <a:solidFill>
                  <a:srgbClr val="FF0000"/>
                </a:solidFill>
              </a:rPr>
              <a:t>trismusda</a:t>
            </a:r>
            <a:r>
              <a:rPr lang="tr-TR" sz="2000" dirty="0">
                <a:solidFill>
                  <a:srgbClr val="FF0000"/>
                </a:solidFill>
              </a:rPr>
              <a:t> maksimum </a:t>
            </a:r>
            <a:r>
              <a:rPr lang="tr-TR" sz="2000" dirty="0" err="1">
                <a:solidFill>
                  <a:srgbClr val="FF0000"/>
                </a:solidFill>
              </a:rPr>
              <a:t>interinsizal</a:t>
            </a:r>
            <a:r>
              <a:rPr lang="tr-TR" sz="2000" dirty="0">
                <a:solidFill>
                  <a:srgbClr val="FF0000"/>
                </a:solidFill>
              </a:rPr>
              <a:t> açıklık 20-30mm, </a:t>
            </a:r>
            <a:endParaRPr lang="tr-TR" sz="20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FF0000"/>
                </a:solidFill>
              </a:rPr>
              <a:t>O</a:t>
            </a:r>
            <a:r>
              <a:rPr lang="tr-TR" sz="2000" dirty="0" smtClean="0">
                <a:solidFill>
                  <a:srgbClr val="FF0000"/>
                </a:solidFill>
              </a:rPr>
              <a:t>rta </a:t>
            </a:r>
            <a:r>
              <a:rPr lang="tr-TR" sz="2000" dirty="0" err="1">
                <a:solidFill>
                  <a:srgbClr val="FF0000"/>
                </a:solidFill>
              </a:rPr>
              <a:t>trismusda</a:t>
            </a:r>
            <a:r>
              <a:rPr lang="tr-TR" sz="2000" dirty="0">
                <a:solidFill>
                  <a:srgbClr val="FF0000"/>
                </a:solidFill>
              </a:rPr>
              <a:t> 10mm 20mm arası ve </a:t>
            </a:r>
            <a:endParaRPr lang="tr-TR" sz="20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FF0000"/>
                </a:solidFill>
              </a:rPr>
              <a:t>A</a:t>
            </a:r>
            <a:r>
              <a:rPr lang="tr-TR" sz="2000" dirty="0" smtClean="0">
                <a:solidFill>
                  <a:srgbClr val="FF0000"/>
                </a:solidFill>
              </a:rPr>
              <a:t>ğır </a:t>
            </a:r>
            <a:r>
              <a:rPr lang="tr-TR" sz="2000" dirty="0" err="1">
                <a:solidFill>
                  <a:srgbClr val="FF0000"/>
                </a:solidFill>
              </a:rPr>
              <a:t>trismusda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interinsizal</a:t>
            </a:r>
            <a:r>
              <a:rPr lang="tr-TR" sz="2000" dirty="0">
                <a:solidFill>
                  <a:srgbClr val="FF0000"/>
                </a:solidFill>
              </a:rPr>
              <a:t> açıklık 10 </a:t>
            </a:r>
            <a:r>
              <a:rPr lang="tr-TR" sz="2000" dirty="0" err="1">
                <a:solidFill>
                  <a:srgbClr val="FF0000"/>
                </a:solidFill>
              </a:rPr>
              <a:t>mmden</a:t>
            </a:r>
            <a:r>
              <a:rPr lang="tr-TR" sz="2000" dirty="0">
                <a:solidFill>
                  <a:srgbClr val="FF0000"/>
                </a:solidFill>
              </a:rPr>
              <a:t> azdır. </a:t>
            </a:r>
            <a:endParaRPr lang="tr-TR" sz="20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2000" dirty="0" smtClean="0"/>
              <a:t>Orta </a:t>
            </a:r>
            <a:r>
              <a:rPr lang="tr-TR" sz="2000" dirty="0"/>
              <a:t>ve ağır </a:t>
            </a:r>
            <a:r>
              <a:rPr lang="tr-TR" sz="2000" dirty="0" err="1"/>
              <a:t>trismus</a:t>
            </a:r>
            <a:r>
              <a:rPr lang="tr-TR" sz="2000" dirty="0"/>
              <a:t> enfeksiyonun </a:t>
            </a:r>
            <a:r>
              <a:rPr lang="tr-TR" sz="2000" dirty="0" err="1"/>
              <a:t>mastikatör</a:t>
            </a:r>
            <a:r>
              <a:rPr lang="tr-TR" sz="2000" dirty="0"/>
              <a:t> kaslara veya daha riskli olarak, </a:t>
            </a:r>
            <a:r>
              <a:rPr lang="tr-TR" sz="2000" dirty="0" err="1"/>
              <a:t>lateral</a:t>
            </a:r>
            <a:r>
              <a:rPr lang="tr-TR" sz="2000" dirty="0"/>
              <a:t> </a:t>
            </a:r>
            <a:r>
              <a:rPr lang="tr-TR" sz="2000" dirty="0" err="1"/>
              <a:t>pharyngeal</a:t>
            </a:r>
            <a:r>
              <a:rPr lang="tr-TR" sz="2000" dirty="0"/>
              <a:t> veya </a:t>
            </a:r>
            <a:r>
              <a:rPr lang="tr-TR" sz="2000" dirty="0" err="1"/>
              <a:t>retropharyngeal</a:t>
            </a:r>
            <a:r>
              <a:rPr lang="tr-TR" sz="2000" dirty="0"/>
              <a:t> </a:t>
            </a:r>
            <a:r>
              <a:rPr lang="tr-TR" sz="2000" dirty="0" err="1" smtClean="0"/>
              <a:t>lojlara</a:t>
            </a:r>
            <a:r>
              <a:rPr lang="tr-TR" sz="2000" dirty="0" smtClean="0"/>
              <a:t>, </a:t>
            </a:r>
            <a:r>
              <a:rPr lang="tr-TR" sz="2000" dirty="0" err="1"/>
              <a:t>farinks</a:t>
            </a:r>
            <a:r>
              <a:rPr lang="tr-TR" sz="2000" dirty="0"/>
              <a:t> ve </a:t>
            </a:r>
            <a:r>
              <a:rPr lang="tr-TR" sz="2000" dirty="0" err="1"/>
              <a:t>trakeanın</a:t>
            </a:r>
            <a:r>
              <a:rPr lang="tr-TR" sz="2000" dirty="0"/>
              <a:t> etrafına yayıldığının belirtisi olabilir. Bu durumda havayolu açıklığının korunması için bir uzmana ihtiyaç vardır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84128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Ayrıca enfeksiyonun sistemik tutulumu hastanın bir uzmana yönlendirilmesi için önemli bir kriterdir. Enfeksiyonun sistemik tutulum gösterdiği hastaların tipik bir yüz görünümü vardır</a:t>
            </a:r>
            <a:r>
              <a:rPr lang="tr-TR" sz="2000" dirty="0" smtClean="0"/>
              <a:t>; </a:t>
            </a:r>
            <a:r>
              <a:rPr lang="tr-TR" sz="2000" dirty="0"/>
              <a:t>açık ağız ve </a:t>
            </a:r>
            <a:r>
              <a:rPr lang="tr-TR" sz="2000" dirty="0" err="1"/>
              <a:t>dehidrate</a:t>
            </a:r>
            <a:r>
              <a:rPr lang="tr-TR" sz="2000" dirty="0"/>
              <a:t> hasta görünüm. Bu durumda hasta genellikle, bitkindir, ağrısı vardır, ateşi yükselmiştir ve </a:t>
            </a:r>
            <a:r>
              <a:rPr lang="tr-TR" sz="2000" dirty="0" err="1"/>
              <a:t>dehidratedir</a:t>
            </a:r>
            <a:r>
              <a:rPr lang="tr-TR" sz="2000" dirty="0"/>
              <a:t>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Son olarak hastanın </a:t>
            </a:r>
            <a:r>
              <a:rPr lang="tr-TR" sz="2000" dirty="0" err="1"/>
              <a:t>immün</a:t>
            </a:r>
            <a:r>
              <a:rPr lang="tr-TR" sz="2000" dirty="0"/>
              <a:t> sistemi zayıflamışsa yine bir uzmana ihtiyaç vardır.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Özet olarak, hasta ilk muayene edildiğinde </a:t>
            </a:r>
            <a:r>
              <a:rPr lang="tr-TR" sz="2000" dirty="0" smtClean="0"/>
              <a:t>3 </a:t>
            </a:r>
            <a:r>
              <a:rPr lang="tr-TR" sz="2000" dirty="0"/>
              <a:t>kriter göz önünde bulundurularak, hasta için gerekli en iyi koşullar sağlanmalıdır.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615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4.Enfeksiyonun Cerrahi Tedavisi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Odontojenik</a:t>
            </a:r>
            <a:r>
              <a:rPr lang="tr-TR" sz="2000" dirty="0"/>
              <a:t> enfeksiyonların tedavisinde </a:t>
            </a:r>
            <a:r>
              <a:rPr lang="tr-TR" sz="2000" dirty="0" err="1"/>
              <a:t>primer</a:t>
            </a:r>
            <a:r>
              <a:rPr lang="tr-TR" sz="2000" dirty="0"/>
              <a:t> prensip; cerrahi dren yerleştirmek ve enfeksiyon </a:t>
            </a:r>
            <a:r>
              <a:rPr lang="tr-TR" sz="2000" dirty="0" smtClean="0"/>
              <a:t>etkenini </a:t>
            </a:r>
            <a:r>
              <a:rPr lang="tr-TR" sz="2000" dirty="0"/>
              <a:t>ortadan kaldırmaktır. Cerrahi tedavi basit enfeksiyonlarda nekrotik </a:t>
            </a:r>
            <a:r>
              <a:rPr lang="tr-TR" sz="2000" dirty="0" err="1"/>
              <a:t>pulpanın</a:t>
            </a:r>
            <a:r>
              <a:rPr lang="tr-TR" sz="2000" dirty="0"/>
              <a:t> </a:t>
            </a:r>
            <a:r>
              <a:rPr lang="tr-TR" sz="2000" dirty="0" err="1"/>
              <a:t>ekstirpasyonundan</a:t>
            </a:r>
            <a:r>
              <a:rPr lang="tr-TR" sz="2000" dirty="0"/>
              <a:t>, ağır enfeksiyonlarda </a:t>
            </a:r>
            <a:r>
              <a:rPr lang="tr-TR" sz="2000" dirty="0" err="1"/>
              <a:t>ekstraoral</a:t>
            </a:r>
            <a:r>
              <a:rPr lang="tr-TR" sz="2000" dirty="0"/>
              <a:t> </a:t>
            </a:r>
            <a:r>
              <a:rPr lang="tr-TR" sz="2000" dirty="0" err="1"/>
              <a:t>insizyonla</a:t>
            </a:r>
            <a:r>
              <a:rPr lang="tr-TR" sz="2000" dirty="0"/>
              <a:t> dren yerleştirilmesine kadar değişebilir.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Cerrahi müdahalede birinci adım enfeksiyon etkenini ortadan </a:t>
            </a:r>
            <a:r>
              <a:rPr lang="tr-TR" sz="2000" dirty="0" err="1"/>
              <a:t>kaldırmakdır</a:t>
            </a:r>
            <a:r>
              <a:rPr lang="tr-TR" sz="2000" dirty="0"/>
              <a:t> (dişi çekmek, kanal tedavisi). İkinci adım birikmiş </a:t>
            </a:r>
            <a:r>
              <a:rPr lang="tr-TR" sz="2000" dirty="0" err="1"/>
              <a:t>pü</a:t>
            </a:r>
            <a:r>
              <a:rPr lang="tr-TR" sz="2000" dirty="0"/>
              <a:t> ve nekrotik </a:t>
            </a:r>
            <a:r>
              <a:rPr lang="tr-TR" sz="2000" dirty="0" err="1"/>
              <a:t>debrisin</a:t>
            </a:r>
            <a:r>
              <a:rPr lang="tr-TR" sz="2000" dirty="0"/>
              <a:t> drenajını sağlamaktır.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Diş çekimi enfeksiyon etkeninin ortadan kaldırılmasını ve </a:t>
            </a:r>
            <a:r>
              <a:rPr lang="tr-TR" sz="2000" dirty="0" err="1"/>
              <a:t>periapikal</a:t>
            </a:r>
            <a:r>
              <a:rPr lang="tr-TR" sz="2000" dirty="0"/>
              <a:t> </a:t>
            </a:r>
            <a:r>
              <a:rPr lang="tr-TR" sz="2000" dirty="0" err="1"/>
              <a:t>debrisin</a:t>
            </a:r>
            <a:r>
              <a:rPr lang="tr-TR" sz="2000" dirty="0"/>
              <a:t> drene olmasını sağlar. Enfeksiyonun </a:t>
            </a:r>
            <a:r>
              <a:rPr lang="tr-TR" sz="2000" dirty="0" err="1"/>
              <a:t>periapikal</a:t>
            </a:r>
            <a:r>
              <a:rPr lang="tr-TR" sz="2000" dirty="0"/>
              <a:t> dokuların ötesine uzandığı durumlarda </a:t>
            </a:r>
            <a:r>
              <a:rPr lang="tr-TR" sz="2000" dirty="0" err="1"/>
              <a:t>insizyon</a:t>
            </a:r>
            <a:r>
              <a:rPr lang="tr-TR" sz="2000" dirty="0"/>
              <a:t> ve dren yerleştirme gerekli olabilir. Apse veya </a:t>
            </a:r>
            <a:r>
              <a:rPr lang="tr-TR" sz="2000" dirty="0" err="1"/>
              <a:t>selülitlerin</a:t>
            </a:r>
            <a:r>
              <a:rPr lang="tr-TR" sz="2000" dirty="0"/>
              <a:t> </a:t>
            </a:r>
            <a:r>
              <a:rPr lang="tr-TR" sz="2000" dirty="0" err="1"/>
              <a:t>insizyonu</a:t>
            </a:r>
            <a:r>
              <a:rPr lang="tr-TR" sz="2000" dirty="0"/>
              <a:t> dokularda birikmiş </a:t>
            </a:r>
            <a:r>
              <a:rPr lang="tr-TR" sz="2000" dirty="0" err="1"/>
              <a:t>pü</a:t>
            </a:r>
            <a:r>
              <a:rPr lang="tr-TR" sz="2000" dirty="0"/>
              <a:t> ve bakterilerin drene olmasını sağlar.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7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12788" y="256017"/>
            <a:ext cx="3657600" cy="337661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Apsenin drene edilmesi bölgedeki bakteri ve nekrotik </a:t>
            </a:r>
            <a:r>
              <a:rPr lang="tr-TR" sz="2000" dirty="0" err="1"/>
              <a:t>debrisi</a:t>
            </a:r>
            <a:r>
              <a:rPr lang="tr-TR" sz="2000" dirty="0"/>
              <a:t> hızlı bir şekilde azaltır.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Ayrıca </a:t>
            </a:r>
            <a:r>
              <a:rPr lang="tr-TR" sz="2000" dirty="0"/>
              <a:t>bölgedeki hidrostatik basıncın azalmasıyla lokal kan akımı artar ve </a:t>
            </a:r>
            <a:r>
              <a:rPr lang="tr-TR" sz="2000" dirty="0" err="1"/>
              <a:t>enfekte</a:t>
            </a:r>
            <a:r>
              <a:rPr lang="tr-TR" sz="2000" dirty="0"/>
              <a:t> bölgede </a:t>
            </a:r>
            <a:r>
              <a:rPr lang="tr-TR" sz="2000" dirty="0" err="1"/>
              <a:t>immün</a:t>
            </a:r>
            <a:r>
              <a:rPr lang="tr-TR" sz="2000" dirty="0"/>
              <a:t> sistem daha aktif hale gelir.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Vestibuler</a:t>
            </a:r>
            <a:r>
              <a:rPr lang="tr-TR" sz="2000" dirty="0"/>
              <a:t> apseleri drene etmek için en çok şişliğin olduğu yerden </a:t>
            </a:r>
            <a:r>
              <a:rPr lang="tr-TR" sz="2000" dirty="0" err="1"/>
              <a:t>insizyon</a:t>
            </a:r>
            <a:r>
              <a:rPr lang="tr-TR" sz="2000" dirty="0"/>
              <a:t> yapılır. </a:t>
            </a:r>
            <a:r>
              <a:rPr lang="tr-TR" sz="2000" dirty="0" err="1"/>
              <a:t>İnsizyonda</a:t>
            </a:r>
            <a:r>
              <a:rPr lang="tr-TR" sz="2000" dirty="0"/>
              <a:t> </a:t>
            </a:r>
            <a:r>
              <a:rPr lang="tr-TR" sz="2000" dirty="0" err="1"/>
              <a:t>frenulumdan</a:t>
            </a:r>
            <a:r>
              <a:rPr lang="tr-TR" sz="2000" dirty="0"/>
              <a:t>,  alt </a:t>
            </a:r>
            <a:r>
              <a:rPr lang="tr-TR" sz="2000" dirty="0" err="1"/>
              <a:t>premolar</a:t>
            </a:r>
            <a:r>
              <a:rPr lang="tr-TR" sz="2000" dirty="0"/>
              <a:t> bölgede </a:t>
            </a:r>
            <a:r>
              <a:rPr lang="tr-TR" sz="2000" dirty="0" err="1"/>
              <a:t>mental</a:t>
            </a:r>
            <a:r>
              <a:rPr lang="tr-TR" sz="2000" dirty="0"/>
              <a:t> sinirden kaçınmaya dikkat edilmelidir. </a:t>
            </a:r>
          </a:p>
        </p:txBody>
      </p:sp>
      <p:pic>
        <p:nvPicPr>
          <p:cNvPr id="7" name="Content Placeholder 6" descr="Ekran Resmi 2015-04-30 21.38.15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56" b="-11056"/>
          <a:stretch>
            <a:fillRect/>
          </a:stretch>
        </p:blipFill>
        <p:spPr>
          <a:xfrm>
            <a:off x="4495800" y="1673352"/>
            <a:ext cx="4191000" cy="4718304"/>
          </a:xfrm>
        </p:spPr>
      </p:pic>
    </p:spTree>
    <p:extLst>
      <p:ext uri="{BB962C8B-B14F-4D97-AF65-F5344CB8AC3E}">
        <p14:creationId xmlns:p14="http://schemas.microsoft.com/office/powerpoint/2010/main" val="148143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Anaerobik bakterilerin </a:t>
            </a:r>
            <a:r>
              <a:rPr lang="tr-TR" dirty="0" err="1"/>
              <a:t>odontojenik</a:t>
            </a:r>
            <a:r>
              <a:rPr lang="tr-TR" dirty="0"/>
              <a:t> enfeksiyonlardaki rolü;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Sadece anaerobik			%50</a:t>
            </a:r>
          </a:p>
          <a:p>
            <a:pPr>
              <a:spcAft>
                <a:spcPts val="600"/>
              </a:spcAft>
            </a:pPr>
            <a:r>
              <a:rPr lang="tr-TR" dirty="0" smtClean="0"/>
              <a:t>Aerobik </a:t>
            </a:r>
            <a:r>
              <a:rPr lang="tr-TR" dirty="0"/>
              <a:t>ve anaerobik </a:t>
            </a:r>
            <a:r>
              <a:rPr lang="tr-TR" dirty="0" smtClean="0"/>
              <a:t>karışık	%44</a:t>
            </a:r>
          </a:p>
          <a:p>
            <a:pPr>
              <a:spcAft>
                <a:spcPts val="600"/>
              </a:spcAft>
            </a:pPr>
            <a:r>
              <a:rPr lang="tr-TR" dirty="0" smtClean="0"/>
              <a:t>Sadece aerobik			%</a:t>
            </a:r>
            <a:r>
              <a:rPr lang="tr-TR" dirty="0"/>
              <a:t>6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3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229600" cy="47183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Ekstraoral</a:t>
            </a:r>
            <a:r>
              <a:rPr lang="tr-TR" sz="2000" dirty="0"/>
              <a:t> </a:t>
            </a:r>
            <a:r>
              <a:rPr lang="tr-TR" sz="2000" dirty="0" err="1"/>
              <a:t>insizyonda</a:t>
            </a:r>
            <a:r>
              <a:rPr lang="tr-TR" sz="2000" dirty="0"/>
              <a:t> </a:t>
            </a:r>
            <a:r>
              <a:rPr lang="tr-TR" sz="2000" dirty="0" err="1"/>
              <a:t>insizyon</a:t>
            </a:r>
            <a:r>
              <a:rPr lang="tr-TR" sz="2000" dirty="0"/>
              <a:t> yapılacak bölge seçilmeli ağrı kontrolü sağlanmalıdır.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Rejyonel</a:t>
            </a:r>
            <a:r>
              <a:rPr lang="tr-TR" sz="2000" dirty="0" smtClean="0"/>
              <a:t> </a:t>
            </a:r>
            <a:r>
              <a:rPr lang="tr-TR" sz="2000" dirty="0"/>
              <a:t>anestezi veya drenin yerleştirileceği bölgenin çevresine </a:t>
            </a:r>
            <a:r>
              <a:rPr lang="tr-TR" sz="2000" dirty="0" err="1"/>
              <a:t>infiltrasyon</a:t>
            </a:r>
            <a:r>
              <a:rPr lang="tr-TR" sz="2000" dirty="0"/>
              <a:t> anestezisi uygulanır.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Enfekte</a:t>
            </a:r>
            <a:r>
              <a:rPr lang="tr-TR" sz="2000" dirty="0" smtClean="0"/>
              <a:t> </a:t>
            </a:r>
            <a:r>
              <a:rPr lang="tr-TR" sz="2000" dirty="0"/>
              <a:t>bölgede enjektör bir kere kullanıldıktan sonra tekrar kullanılmamalıdır.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İnsizyondan</a:t>
            </a:r>
            <a:r>
              <a:rPr lang="tr-TR" sz="2000" dirty="0"/>
              <a:t> önce </a:t>
            </a:r>
            <a:r>
              <a:rPr lang="tr-TR" sz="2000" dirty="0" err="1"/>
              <a:t>antibiyogram</a:t>
            </a:r>
            <a:r>
              <a:rPr lang="tr-TR" sz="2000" dirty="0"/>
              <a:t> için kültür alınıp alınmayacağına karar verilmelidir. Eğer kültür alınacaksa, </a:t>
            </a:r>
            <a:r>
              <a:rPr lang="tr-TR" sz="2000" dirty="0" smtClean="0"/>
              <a:t>kültür </a:t>
            </a:r>
            <a:r>
              <a:rPr lang="tr-TR" sz="2000" dirty="0"/>
              <a:t>alınması cerrahi prosedürün ilk aşaması olmalıdır.</a:t>
            </a:r>
          </a:p>
          <a:p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1496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07" y="533400"/>
            <a:ext cx="8884693" cy="1295400"/>
          </a:xfrm>
        </p:spPr>
        <p:txBody>
          <a:bodyPr>
            <a:normAutofit fontScale="90000"/>
          </a:bodyPr>
          <a:lstStyle/>
          <a:p>
            <a:r>
              <a:rPr lang="tr-TR" sz="3200" dirty="0"/>
              <a:t>Kültür ve Antibiyotik Duyarlılığı Testi </a:t>
            </a:r>
            <a:r>
              <a:rPr lang="tr-TR" sz="3200" dirty="0" err="1"/>
              <a:t>Endikasyonları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tr-TR" dirty="0" err="1"/>
              <a:t>İnfeksiyonun</a:t>
            </a:r>
            <a:r>
              <a:rPr lang="tr-TR" dirty="0"/>
              <a:t> </a:t>
            </a:r>
            <a:r>
              <a:rPr lang="tr-TR" dirty="0" err="1" smtClean="0"/>
              <a:t>alveolar</a:t>
            </a:r>
            <a:r>
              <a:rPr lang="tr-TR" dirty="0" smtClean="0"/>
              <a:t> </a:t>
            </a:r>
            <a:r>
              <a:rPr lang="tr-TR" dirty="0"/>
              <a:t>prosesin ötesine yayılması</a:t>
            </a:r>
          </a:p>
          <a:p>
            <a:pPr>
              <a:spcAft>
                <a:spcPts val="600"/>
              </a:spcAft>
            </a:pPr>
            <a:r>
              <a:rPr lang="tr-TR" dirty="0"/>
              <a:t>Hızlı ilerleyen enfeksiyon</a:t>
            </a:r>
          </a:p>
          <a:p>
            <a:pPr>
              <a:spcAft>
                <a:spcPts val="600"/>
              </a:spcAft>
            </a:pPr>
            <a:r>
              <a:rPr lang="tr-TR" dirty="0"/>
              <a:t>Önceden birçok antibiyotik kullanılmış olması</a:t>
            </a:r>
          </a:p>
          <a:p>
            <a:pPr>
              <a:spcAft>
                <a:spcPts val="600"/>
              </a:spcAft>
            </a:pPr>
            <a:r>
              <a:rPr lang="tr-TR" dirty="0"/>
              <a:t>Tedaviye cevap vermeyen enfeksiyon (48 saatten fazla)</a:t>
            </a:r>
          </a:p>
          <a:p>
            <a:pPr>
              <a:spcAft>
                <a:spcPts val="600"/>
              </a:spcAft>
            </a:pPr>
            <a:r>
              <a:rPr lang="tr-TR" dirty="0" err="1" smtClean="0"/>
              <a:t>Rekürrens</a:t>
            </a:r>
            <a:r>
              <a:rPr lang="tr-TR" dirty="0" smtClean="0"/>
              <a:t> gösteren </a:t>
            </a:r>
            <a:r>
              <a:rPr lang="tr-TR" dirty="0"/>
              <a:t>enfeksiyon</a:t>
            </a:r>
          </a:p>
          <a:p>
            <a:pPr>
              <a:spcAft>
                <a:spcPts val="600"/>
              </a:spcAft>
            </a:pPr>
            <a:r>
              <a:rPr lang="tr-TR" dirty="0" err="1" smtClean="0"/>
              <a:t>İmmün</a:t>
            </a:r>
            <a:r>
              <a:rPr lang="tr-TR" dirty="0" smtClean="0"/>
              <a:t> sistemde </a:t>
            </a:r>
            <a:r>
              <a:rPr lang="tr-TR" dirty="0" err="1" smtClean="0"/>
              <a:t>süpresyon</a:t>
            </a:r>
            <a:endParaRPr lang="tr-TR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9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tr-TR" sz="2200" dirty="0"/>
              <a:t>Bölgede anestezi sağlandıktan sonra </a:t>
            </a:r>
            <a:r>
              <a:rPr lang="tr-TR" sz="2200" dirty="0" err="1"/>
              <a:t>insizyon</a:t>
            </a:r>
            <a:r>
              <a:rPr lang="tr-TR" sz="2200" dirty="0"/>
              <a:t> yapılacak </a:t>
            </a:r>
            <a:r>
              <a:rPr lang="tr-TR" sz="2200" dirty="0" smtClean="0"/>
              <a:t>bölge </a:t>
            </a:r>
            <a:r>
              <a:rPr lang="tr-TR" sz="2200" dirty="0" err="1"/>
              <a:t>povidone-iodine</a:t>
            </a:r>
            <a:r>
              <a:rPr lang="tr-TR" sz="2200" dirty="0"/>
              <a:t> (</a:t>
            </a:r>
            <a:r>
              <a:rPr lang="tr-TR" sz="2200" dirty="0" err="1"/>
              <a:t>Betadine</a:t>
            </a:r>
            <a:r>
              <a:rPr lang="tr-TR" sz="2200" dirty="0"/>
              <a:t>) ile </a:t>
            </a:r>
            <a:r>
              <a:rPr lang="tr-TR" sz="2200" dirty="0" err="1"/>
              <a:t>disinfekte</a:t>
            </a:r>
            <a:r>
              <a:rPr lang="tr-TR" sz="2200" dirty="0"/>
              <a:t> edilmeli ve s</a:t>
            </a:r>
            <a:r>
              <a:rPr lang="tr-TR" sz="2200" dirty="0" smtClean="0"/>
              <a:t>teril </a:t>
            </a:r>
            <a:r>
              <a:rPr lang="tr-TR" sz="2200" dirty="0"/>
              <a:t>gazlı bezle silinmelidir.</a:t>
            </a:r>
          </a:p>
          <a:p>
            <a:pPr>
              <a:spcAft>
                <a:spcPts val="600"/>
              </a:spcAft>
            </a:pPr>
            <a:r>
              <a:rPr lang="tr-TR" sz="2200" dirty="0"/>
              <a:t>Büyük </a:t>
            </a:r>
            <a:r>
              <a:rPr lang="tr-TR" sz="2200" dirty="0" err="1"/>
              <a:t>gujlu</a:t>
            </a:r>
            <a:r>
              <a:rPr lang="tr-TR" sz="2200" dirty="0"/>
              <a:t> bir enjektör (genellikle 18guj) örnek ,kültür, almak için kullanılır. 3ml örnek yeterlidir. Kültür alındıktan sonra enjektörün açılmamasına özen gösterilmelidir çünkü anaerobik kültürün ihtiyacı olan karbondioksit korunmalı </a:t>
            </a:r>
            <a:r>
              <a:rPr lang="tr-TR" sz="2200" dirty="0" smtClean="0"/>
              <a:t>ve enjektördeki </a:t>
            </a:r>
            <a:r>
              <a:rPr lang="tr-TR" sz="2200" dirty="0"/>
              <a:t>anaerobik ortam devam ettirilmelidir.</a:t>
            </a:r>
          </a:p>
          <a:p>
            <a:pPr>
              <a:spcAft>
                <a:spcPts val="600"/>
              </a:spcAft>
            </a:pPr>
            <a:r>
              <a:rPr lang="tr-TR" sz="2200" dirty="0"/>
              <a:t>Kültür alındıktan sonra </a:t>
            </a:r>
            <a:r>
              <a:rPr lang="tr-TR" sz="2200" dirty="0" err="1"/>
              <a:t>bistüri</a:t>
            </a:r>
            <a:r>
              <a:rPr lang="tr-TR" sz="2200" dirty="0"/>
              <a:t> ile apse </a:t>
            </a:r>
            <a:r>
              <a:rPr lang="tr-TR" sz="2200" dirty="0" err="1"/>
              <a:t>kavitesinin</a:t>
            </a:r>
            <a:r>
              <a:rPr lang="tr-TR" sz="2200" dirty="0"/>
              <a:t> içine doğru mukoza ve </a:t>
            </a:r>
            <a:r>
              <a:rPr lang="tr-TR" sz="2200" dirty="0" err="1"/>
              <a:t>submukozaya</a:t>
            </a:r>
            <a:r>
              <a:rPr lang="tr-TR" sz="2200" dirty="0"/>
              <a:t> </a:t>
            </a:r>
            <a:r>
              <a:rPr lang="tr-TR" sz="2200" dirty="0" err="1"/>
              <a:t>insizyon</a:t>
            </a:r>
            <a:r>
              <a:rPr lang="tr-TR" sz="2200" dirty="0"/>
              <a:t> yapılır. </a:t>
            </a:r>
            <a:r>
              <a:rPr lang="tr-TR" sz="2200" dirty="0" err="1"/>
              <a:t>İnsizyon</a:t>
            </a:r>
            <a:r>
              <a:rPr lang="tr-TR" sz="2200" dirty="0"/>
              <a:t> 1cm den uzun olmamalıdır. </a:t>
            </a:r>
            <a:r>
              <a:rPr lang="tr-TR" sz="2200" dirty="0" err="1"/>
              <a:t>İnsizyon</a:t>
            </a:r>
            <a:r>
              <a:rPr lang="tr-TR" sz="2200" dirty="0"/>
              <a:t> tamamlandıktan sonra kapalı, açılı bir </a:t>
            </a:r>
            <a:r>
              <a:rPr lang="tr-TR" sz="2200" dirty="0" err="1"/>
              <a:t>hemostat</a:t>
            </a:r>
            <a:r>
              <a:rPr lang="tr-TR" sz="2200" dirty="0"/>
              <a:t> apse </a:t>
            </a:r>
            <a:r>
              <a:rPr lang="tr-TR" sz="2200" dirty="0" err="1"/>
              <a:t>kavitesine</a:t>
            </a:r>
            <a:r>
              <a:rPr lang="tr-TR" sz="2200" dirty="0"/>
              <a:t> yerleştirilir. </a:t>
            </a:r>
            <a:r>
              <a:rPr lang="tr-TR" sz="2200" dirty="0" err="1"/>
              <a:t>Hemostat</a:t>
            </a:r>
            <a:r>
              <a:rPr lang="tr-TR" sz="2200" dirty="0"/>
              <a:t> </a:t>
            </a:r>
            <a:r>
              <a:rPr lang="tr-TR" sz="2200" dirty="0" err="1"/>
              <a:t>kavite</a:t>
            </a:r>
            <a:r>
              <a:rPr lang="tr-TR" sz="2200" dirty="0"/>
              <a:t> içinde birkaç yönde açılır ve ilk </a:t>
            </a:r>
            <a:r>
              <a:rPr lang="tr-TR" sz="2200" dirty="0" err="1"/>
              <a:t>insizyon</a:t>
            </a:r>
            <a:r>
              <a:rPr lang="tr-TR" sz="2200" dirty="0"/>
              <a:t> ile açılmayan </a:t>
            </a:r>
            <a:r>
              <a:rPr lang="tr-TR" sz="2200" dirty="0" err="1"/>
              <a:t>pü</a:t>
            </a:r>
            <a:r>
              <a:rPr lang="tr-TR" sz="2200" dirty="0"/>
              <a:t> nün drenajı sağlanır. Aynı zamanda drene olan </a:t>
            </a:r>
            <a:r>
              <a:rPr lang="tr-TR" sz="2200" dirty="0" err="1"/>
              <a:t>pü</a:t>
            </a:r>
            <a:r>
              <a:rPr lang="tr-TR" sz="2200" dirty="0"/>
              <a:t> </a:t>
            </a:r>
            <a:r>
              <a:rPr lang="tr-TR" sz="2200" dirty="0" err="1"/>
              <a:t>aspire</a:t>
            </a:r>
            <a:r>
              <a:rPr lang="tr-TR" sz="2200" dirty="0"/>
              <a:t> edilmeli hastanın yutmasına izin verilmemelidir.</a:t>
            </a:r>
          </a:p>
          <a:p>
            <a:pPr marL="0" indent="0">
              <a:spcAft>
                <a:spcPts val="600"/>
              </a:spcAft>
              <a:buNone/>
            </a:pPr>
            <a:endParaRPr lang="tr-TR" sz="2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2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Apse </a:t>
            </a:r>
            <a:r>
              <a:rPr lang="tr-TR" dirty="0" err="1"/>
              <a:t>kavitesi</a:t>
            </a:r>
            <a:r>
              <a:rPr lang="tr-TR" dirty="0"/>
              <a:t> açılıp </a:t>
            </a:r>
            <a:r>
              <a:rPr lang="tr-TR" dirty="0" err="1"/>
              <a:t>pü</a:t>
            </a:r>
            <a:r>
              <a:rPr lang="tr-TR" dirty="0"/>
              <a:t> drene edildikten sonra açıklığın devam etmesi amacıyla küçük bir dren yerleştirilmelidir. En sık kullanılan dren ¼ </a:t>
            </a:r>
            <a:r>
              <a:rPr lang="tr-TR" dirty="0" err="1"/>
              <a:t>inch</a:t>
            </a:r>
            <a:r>
              <a:rPr lang="tr-TR" dirty="0"/>
              <a:t> steril </a:t>
            </a:r>
            <a:r>
              <a:rPr lang="tr-TR" dirty="0" err="1"/>
              <a:t>Penrose</a:t>
            </a:r>
            <a:r>
              <a:rPr lang="tr-TR" dirty="0"/>
              <a:t> drendir. Ancak bunun yerine sıklıkla bir parça steril </a:t>
            </a:r>
            <a:r>
              <a:rPr lang="tr-TR" dirty="0" err="1"/>
              <a:t>rubber</a:t>
            </a:r>
            <a:r>
              <a:rPr lang="tr-TR" dirty="0"/>
              <a:t> dam veya pudrasız cerrahi eldiven materyali kullanılır. Dren </a:t>
            </a:r>
            <a:r>
              <a:rPr lang="tr-TR" dirty="0" err="1"/>
              <a:t>insizyonun</a:t>
            </a:r>
            <a:r>
              <a:rPr lang="tr-TR" dirty="0"/>
              <a:t> bir köşesinden </a:t>
            </a:r>
            <a:r>
              <a:rPr lang="tr-TR" dirty="0" err="1"/>
              <a:t>rezorbe</a:t>
            </a:r>
            <a:r>
              <a:rPr lang="tr-TR" dirty="0"/>
              <a:t> olmayan </a:t>
            </a:r>
            <a:r>
              <a:rPr lang="tr-TR" dirty="0" err="1"/>
              <a:t>sutür</a:t>
            </a:r>
            <a:r>
              <a:rPr lang="tr-TR" dirty="0"/>
              <a:t> ile </a:t>
            </a:r>
            <a:r>
              <a:rPr lang="tr-TR" dirty="0" err="1"/>
              <a:t>sutüre</a:t>
            </a:r>
            <a:r>
              <a:rPr lang="tr-TR" dirty="0"/>
              <a:t> edilir. </a:t>
            </a:r>
          </a:p>
          <a:p>
            <a:pPr>
              <a:spcAft>
                <a:spcPts val="600"/>
              </a:spcAft>
            </a:pPr>
            <a:r>
              <a:rPr lang="tr-TR" dirty="0"/>
              <a:t>Dren bütün drenaj sağlanana kadar genellikle 2-5 gün kalmalıdır. Drenaj tamamlandığında </a:t>
            </a:r>
            <a:r>
              <a:rPr lang="tr-TR" dirty="0" err="1"/>
              <a:t>sutür</a:t>
            </a:r>
            <a:r>
              <a:rPr lang="tr-TR" dirty="0"/>
              <a:t> alınmalı ve dren çekilmelidir.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İnokülasyon</a:t>
            </a:r>
            <a:r>
              <a:rPr lang="tr-TR" dirty="0"/>
              <a:t> aşamasındaki yumuşak ödem drenaj gerektirmez. Bu aşamadaki cerrahi müdahale diş çekimi veya nekrotik </a:t>
            </a:r>
            <a:r>
              <a:rPr lang="tr-TR" dirty="0" err="1"/>
              <a:t>pulpanın</a:t>
            </a:r>
            <a:r>
              <a:rPr lang="tr-TR" dirty="0"/>
              <a:t> </a:t>
            </a:r>
            <a:r>
              <a:rPr lang="tr-TR" dirty="0" err="1"/>
              <a:t>ekstirpasyonuyla</a:t>
            </a:r>
            <a:r>
              <a:rPr lang="tr-TR" dirty="0"/>
              <a:t> sınırlıdır. Antibiyotik tedavisi takip eden </a:t>
            </a:r>
            <a:r>
              <a:rPr lang="tr-TR" dirty="0" err="1"/>
              <a:t>endikasyonlara</a:t>
            </a:r>
            <a:r>
              <a:rPr lang="tr-TR" dirty="0"/>
              <a:t> göre kullanılabilir</a:t>
            </a:r>
            <a:r>
              <a:rPr lang="tr-TR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dirty="0"/>
              <a:t>Apse veya </a:t>
            </a:r>
            <a:r>
              <a:rPr lang="tr-TR" dirty="0" err="1"/>
              <a:t>selülit</a:t>
            </a:r>
            <a:r>
              <a:rPr lang="tr-TR" dirty="0"/>
              <a:t> tanısı konulduğunda mutlaka drenaj sağlanmalıdır. Bazen </a:t>
            </a:r>
            <a:r>
              <a:rPr lang="tr-TR" dirty="0" err="1"/>
              <a:t>pü</a:t>
            </a:r>
            <a:r>
              <a:rPr lang="tr-TR" dirty="0"/>
              <a:t> çekim soketinden drene olur ve ayrı bir </a:t>
            </a:r>
            <a:r>
              <a:rPr lang="tr-TR" dirty="0" err="1"/>
              <a:t>insizyona</a:t>
            </a:r>
            <a:r>
              <a:rPr lang="tr-TR" dirty="0"/>
              <a:t> gerek kalmaz.</a:t>
            </a:r>
          </a:p>
          <a:p>
            <a:pPr>
              <a:spcAft>
                <a:spcPts val="600"/>
              </a:spcAft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5798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367"/>
            <a:ext cx="8229600" cy="505763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dirty="0" smtClean="0"/>
              <a:t>Bazı </a:t>
            </a:r>
            <a:r>
              <a:rPr lang="tr-TR" dirty="0" err="1"/>
              <a:t>klinisyenler</a:t>
            </a:r>
            <a:r>
              <a:rPr lang="tr-TR" dirty="0"/>
              <a:t> </a:t>
            </a:r>
            <a:r>
              <a:rPr lang="tr-TR" dirty="0" err="1"/>
              <a:t>selülit</a:t>
            </a:r>
            <a:r>
              <a:rPr lang="tr-TR" dirty="0"/>
              <a:t> aşamasında </a:t>
            </a:r>
            <a:r>
              <a:rPr lang="tr-TR" dirty="0" err="1"/>
              <a:t>enfekte</a:t>
            </a:r>
            <a:r>
              <a:rPr lang="tr-TR" dirty="0"/>
              <a:t> dokunun </a:t>
            </a:r>
            <a:r>
              <a:rPr lang="tr-TR" dirty="0" err="1"/>
              <a:t>insizyonla</a:t>
            </a:r>
            <a:r>
              <a:rPr lang="tr-TR" dirty="0"/>
              <a:t> drene edilmesinin enfeksiyonun derin dokulara ilerlemesine neden olduğunu düşünmektedir. Diğerlerinin tecrübesi ise </a:t>
            </a:r>
            <a:r>
              <a:rPr lang="tr-TR" dirty="0" err="1"/>
              <a:t>selülit</a:t>
            </a:r>
            <a:r>
              <a:rPr lang="tr-TR" dirty="0"/>
              <a:t> aşamasında drenaj sağlanmasının enfeksiyonun yayılmasını önlediğini söylemektedir.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37 </a:t>
            </a:r>
            <a:r>
              <a:rPr lang="tr-TR" dirty="0"/>
              <a:t>hastanın </a:t>
            </a:r>
            <a:r>
              <a:rPr lang="tr-TR" dirty="0" err="1"/>
              <a:t>hospitalize</a:t>
            </a:r>
            <a:r>
              <a:rPr lang="tr-TR" dirty="0"/>
              <a:t> edildiği, </a:t>
            </a:r>
            <a:r>
              <a:rPr lang="tr-TR" dirty="0" err="1" smtClean="0"/>
              <a:t>prospektif</a:t>
            </a:r>
            <a:r>
              <a:rPr lang="tr-TR" dirty="0" smtClean="0"/>
              <a:t> </a:t>
            </a:r>
            <a:r>
              <a:rPr lang="tr-TR" dirty="0"/>
              <a:t>bir çalışmada, hastaların yaklaşık %25ine </a:t>
            </a:r>
            <a:r>
              <a:rPr lang="tr-TR" dirty="0" err="1"/>
              <a:t>selülit</a:t>
            </a:r>
            <a:r>
              <a:rPr lang="tr-TR" dirty="0"/>
              <a:t> aşamasındaki enfeksiyonlarına drenaj yapılmıştır.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Yapılan çalışmada </a:t>
            </a:r>
            <a:r>
              <a:rPr lang="tr-TR" dirty="0"/>
              <a:t>enfeksiyonun aşamasının, komplikasyonlara ve hastanede kalma süresine belirgin bir etkisi olmadığını göstermişlerdir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430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Sonuç olarak diş hekimi, hastayı muayene ettikten sonra enfeksiyonun hangi aşamada olduğuna karar vermelidir.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Eğer </a:t>
            </a:r>
            <a:r>
              <a:rPr lang="tr-TR" dirty="0" err="1"/>
              <a:t>inokülasyon</a:t>
            </a:r>
            <a:r>
              <a:rPr lang="tr-TR" dirty="0"/>
              <a:t> aşamasındaysa enfeksiyon etkeni ortadan kaldırılmalıdır. Ayrıca antibiyotik tedavisi de gerekli olabilir.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Eğer </a:t>
            </a:r>
            <a:r>
              <a:rPr lang="tr-TR" dirty="0"/>
              <a:t>enfeksiyon </a:t>
            </a:r>
            <a:r>
              <a:rPr lang="tr-TR" dirty="0" err="1"/>
              <a:t>selülit</a:t>
            </a:r>
            <a:r>
              <a:rPr lang="tr-TR" dirty="0"/>
              <a:t> ve apse aşamasına </a:t>
            </a:r>
            <a:r>
              <a:rPr lang="tr-TR" dirty="0" smtClean="0"/>
              <a:t>ilerlemişse</a:t>
            </a:r>
            <a:r>
              <a:rPr lang="tr-TR" dirty="0"/>
              <a:t>, </a:t>
            </a:r>
            <a:r>
              <a:rPr lang="tr-TR" dirty="0" err="1"/>
              <a:t>insizyon</a:t>
            </a:r>
            <a:r>
              <a:rPr lang="tr-TR" dirty="0"/>
              <a:t> ve drenaj </a:t>
            </a:r>
            <a:r>
              <a:rPr lang="tr-TR" dirty="0" smtClean="0"/>
              <a:t>gerçekleştirilmeli </a:t>
            </a:r>
            <a:r>
              <a:rPr lang="tr-TR" dirty="0"/>
              <a:t>ve gerekli </a:t>
            </a:r>
            <a:r>
              <a:rPr lang="tr-TR" dirty="0" err="1"/>
              <a:t>dental</a:t>
            </a:r>
            <a:r>
              <a:rPr lang="tr-TR" dirty="0"/>
              <a:t> tedavi uygulanmalıdır</a:t>
            </a:r>
            <a:r>
              <a:rPr lang="tr-TR" dirty="0" smtClean="0"/>
              <a:t>. </a:t>
            </a:r>
            <a:r>
              <a:rPr lang="tr-TR" dirty="0"/>
              <a:t>Bazen apse çekim soketinden  drene </a:t>
            </a:r>
            <a:r>
              <a:rPr lang="tr-TR" dirty="0" smtClean="0"/>
              <a:t>olur, </a:t>
            </a:r>
            <a:r>
              <a:rPr lang="tr-TR" dirty="0"/>
              <a:t>ayrı bir </a:t>
            </a:r>
            <a:r>
              <a:rPr lang="tr-TR" dirty="0" err="1" smtClean="0"/>
              <a:t>insizyona</a:t>
            </a:r>
            <a:r>
              <a:rPr lang="tr-TR" dirty="0" smtClean="0"/>
              <a:t> </a:t>
            </a:r>
            <a:r>
              <a:rPr lang="tr-TR" dirty="0"/>
              <a:t>ihtiyaç duyulmaz. </a:t>
            </a:r>
          </a:p>
          <a:p>
            <a:pPr>
              <a:spcAft>
                <a:spcPts val="600"/>
              </a:spcAft>
            </a:pPr>
            <a:endParaRPr lang="tr-TR" dirty="0"/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713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194"/>
            <a:ext cx="8229600" cy="968991"/>
          </a:xfrm>
        </p:spPr>
        <p:txBody>
          <a:bodyPr/>
          <a:lstStyle/>
          <a:p>
            <a:r>
              <a:rPr lang="tr-TR" dirty="0"/>
              <a:t> 5.Hastanın medikal desteği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185"/>
            <a:ext cx="8229600" cy="554781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Nadiren, </a:t>
            </a:r>
            <a:r>
              <a:rPr lang="tr-TR" dirty="0" err="1"/>
              <a:t>hospitalizasyon</a:t>
            </a:r>
            <a:r>
              <a:rPr lang="tr-TR" dirty="0"/>
              <a:t> ve medikal konsültasyon gerekli olabilir. Tedavi prosedürü olarak, hastanın </a:t>
            </a:r>
            <a:r>
              <a:rPr lang="tr-TR" dirty="0" err="1"/>
              <a:t>immünitesi</a:t>
            </a:r>
            <a:r>
              <a:rPr lang="tr-TR" dirty="0"/>
              <a:t> arttırılmalı, enfeksiyona karşı </a:t>
            </a:r>
            <a:r>
              <a:rPr lang="tr-TR" dirty="0" err="1"/>
              <a:t>bakterisidal</a:t>
            </a:r>
            <a:r>
              <a:rPr lang="tr-TR" dirty="0"/>
              <a:t> antibiyotikler kullanılmalı ve enfeksiyonun cerrahi tedavisi yapılmalıdır.</a:t>
            </a:r>
          </a:p>
          <a:p>
            <a:pPr>
              <a:spcAft>
                <a:spcPts val="600"/>
              </a:spcAft>
            </a:pPr>
            <a:r>
              <a:rPr lang="tr-TR" dirty="0"/>
              <a:t>Birçok sistemik hastalık, hastanın enfeksiyona karşı direncini düşürür, tedaviye verdiği cevabı etkiler. Örneğin, </a:t>
            </a:r>
            <a:r>
              <a:rPr lang="tr-TR" dirty="0" err="1"/>
              <a:t>diabet</a:t>
            </a:r>
            <a:r>
              <a:rPr lang="tr-TR" dirty="0"/>
              <a:t> hastalarının kontrolsüz kan şekeri, direkt olarak enfeksiyona karşı direnç ile ilişkilidir. Belirli bir enfeksiyona karşı </a:t>
            </a:r>
            <a:r>
              <a:rPr lang="tr-TR" dirty="0" err="1"/>
              <a:t>immün</a:t>
            </a:r>
            <a:r>
              <a:rPr lang="tr-TR" dirty="0"/>
              <a:t> cevap, kan şeker seviyesini yükseltir. Ayrıca </a:t>
            </a:r>
            <a:r>
              <a:rPr lang="tr-TR" dirty="0" err="1" smtClean="0"/>
              <a:t>kardiyovasküler</a:t>
            </a:r>
            <a:r>
              <a:rPr lang="tr-TR" dirty="0" smtClean="0"/>
              <a:t> </a:t>
            </a:r>
            <a:r>
              <a:rPr lang="tr-TR" dirty="0"/>
              <a:t>hastalığı olan hastalarda da enfeksiyona karşı </a:t>
            </a:r>
            <a:r>
              <a:rPr lang="tr-TR" dirty="0" err="1"/>
              <a:t>immün</a:t>
            </a:r>
            <a:r>
              <a:rPr lang="tr-TR" dirty="0"/>
              <a:t> sistem zayıflamıştır.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İmmün</a:t>
            </a:r>
            <a:r>
              <a:rPr lang="tr-TR" dirty="0"/>
              <a:t> sistemi zayıflatan bir hastalığı olamayan hastalarda bile, </a:t>
            </a:r>
            <a:r>
              <a:rPr lang="tr-TR" dirty="0" err="1"/>
              <a:t>odontojenik</a:t>
            </a:r>
            <a:r>
              <a:rPr lang="tr-TR" dirty="0"/>
              <a:t> enfeksiyonlara karşı fizyolojik rezervlerinde azalma olabilir. Örneğin çocuklar </a:t>
            </a:r>
            <a:r>
              <a:rPr lang="tr-TR" dirty="0" err="1"/>
              <a:t>dehidratasyona</a:t>
            </a:r>
            <a:r>
              <a:rPr lang="tr-TR" dirty="0"/>
              <a:t> ve </a:t>
            </a:r>
            <a:r>
              <a:rPr lang="tr-TR" dirty="0" smtClean="0"/>
              <a:t>yüksek </a:t>
            </a:r>
            <a:r>
              <a:rPr lang="tr-TR" dirty="0"/>
              <a:t>ateşe çok duyarlıdırlar.</a:t>
            </a:r>
          </a:p>
          <a:p>
            <a:pPr>
              <a:spcAft>
                <a:spcPts val="600"/>
              </a:spcAft>
            </a:pPr>
            <a:r>
              <a:rPr lang="tr-TR" dirty="0"/>
              <a:t>Ağrı ve güç yutkunma nedeniyle hastalar yeterli sıvı alamazlar, beslenemezler. </a:t>
            </a:r>
            <a:r>
              <a:rPr lang="tr-TR" dirty="0" err="1"/>
              <a:t>Postoperatif</a:t>
            </a:r>
            <a:r>
              <a:rPr lang="tr-TR" dirty="0"/>
              <a:t> </a:t>
            </a:r>
            <a:r>
              <a:rPr lang="tr-TR" dirty="0" err="1"/>
              <a:t>periotta</a:t>
            </a:r>
            <a:r>
              <a:rPr lang="tr-TR" dirty="0"/>
              <a:t> hastanın bol sıvı alması ve yüksek kalorili beslenmesi önemlidir. Hastanın dinlenebilmesi için uygun analjezikler reçete edilmelidir. </a:t>
            </a:r>
            <a:r>
              <a:rPr lang="tr-TR" dirty="0" err="1"/>
              <a:t>Postoperatif</a:t>
            </a:r>
            <a:r>
              <a:rPr lang="tr-TR" dirty="0"/>
              <a:t> bakımın önemi hastaya ve yakınlarına anlatılmalıdır.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1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6.Doğru antibiyotiğin </a:t>
            </a:r>
            <a:r>
              <a:rPr lang="tr-TR" dirty="0" smtClean="0"/>
              <a:t>seçilmesi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Yapılan </a:t>
            </a:r>
            <a:r>
              <a:rPr lang="tr-TR" dirty="0" smtClean="0"/>
              <a:t>çalışmalara göre, </a:t>
            </a:r>
            <a:r>
              <a:rPr lang="tr-TR" dirty="0"/>
              <a:t>oral penisilin kullanımının, hastanın, ailesinin ve hatta arkadaşlarının da </a:t>
            </a:r>
            <a:r>
              <a:rPr lang="tr-TR" dirty="0" err="1"/>
              <a:t>orofaringeal</a:t>
            </a:r>
            <a:r>
              <a:rPr lang="tr-TR" dirty="0"/>
              <a:t> florasında penisilin </a:t>
            </a:r>
            <a:r>
              <a:rPr lang="tr-TR" dirty="0" err="1"/>
              <a:t>rezistan</a:t>
            </a:r>
            <a:r>
              <a:rPr lang="tr-TR" dirty="0"/>
              <a:t> organizmaların büyümesini teşvik </a:t>
            </a:r>
            <a:r>
              <a:rPr lang="tr-TR" dirty="0" smtClean="0"/>
              <a:t>ettiği gösterilmiştir.</a:t>
            </a:r>
            <a:endParaRPr lang="tr-TR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56" y="3474209"/>
            <a:ext cx="3078991" cy="30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8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9" y="533400"/>
            <a:ext cx="8679976" cy="990600"/>
          </a:xfrm>
        </p:spPr>
        <p:txBody>
          <a:bodyPr>
            <a:noAutofit/>
          </a:bodyPr>
          <a:lstStyle/>
          <a:p>
            <a:r>
              <a:rPr lang="tr-TR" sz="3200" dirty="0"/>
              <a:t>Antibiyotik kullanım gerekliliğinin </a:t>
            </a:r>
            <a:r>
              <a:rPr lang="tr-TR" sz="3200" dirty="0" smtClean="0"/>
              <a:t>değerlendirilmesi;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1600200"/>
            <a:ext cx="8679975" cy="4876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Yaygın olarak bütün enfeksiyonların antibiyotik tedavisi gerektirdiğine inanılır.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dirty="0" smtClean="0">
                <a:solidFill>
                  <a:srgbClr val="0070C0"/>
                </a:solidFill>
              </a:rPr>
              <a:t>Bu </a:t>
            </a:r>
            <a:r>
              <a:rPr lang="tr-TR" dirty="0">
                <a:solidFill>
                  <a:srgbClr val="0070C0"/>
                </a:solidFill>
              </a:rPr>
              <a:t>yanlıştır, her enfeksiyonda antibiyotiğe gerek yoktur. </a:t>
            </a:r>
            <a:endParaRPr lang="tr-TR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2000" dirty="0" smtClean="0"/>
              <a:t>Bazı </a:t>
            </a:r>
            <a:r>
              <a:rPr lang="tr-TR" sz="2000" dirty="0"/>
              <a:t>vakalarda, antibiyotikler yararlı değildir </a:t>
            </a:r>
            <a:r>
              <a:rPr lang="tr-TR" sz="2000" dirty="0" smtClean="0"/>
              <a:t>ve </a:t>
            </a:r>
            <a:r>
              <a:rPr lang="tr-TR" sz="2000" dirty="0" err="1" smtClean="0"/>
              <a:t>kontrendikedir</a:t>
            </a:r>
            <a:r>
              <a:rPr lang="tr-TR" sz="2000" dirty="0"/>
              <a:t>. Bu değerlendirmeyi yaparken 3 faktör göz önünde bulundurulmalıdır. </a:t>
            </a: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FF0000"/>
                </a:solidFill>
              </a:rPr>
              <a:t>Birinci faktör </a:t>
            </a:r>
            <a:r>
              <a:rPr lang="tr-TR" sz="2000" dirty="0"/>
              <a:t>enfeksiyonun ciddiyetidir. Enfeksiyon şişliğe neden oluyor, hızlı ilerliyorsa cerrahi tedavinin yanında antibiyotik tedavisi de gereklidir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97669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82638"/>
            <a:ext cx="8229600" cy="5875361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İkinci faktör, </a:t>
            </a:r>
            <a:r>
              <a:rPr lang="tr-TR" dirty="0"/>
              <a:t>uygun cerrahi tedavinin gerçekleştirilip gerçekleştirilmediğidir. Birçok vakada etken dişin hemen çekilmesi enfeksiyonun hızla çözülmesini sağlar.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>
                <a:solidFill>
                  <a:srgbClr val="0070C0"/>
                </a:solidFill>
              </a:rPr>
              <a:t>Enfeksiyon </a:t>
            </a:r>
            <a:r>
              <a:rPr lang="tr-TR" dirty="0">
                <a:solidFill>
                  <a:srgbClr val="0070C0"/>
                </a:solidFill>
              </a:rPr>
              <a:t>varlığında dişin çekilmesi, enfeksiyonun yayılmasını teşvik etmez. </a:t>
            </a:r>
            <a:r>
              <a:rPr lang="tr-TR" dirty="0"/>
              <a:t>Birçok çalışma etken dişin enfeksiyon varlığında çekilmesinin, enfeksiyonun çözülmesini hızlandırdığını ve enfeksiyonun oluşturabileceği komplikasyonları azalttığını göstermiştir.</a:t>
            </a:r>
          </a:p>
          <a:p>
            <a:pPr>
              <a:spcAft>
                <a:spcPts val="600"/>
              </a:spcAft>
            </a:pPr>
            <a:r>
              <a:rPr lang="tr-TR" dirty="0"/>
              <a:t>Bu yüzden etken dişin hemen enfeksiyon varlığında çekilmesi gerekmektedir, çekim öncesi antibiyotik kullanılması zorunlu değildir. Uygun cerrahi tedavi hemen </a:t>
            </a:r>
            <a:r>
              <a:rPr lang="tr-TR" dirty="0" err="1"/>
              <a:t>gerçekleştirelemediğinde</a:t>
            </a:r>
            <a:r>
              <a:rPr lang="tr-TR" dirty="0"/>
              <a:t>, enfeksiyonun ilerlemesini yavaşlatmak için antibiyotikler yararlı olabilir</a:t>
            </a:r>
            <a:r>
              <a:rPr lang="tr-TR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Üçüncü faktör, </a:t>
            </a:r>
            <a:r>
              <a:rPr lang="tr-TR" dirty="0"/>
              <a:t>hastanın </a:t>
            </a:r>
            <a:r>
              <a:rPr lang="tr-TR" dirty="0" err="1"/>
              <a:t>immün</a:t>
            </a:r>
            <a:r>
              <a:rPr lang="tr-TR" dirty="0"/>
              <a:t> sisteminin değerlendirilmesidir. Genç, sağlıklı bir hastanın minör enfeksiyonların </a:t>
            </a:r>
            <a:r>
              <a:rPr lang="tr-TR" dirty="0" err="1"/>
              <a:t>rezolüsyonu</a:t>
            </a:r>
            <a:r>
              <a:rPr lang="tr-TR" dirty="0"/>
              <a:t> için antibiyotik </a:t>
            </a:r>
            <a:r>
              <a:rPr lang="tr-TR" dirty="0" smtClean="0"/>
              <a:t>tedavisine </a:t>
            </a:r>
            <a:r>
              <a:rPr lang="tr-TR" dirty="0"/>
              <a:t>ihtiyacı olmayabilir. Ancak </a:t>
            </a:r>
            <a:r>
              <a:rPr lang="tr-TR" dirty="0" err="1"/>
              <a:t>immün</a:t>
            </a:r>
            <a:r>
              <a:rPr lang="tr-TR" dirty="0"/>
              <a:t> sistemi bir şekilde zayıflamış hastaların, minör enfeksiyonlarda bile antibiyotik tedavisine ihtiyaçları olabilir</a:t>
            </a:r>
            <a:r>
              <a:rPr lang="tr-TR" dirty="0" smtClean="0"/>
              <a:t>.</a:t>
            </a:r>
            <a:endParaRPr lang="tr-TR" dirty="0"/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21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tr-TR" sz="1900" dirty="0" err="1"/>
              <a:t>Odontojenik</a:t>
            </a:r>
            <a:r>
              <a:rPr lang="tr-TR" sz="1900" dirty="0"/>
              <a:t> enfeksiyonlardaki baskın aerobik bakteri (%65 civarında bulunmuştur) </a:t>
            </a:r>
            <a:r>
              <a:rPr lang="tr-TR" sz="1900" dirty="0" err="1">
                <a:solidFill>
                  <a:srgbClr val="FF0000"/>
                </a:solidFill>
              </a:rPr>
              <a:t>Streptococcus</a:t>
            </a:r>
            <a:r>
              <a:rPr lang="tr-TR" sz="1900" dirty="0">
                <a:solidFill>
                  <a:srgbClr val="FF0000"/>
                </a:solidFill>
              </a:rPr>
              <a:t> milleri grubudur. </a:t>
            </a:r>
            <a:r>
              <a:rPr lang="tr-TR" sz="1900" dirty="0"/>
              <a:t>Bu grup </a:t>
            </a:r>
            <a:r>
              <a:rPr lang="tr-TR" sz="1900" dirty="0" err="1"/>
              <a:t>S.viridans</a:t>
            </a:r>
            <a:r>
              <a:rPr lang="tr-TR" sz="1900" dirty="0"/>
              <a:t> grubu bakterilerin 3 üyesini içerir; </a:t>
            </a:r>
            <a:r>
              <a:rPr lang="tr-TR" sz="1900" dirty="0" err="1"/>
              <a:t>S.anginosus</a:t>
            </a:r>
            <a:r>
              <a:rPr lang="tr-TR" sz="1900" dirty="0"/>
              <a:t>, </a:t>
            </a:r>
            <a:r>
              <a:rPr lang="tr-TR" sz="1900" dirty="0" err="1"/>
              <a:t>S.intermedius</a:t>
            </a:r>
            <a:r>
              <a:rPr lang="tr-TR" sz="1900" dirty="0"/>
              <a:t> ve </a:t>
            </a:r>
            <a:r>
              <a:rPr lang="tr-TR" sz="1900" dirty="0" err="1"/>
              <a:t>S.constellatus</a:t>
            </a:r>
            <a:r>
              <a:rPr lang="tr-TR" sz="1900" dirty="0" smtClean="0"/>
              <a:t>.</a:t>
            </a:r>
            <a:endParaRPr lang="tr-TR" sz="1900" dirty="0"/>
          </a:p>
          <a:p>
            <a:pPr>
              <a:spcAft>
                <a:spcPts val="600"/>
              </a:spcAft>
            </a:pPr>
            <a:r>
              <a:rPr lang="tr-TR" sz="1900" dirty="0"/>
              <a:t>Oksijen yokluğunda da üreyebilen </a:t>
            </a:r>
            <a:r>
              <a:rPr lang="tr-TR" sz="1900" dirty="0" err="1" smtClean="0"/>
              <a:t>fakültatif</a:t>
            </a:r>
            <a:r>
              <a:rPr lang="tr-TR" sz="1900" dirty="0" smtClean="0"/>
              <a:t> </a:t>
            </a:r>
            <a:r>
              <a:rPr lang="tr-TR" sz="1900" dirty="0"/>
              <a:t>bakteriler, derin dokulara uzanan prosesi başlatabilir</a:t>
            </a:r>
            <a:r>
              <a:rPr lang="tr-TR" sz="1900" dirty="0" smtClean="0"/>
              <a:t>.</a:t>
            </a:r>
            <a:endParaRPr lang="tr-TR" sz="1900" dirty="0"/>
          </a:p>
          <a:p>
            <a:pPr>
              <a:spcAft>
                <a:spcPts val="600"/>
              </a:spcAft>
            </a:pPr>
            <a:r>
              <a:rPr lang="tr-TR" sz="1900" dirty="0" err="1"/>
              <a:t>Odontojenik</a:t>
            </a:r>
            <a:r>
              <a:rPr lang="tr-TR" sz="1900" dirty="0"/>
              <a:t> enfeksiyonlarda anaerobik bakteriler daha çok çeşitlilik gösterir. Bununla birlikte iki grup baskındır</a:t>
            </a:r>
            <a:r>
              <a:rPr lang="tr-TR" sz="1900" dirty="0" smtClean="0"/>
              <a:t>.</a:t>
            </a:r>
            <a:endParaRPr lang="tr-TR" sz="1900" dirty="0"/>
          </a:p>
          <a:p>
            <a:pPr>
              <a:spcAft>
                <a:spcPts val="600"/>
              </a:spcAft>
            </a:pPr>
            <a:r>
              <a:rPr lang="tr-TR" sz="1900" dirty="0"/>
              <a:t>Anaerobik gram pozitif koklar %65 bulunmuştur. Bu koklar anaerobik streptokoklar ve </a:t>
            </a:r>
            <a:r>
              <a:rPr lang="tr-TR" sz="1900" dirty="0" err="1"/>
              <a:t>peptostreptokoklardır</a:t>
            </a:r>
            <a:r>
              <a:rPr lang="tr-TR" sz="1900" dirty="0" smtClean="0"/>
              <a:t>.</a:t>
            </a:r>
            <a:endParaRPr lang="tr-TR" sz="1900" dirty="0"/>
          </a:p>
          <a:p>
            <a:pPr>
              <a:spcAft>
                <a:spcPts val="600"/>
              </a:spcAft>
            </a:pPr>
            <a:r>
              <a:rPr lang="tr-TR" sz="1900" dirty="0"/>
              <a:t>Oral gram negatif anaerobik </a:t>
            </a:r>
            <a:r>
              <a:rPr lang="tr-TR" sz="1900" dirty="0" err="1"/>
              <a:t>rodlar</a:t>
            </a:r>
            <a:r>
              <a:rPr lang="tr-TR" sz="1900" dirty="0"/>
              <a:t> %75 bulunmuştur. </a:t>
            </a:r>
            <a:r>
              <a:rPr lang="tr-TR" sz="1900" dirty="0" err="1"/>
              <a:t>Prevotella</a:t>
            </a:r>
            <a:r>
              <a:rPr lang="tr-TR" sz="1900" dirty="0"/>
              <a:t> ve </a:t>
            </a:r>
            <a:r>
              <a:rPr lang="tr-TR" sz="1900" dirty="0" err="1"/>
              <a:t>Porphyromonas</a:t>
            </a:r>
            <a:r>
              <a:rPr lang="tr-TR" sz="1900" dirty="0"/>
              <a:t> </a:t>
            </a:r>
            <a:r>
              <a:rPr lang="tr-TR" sz="1900" dirty="0" err="1"/>
              <a:t>spp</a:t>
            </a:r>
            <a:r>
              <a:rPr lang="tr-TR" sz="1900" dirty="0"/>
              <a:t>. %</a:t>
            </a:r>
            <a:r>
              <a:rPr lang="tr-TR" sz="1900" dirty="0" smtClean="0"/>
              <a:t>75 bulunmuş </a:t>
            </a:r>
            <a:r>
              <a:rPr lang="tr-TR" sz="1900" dirty="0"/>
              <a:t>ve </a:t>
            </a:r>
            <a:r>
              <a:rPr lang="tr-TR" sz="1900" dirty="0" err="1"/>
              <a:t>fusobakteriumlar</a:t>
            </a:r>
            <a:r>
              <a:rPr lang="tr-TR" sz="1900" dirty="0"/>
              <a:t> %50den fazla bulunmuştur</a:t>
            </a:r>
            <a:r>
              <a:rPr lang="tr-TR" sz="1900" dirty="0" smtClean="0"/>
              <a:t>.</a:t>
            </a:r>
            <a:endParaRPr lang="tr-TR" sz="1900" dirty="0"/>
          </a:p>
          <a:p>
            <a:pPr>
              <a:spcAft>
                <a:spcPts val="600"/>
              </a:spcAft>
            </a:pPr>
            <a:r>
              <a:rPr lang="tr-TR" sz="1900" dirty="0"/>
              <a:t>Anaerobik </a:t>
            </a:r>
            <a:r>
              <a:rPr lang="tr-TR" sz="1900" dirty="0" err="1"/>
              <a:t>bakteriyemide</a:t>
            </a:r>
            <a:r>
              <a:rPr lang="tr-TR" sz="1900" dirty="0"/>
              <a:t>, gram pozitif koklar (anaerobik </a:t>
            </a:r>
            <a:r>
              <a:rPr lang="tr-TR" sz="1900" dirty="0" err="1"/>
              <a:t>streptokokkus</a:t>
            </a:r>
            <a:r>
              <a:rPr lang="tr-TR" sz="1900" dirty="0"/>
              <a:t> ve </a:t>
            </a:r>
            <a:r>
              <a:rPr lang="tr-TR" sz="1900" dirty="0" err="1"/>
              <a:t>peptostreptokokkus</a:t>
            </a:r>
            <a:r>
              <a:rPr lang="tr-TR" sz="1900" dirty="0"/>
              <a:t>) ve gram negatif </a:t>
            </a:r>
            <a:r>
              <a:rPr lang="tr-TR" sz="1900" dirty="0" err="1"/>
              <a:t>rodlar</a:t>
            </a:r>
            <a:r>
              <a:rPr lang="tr-TR" sz="1900" dirty="0"/>
              <a:t> (</a:t>
            </a:r>
            <a:r>
              <a:rPr lang="tr-TR" sz="1900" dirty="0" err="1"/>
              <a:t>prevotella</a:t>
            </a:r>
            <a:r>
              <a:rPr lang="tr-TR" sz="1900" dirty="0"/>
              <a:t> ve </a:t>
            </a:r>
            <a:r>
              <a:rPr lang="tr-TR" sz="1900" dirty="0" err="1"/>
              <a:t>fusobakterium</a:t>
            </a:r>
            <a:r>
              <a:rPr lang="tr-TR" sz="1900" dirty="0"/>
              <a:t>) önemli patolojik rol oynar.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7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0627"/>
            <a:ext cx="8229600" cy="572637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 smtClean="0"/>
              <a:t>Bu </a:t>
            </a:r>
            <a:r>
              <a:rPr lang="tr-TR" dirty="0"/>
              <a:t>3 faktör dengeli olduğunda antibiyotik kullanımının kesin </a:t>
            </a:r>
            <a:r>
              <a:rPr lang="tr-TR" dirty="0" err="1"/>
              <a:t>endikasyonları</a:t>
            </a:r>
            <a:r>
              <a:rPr lang="tr-TR" dirty="0"/>
              <a:t> açıklığa kavuşur.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>
                <a:solidFill>
                  <a:srgbClr val="FF0000"/>
                </a:solidFill>
              </a:rPr>
              <a:t>Birinci </a:t>
            </a:r>
            <a:r>
              <a:rPr lang="tr-TR" dirty="0">
                <a:solidFill>
                  <a:srgbClr val="FF0000"/>
                </a:solidFill>
              </a:rPr>
              <a:t>ve en sık </a:t>
            </a:r>
            <a:r>
              <a:rPr lang="tr-TR" dirty="0" err="1">
                <a:solidFill>
                  <a:srgbClr val="FF0000"/>
                </a:solidFill>
              </a:rPr>
              <a:t>endikasyonu</a:t>
            </a:r>
            <a:r>
              <a:rPr lang="tr-TR" dirty="0">
                <a:solidFill>
                  <a:srgbClr val="FF0000"/>
                </a:solidFill>
              </a:rPr>
              <a:t>; </a:t>
            </a:r>
            <a:r>
              <a:rPr lang="tr-TR" dirty="0"/>
              <a:t>akut enfeksiyon varlığı, </a:t>
            </a:r>
            <a:r>
              <a:rPr lang="tr-TR" dirty="0" err="1"/>
              <a:t>diffüz</a:t>
            </a:r>
            <a:r>
              <a:rPr lang="tr-TR" dirty="0"/>
              <a:t> şişlik ve orta-şiddetli ağrıdır. </a:t>
            </a:r>
            <a:r>
              <a:rPr lang="tr-TR" dirty="0" err="1"/>
              <a:t>Selülit</a:t>
            </a:r>
            <a:r>
              <a:rPr lang="tr-TR" dirty="0"/>
              <a:t> aşamasındaki bir enfeksiyon, uygun antibiyotik tedavisi, </a:t>
            </a:r>
            <a:r>
              <a:rPr lang="tr-TR" dirty="0" err="1"/>
              <a:t>insizyon</a:t>
            </a:r>
            <a:r>
              <a:rPr lang="tr-TR" dirty="0"/>
              <a:t> drenaj ve etken dişin tedavisiyle hızlı bir şekilde iyileşir.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İkinci </a:t>
            </a:r>
            <a:r>
              <a:rPr lang="tr-TR" dirty="0" err="1">
                <a:solidFill>
                  <a:srgbClr val="FF0000"/>
                </a:solidFill>
              </a:rPr>
              <a:t>endikasyon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/>
              <a:t>medikal olarak </a:t>
            </a:r>
            <a:r>
              <a:rPr lang="tr-TR" dirty="0" err="1"/>
              <a:t>immünsüprese</a:t>
            </a:r>
            <a:r>
              <a:rPr lang="tr-TR" dirty="0"/>
              <a:t> durumda olan hastalarda görülen, her türlü enfeksiyondur. Bu durumdaki hastalarda antibiyotik kullanımı gereklidir.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Üçüncü </a:t>
            </a:r>
            <a:r>
              <a:rPr lang="tr-TR" dirty="0" err="1">
                <a:solidFill>
                  <a:srgbClr val="FF0000"/>
                </a:solidFill>
              </a:rPr>
              <a:t>endikasyon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/>
              <a:t>derin </a:t>
            </a:r>
            <a:r>
              <a:rPr lang="tr-TR" dirty="0" err="1"/>
              <a:t>fasiyal</a:t>
            </a:r>
            <a:r>
              <a:rPr lang="tr-TR" dirty="0"/>
              <a:t> </a:t>
            </a:r>
            <a:r>
              <a:rPr lang="tr-TR" dirty="0" err="1"/>
              <a:t>lojlara</a:t>
            </a:r>
            <a:r>
              <a:rPr lang="tr-TR" dirty="0"/>
              <a:t> ilerleyen enfeksiyondur. Bu durumlarda, enfeksiyon </a:t>
            </a:r>
            <a:r>
              <a:rPr lang="tr-TR" dirty="0" err="1"/>
              <a:t>alveoler</a:t>
            </a:r>
            <a:r>
              <a:rPr lang="tr-TR" dirty="0"/>
              <a:t> prosesin ötesine ilerleyecek kadar </a:t>
            </a:r>
            <a:r>
              <a:rPr lang="tr-TR" dirty="0" err="1" smtClean="0"/>
              <a:t>agresifdir</a:t>
            </a:r>
            <a:r>
              <a:rPr lang="tr-TR" dirty="0"/>
              <a:t>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Dördüncü </a:t>
            </a:r>
            <a:r>
              <a:rPr lang="tr-TR" dirty="0" err="1">
                <a:solidFill>
                  <a:srgbClr val="FF0000"/>
                </a:solidFill>
              </a:rPr>
              <a:t>endikasyon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/>
              <a:t>ateş, </a:t>
            </a:r>
            <a:r>
              <a:rPr lang="tr-TR" dirty="0" err="1"/>
              <a:t>trismus</a:t>
            </a:r>
            <a:r>
              <a:rPr lang="tr-TR" dirty="0"/>
              <a:t>, şişlikle birlikte görülen ağır </a:t>
            </a:r>
            <a:r>
              <a:rPr lang="tr-TR" dirty="0" err="1"/>
              <a:t>perikoronitistir</a:t>
            </a:r>
            <a:r>
              <a:rPr lang="tr-TR" dirty="0"/>
              <a:t>. Sıklıkla </a:t>
            </a:r>
            <a:r>
              <a:rPr lang="tr-TR" dirty="0" err="1"/>
              <a:t>mandibular</a:t>
            </a:r>
            <a:r>
              <a:rPr lang="tr-TR" dirty="0"/>
              <a:t> gömülü 3.molar dişler nedeniyle oluşur.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Son </a:t>
            </a:r>
            <a:r>
              <a:rPr lang="tr-TR" dirty="0" smtClean="0">
                <a:solidFill>
                  <a:srgbClr val="FF0000"/>
                </a:solidFill>
              </a:rPr>
              <a:t>olarak, </a:t>
            </a:r>
            <a:r>
              <a:rPr lang="tr-TR" dirty="0" err="1"/>
              <a:t>osteomyeliti</a:t>
            </a:r>
            <a:r>
              <a:rPr lang="tr-TR" dirty="0"/>
              <a:t> olan hastalarda, enfeksiyonun </a:t>
            </a:r>
            <a:r>
              <a:rPr lang="tr-TR" dirty="0" err="1"/>
              <a:t>rezolüsyonunu</a:t>
            </a:r>
            <a:r>
              <a:rPr lang="tr-TR" dirty="0"/>
              <a:t> sağlamak için antibiyotik terapisi gereklidir.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6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Terapötik</a:t>
            </a:r>
            <a:r>
              <a:rPr lang="tr-TR" dirty="0"/>
              <a:t> antibiyotik kullanımının </a:t>
            </a:r>
            <a:r>
              <a:rPr lang="tr-TR" dirty="0" err="1"/>
              <a:t>endikasyonları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tr-TR" dirty="0" err="1"/>
              <a:t>Alveolar</a:t>
            </a:r>
            <a:r>
              <a:rPr lang="tr-TR" dirty="0"/>
              <a:t> prosesin ötesine uzanan şişlik</a:t>
            </a:r>
          </a:p>
          <a:p>
            <a:pPr>
              <a:spcAft>
                <a:spcPts val="600"/>
              </a:spcAft>
            </a:pPr>
            <a:r>
              <a:rPr lang="tr-TR" dirty="0" err="1" smtClean="0"/>
              <a:t>Selülit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 err="1"/>
              <a:t>Trismus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 err="1"/>
              <a:t>Lenfodenopati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/>
              <a:t>Ateş</a:t>
            </a:r>
          </a:p>
          <a:p>
            <a:pPr>
              <a:spcAft>
                <a:spcPts val="600"/>
              </a:spcAft>
            </a:pPr>
            <a:r>
              <a:rPr lang="tr-TR" dirty="0"/>
              <a:t>Şiddetli </a:t>
            </a:r>
            <a:r>
              <a:rPr lang="tr-TR" dirty="0" err="1"/>
              <a:t>perikoronitis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 err="1"/>
              <a:t>Osteomyelitis</a:t>
            </a:r>
            <a:endParaRPr lang="tr-TR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2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5218"/>
            <a:ext cx="8229600" cy="567178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Başta açıklanan 3 kritere göre antibiyotik kullanımı bazen </a:t>
            </a:r>
            <a:r>
              <a:rPr lang="tr-TR" dirty="0" err="1"/>
              <a:t>kontrendike</a:t>
            </a:r>
            <a:r>
              <a:rPr lang="tr-TR" dirty="0"/>
              <a:t> olur.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Birinci </a:t>
            </a:r>
            <a:r>
              <a:rPr lang="tr-TR" dirty="0" err="1">
                <a:solidFill>
                  <a:srgbClr val="FF0000"/>
                </a:solidFill>
              </a:rPr>
              <a:t>kontrendikasyon</a:t>
            </a:r>
            <a:r>
              <a:rPr lang="tr-TR" dirty="0">
                <a:solidFill>
                  <a:srgbClr val="FF0000"/>
                </a:solidFill>
              </a:rPr>
              <a:t>; </a:t>
            </a:r>
            <a:r>
              <a:rPr lang="tr-TR" dirty="0"/>
              <a:t>minör, kronik, iyi lokalize apselerdir. Bu durumlarda ,eğer </a:t>
            </a:r>
            <a:r>
              <a:rPr lang="tr-TR" dirty="0" smtClean="0"/>
              <a:t>hasta </a:t>
            </a:r>
            <a:r>
              <a:rPr lang="tr-TR" dirty="0" err="1"/>
              <a:t>immüpsüprese</a:t>
            </a:r>
            <a:r>
              <a:rPr lang="tr-TR" dirty="0"/>
              <a:t> değilse, etken dişin çekilmesi yeterli tedaviyi sağlar.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Bu </a:t>
            </a:r>
            <a:r>
              <a:rPr lang="tr-TR" dirty="0"/>
              <a:t>hastalara örnek olarak,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 err="1"/>
              <a:t>S</a:t>
            </a:r>
            <a:r>
              <a:rPr lang="tr-TR" dirty="0" err="1" smtClean="0"/>
              <a:t>emptomsuz</a:t>
            </a:r>
            <a:r>
              <a:rPr lang="tr-TR" dirty="0"/>
              <a:t>, kronik </a:t>
            </a:r>
            <a:r>
              <a:rPr lang="tr-TR" dirty="0" err="1"/>
              <a:t>periapikal</a:t>
            </a:r>
            <a:r>
              <a:rPr lang="tr-TR" dirty="0"/>
              <a:t> apsesi olan ve çekimi gereken dişler,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/>
              <a:t>D</a:t>
            </a:r>
            <a:r>
              <a:rPr lang="tr-TR" dirty="0" smtClean="0"/>
              <a:t>rene </a:t>
            </a:r>
            <a:r>
              <a:rPr lang="tr-TR" dirty="0"/>
              <a:t>olmuş bir apse veya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 smtClean="0"/>
              <a:t>Ağır </a:t>
            </a:r>
            <a:r>
              <a:rPr lang="tr-TR" dirty="0" err="1"/>
              <a:t>periodontitis</a:t>
            </a:r>
            <a:r>
              <a:rPr lang="tr-TR" dirty="0"/>
              <a:t>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İkinci </a:t>
            </a:r>
            <a:r>
              <a:rPr lang="tr-TR" dirty="0" err="1" smtClean="0">
                <a:solidFill>
                  <a:srgbClr val="FF0000"/>
                </a:solidFill>
              </a:rPr>
              <a:t>kontrendikasyon</a:t>
            </a:r>
            <a:r>
              <a:rPr lang="tr-TR" dirty="0">
                <a:solidFill>
                  <a:srgbClr val="FF0000"/>
                </a:solidFill>
              </a:rPr>
              <a:t>;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/>
              <a:t>iyi lokalize, şişlik olmayan veya hafif şişliği olan </a:t>
            </a:r>
            <a:r>
              <a:rPr lang="tr-TR" dirty="0" err="1"/>
              <a:t>dentoalveoler</a:t>
            </a:r>
            <a:r>
              <a:rPr lang="tr-TR" dirty="0"/>
              <a:t> apselerdir. Bu durumda etken dişe kanal tedavisi yapılması veya etken diş çekilmesiyle enfeksiyon hızla çözülür.</a:t>
            </a:r>
          </a:p>
          <a:p>
            <a:pPr>
              <a:spcAft>
                <a:spcPts val="600"/>
              </a:spcAft>
            </a:pPr>
            <a:endParaRPr lang="tr-TR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8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Üçüncü </a:t>
            </a:r>
            <a:r>
              <a:rPr lang="tr-TR" dirty="0" err="1" smtClean="0">
                <a:solidFill>
                  <a:srgbClr val="FF0000"/>
                </a:solidFill>
              </a:rPr>
              <a:t>kontrendikasyon</a:t>
            </a:r>
            <a:r>
              <a:rPr lang="tr-TR" dirty="0" smtClean="0">
                <a:solidFill>
                  <a:srgbClr val="FF0000"/>
                </a:solidFill>
              </a:rPr>
              <a:t>; </a:t>
            </a:r>
            <a:r>
              <a:rPr lang="tr-TR" dirty="0"/>
              <a:t>lokalize </a:t>
            </a:r>
            <a:r>
              <a:rPr lang="tr-TR" dirty="0" err="1"/>
              <a:t>alveolar</a:t>
            </a:r>
            <a:r>
              <a:rPr lang="tr-TR" dirty="0"/>
              <a:t> </a:t>
            </a:r>
            <a:r>
              <a:rPr lang="tr-TR" dirty="0" err="1"/>
              <a:t>osteitis</a:t>
            </a:r>
            <a:r>
              <a:rPr lang="tr-TR" dirty="0"/>
              <a:t> veya </a:t>
            </a:r>
            <a:r>
              <a:rPr lang="tr-TR" dirty="0" err="1"/>
              <a:t>dry</a:t>
            </a:r>
            <a:r>
              <a:rPr lang="tr-TR" dirty="0"/>
              <a:t> </a:t>
            </a:r>
            <a:r>
              <a:rPr lang="tr-TR" dirty="0" err="1"/>
              <a:t>sockettir</a:t>
            </a:r>
            <a:r>
              <a:rPr lang="tr-TR" dirty="0"/>
              <a:t>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err="1" smtClean="0"/>
              <a:t>Dry</a:t>
            </a:r>
            <a:r>
              <a:rPr lang="tr-TR" dirty="0" smtClean="0"/>
              <a:t> </a:t>
            </a:r>
            <a:r>
              <a:rPr lang="tr-TR" dirty="0" err="1"/>
              <a:t>socketin</a:t>
            </a:r>
            <a:r>
              <a:rPr lang="tr-TR" dirty="0"/>
              <a:t> tedavisi palyatiftir ve bir enfeksiyon gibi tedavi edilmez. </a:t>
            </a:r>
            <a:r>
              <a:rPr lang="tr-TR" dirty="0" err="1"/>
              <a:t>Bakteriyal</a:t>
            </a:r>
            <a:r>
              <a:rPr lang="tr-TR" dirty="0"/>
              <a:t> patojenlerin </a:t>
            </a:r>
            <a:r>
              <a:rPr lang="tr-TR" dirty="0" err="1"/>
              <a:t>dry</a:t>
            </a:r>
            <a:r>
              <a:rPr lang="tr-TR" dirty="0"/>
              <a:t> </a:t>
            </a:r>
            <a:r>
              <a:rPr lang="tr-TR" dirty="0" err="1"/>
              <a:t>sockette</a:t>
            </a:r>
            <a:r>
              <a:rPr lang="tr-TR" dirty="0"/>
              <a:t> rol oynamasına rağmen, klinik problem </a:t>
            </a:r>
            <a:r>
              <a:rPr lang="tr-TR" dirty="0" smtClean="0"/>
              <a:t>kendini </a:t>
            </a:r>
            <a:r>
              <a:rPr lang="tr-TR" dirty="0" err="1" smtClean="0"/>
              <a:t>sinirlayici</a:t>
            </a:r>
            <a:r>
              <a:rPr lang="tr-TR" dirty="0" smtClean="0"/>
              <a:t>(self </a:t>
            </a:r>
            <a:r>
              <a:rPr lang="tr-TR" dirty="0" err="1" smtClean="0"/>
              <a:t>limiting</a:t>
            </a:r>
            <a:r>
              <a:rPr lang="tr-TR" dirty="0" smtClean="0"/>
              <a:t>) ve </a:t>
            </a:r>
            <a:r>
              <a:rPr lang="tr-TR" dirty="0" err="1"/>
              <a:t>prematür</a:t>
            </a:r>
            <a:r>
              <a:rPr lang="tr-TR" dirty="0"/>
              <a:t> </a:t>
            </a:r>
            <a:r>
              <a:rPr lang="tr-TR" dirty="0" err="1"/>
              <a:t>fibrinolizistir</a:t>
            </a:r>
            <a:r>
              <a:rPr lang="tr-TR" dirty="0"/>
              <a:t>. (pıhtının kaybı)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Dördüncü </a:t>
            </a:r>
            <a:r>
              <a:rPr lang="tr-TR" dirty="0" err="1" smtClean="0">
                <a:solidFill>
                  <a:srgbClr val="FF0000"/>
                </a:solidFill>
              </a:rPr>
              <a:t>kontrendikasyon</a:t>
            </a:r>
            <a:r>
              <a:rPr lang="tr-TR" dirty="0" smtClean="0">
                <a:solidFill>
                  <a:srgbClr val="FF0000"/>
                </a:solidFill>
              </a:rPr>
              <a:t>; </a:t>
            </a:r>
            <a:r>
              <a:rPr lang="tr-TR" dirty="0"/>
              <a:t>minör </a:t>
            </a:r>
            <a:r>
              <a:rPr lang="tr-TR" dirty="0" err="1"/>
              <a:t>gingival</a:t>
            </a:r>
            <a:r>
              <a:rPr lang="tr-TR" dirty="0"/>
              <a:t> ödemle birlikte görülen hafif </a:t>
            </a:r>
            <a:r>
              <a:rPr lang="tr-TR" dirty="0" err="1"/>
              <a:t>pericoronitis</a:t>
            </a:r>
            <a:r>
              <a:rPr lang="tr-TR" dirty="0"/>
              <a:t> ve enfeksiyonun çözülmesi için antibiyotik gerekmeyen hafif ağrı olmasıdır.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2255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07" y="533400"/>
            <a:ext cx="8720920" cy="990600"/>
          </a:xfrm>
        </p:spPr>
        <p:txBody>
          <a:bodyPr>
            <a:noAutofit/>
          </a:bodyPr>
          <a:lstStyle/>
          <a:p>
            <a:r>
              <a:rPr lang="tr-TR" sz="3200" dirty="0" smtClean="0"/>
              <a:t>Antibiyotik </a:t>
            </a:r>
            <a:r>
              <a:rPr lang="tr-TR" sz="3200" dirty="0"/>
              <a:t>kullanımının gerekli olmadığı </a:t>
            </a:r>
            <a:r>
              <a:rPr lang="tr-TR" sz="3200" dirty="0" smtClean="0"/>
              <a:t>durumlar;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7856"/>
            <a:ext cx="8229600" cy="468914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tr-TR" dirty="0"/>
              <a:t>Hasta isteği</a:t>
            </a:r>
          </a:p>
          <a:p>
            <a:pPr>
              <a:spcAft>
                <a:spcPts val="600"/>
              </a:spcAft>
            </a:pPr>
            <a:r>
              <a:rPr lang="tr-TR" dirty="0"/>
              <a:t>Diş ağrısı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Periapikal</a:t>
            </a:r>
            <a:r>
              <a:rPr lang="tr-TR" dirty="0"/>
              <a:t> apse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Dry</a:t>
            </a:r>
            <a:r>
              <a:rPr lang="tr-TR" dirty="0"/>
              <a:t> </a:t>
            </a:r>
            <a:r>
              <a:rPr lang="tr-TR" dirty="0" err="1"/>
              <a:t>socket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/>
              <a:t>Seri diş çekimi</a:t>
            </a:r>
          </a:p>
          <a:p>
            <a:pPr>
              <a:spcAft>
                <a:spcPts val="600"/>
              </a:spcAft>
            </a:pPr>
            <a:r>
              <a:rPr lang="tr-TR" dirty="0"/>
              <a:t>Hafif </a:t>
            </a:r>
            <a:r>
              <a:rPr lang="tr-TR" dirty="0" err="1"/>
              <a:t>perikoronitis</a:t>
            </a:r>
            <a:r>
              <a:rPr lang="tr-TR" dirty="0"/>
              <a:t> (sadece </a:t>
            </a:r>
            <a:r>
              <a:rPr lang="tr-TR" dirty="0" err="1"/>
              <a:t>operkulumun</a:t>
            </a:r>
            <a:r>
              <a:rPr lang="tr-TR" dirty="0"/>
              <a:t> </a:t>
            </a:r>
            <a:r>
              <a:rPr lang="tr-TR" dirty="0" err="1"/>
              <a:t>infeksiyonu</a:t>
            </a:r>
            <a:r>
              <a:rPr lang="tr-TR" dirty="0"/>
              <a:t>)</a:t>
            </a:r>
          </a:p>
          <a:p>
            <a:pPr>
              <a:spcAft>
                <a:spcPts val="600"/>
              </a:spcAft>
            </a:pPr>
            <a:r>
              <a:rPr lang="tr-TR" dirty="0"/>
              <a:t>Drene olmuş </a:t>
            </a:r>
            <a:r>
              <a:rPr lang="tr-TR" dirty="0" err="1"/>
              <a:t>alveolar</a:t>
            </a:r>
            <a:r>
              <a:rPr lang="tr-TR" dirty="0"/>
              <a:t> apseler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6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707"/>
            <a:ext cx="8229600" cy="530329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Özet olarak, antibiyotikler bakteriyel </a:t>
            </a:r>
            <a:r>
              <a:rPr lang="tr-TR" dirty="0" err="1">
                <a:solidFill>
                  <a:srgbClr val="FF0000"/>
                </a:solidFill>
              </a:rPr>
              <a:t>invazyonun</a:t>
            </a:r>
            <a:r>
              <a:rPr lang="tr-TR" dirty="0">
                <a:solidFill>
                  <a:srgbClr val="FF0000"/>
                </a:solidFill>
              </a:rPr>
              <a:t> derin dokulara ilerlemesinin hastanın </a:t>
            </a:r>
            <a:r>
              <a:rPr lang="tr-TR" dirty="0" err="1">
                <a:solidFill>
                  <a:srgbClr val="FF0000"/>
                </a:solidFill>
              </a:rPr>
              <a:t>immün</a:t>
            </a:r>
            <a:r>
              <a:rPr lang="tr-TR" dirty="0">
                <a:solidFill>
                  <a:srgbClr val="FF0000"/>
                </a:solidFill>
              </a:rPr>
              <a:t> cevabından daha hızlı gerçekleştiği durumlarda reçete edilmelidir. </a:t>
            </a:r>
          </a:p>
          <a:p>
            <a:pPr>
              <a:spcAft>
                <a:spcPts val="600"/>
              </a:spcAft>
            </a:pPr>
            <a:r>
              <a:rPr lang="tr-TR" dirty="0"/>
              <a:t>Antibiyotikler yara iyileşmesini hızlandırmaz, </a:t>
            </a:r>
            <a:r>
              <a:rPr lang="tr-TR" dirty="0" err="1"/>
              <a:t>nonbakteriyal</a:t>
            </a:r>
            <a:r>
              <a:rPr lang="tr-TR" dirty="0"/>
              <a:t> vakalarda faydası olmaz.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İnflamatuar</a:t>
            </a:r>
            <a:r>
              <a:rPr lang="tr-TR" dirty="0"/>
              <a:t> </a:t>
            </a:r>
            <a:r>
              <a:rPr lang="tr-TR" dirty="0" err="1"/>
              <a:t>pulpitis</a:t>
            </a:r>
            <a:r>
              <a:rPr lang="tr-TR" dirty="0"/>
              <a:t> nedeniyle şiddetli ağrısı olan hastalarda ağrı, bakteriyel </a:t>
            </a:r>
            <a:r>
              <a:rPr lang="tr-TR" dirty="0" err="1"/>
              <a:t>infeksiyonun</a:t>
            </a:r>
            <a:r>
              <a:rPr lang="tr-TR" dirty="0"/>
              <a:t> derin dokulara </a:t>
            </a:r>
            <a:r>
              <a:rPr lang="tr-TR" dirty="0" err="1"/>
              <a:t>yayılmasınden</a:t>
            </a:r>
            <a:r>
              <a:rPr lang="tr-TR" dirty="0"/>
              <a:t> değil, </a:t>
            </a:r>
            <a:r>
              <a:rPr lang="tr-TR" dirty="0" err="1"/>
              <a:t>pulpanın</a:t>
            </a:r>
            <a:r>
              <a:rPr lang="tr-TR" dirty="0"/>
              <a:t> lokal </a:t>
            </a:r>
            <a:r>
              <a:rPr lang="tr-TR" dirty="0" err="1"/>
              <a:t>inflamatuar</a:t>
            </a:r>
            <a:r>
              <a:rPr lang="tr-TR" dirty="0"/>
              <a:t> reaksiyonu nedeniyle oluşur. Rutin olarak bu hastalara antibiyotik reçete edilmemelidir.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8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327546" y="1446663"/>
            <a:ext cx="4061574" cy="1924331"/>
          </a:xfrm>
        </p:spPr>
        <p:txBody>
          <a:bodyPr>
            <a:normAutofit/>
          </a:bodyPr>
          <a:lstStyle/>
          <a:p>
            <a:r>
              <a:rPr lang="tr-TR" sz="2400" dirty="0"/>
              <a:t>Basit </a:t>
            </a:r>
            <a:r>
              <a:rPr lang="tr-TR" sz="2400" dirty="0" err="1"/>
              <a:t>odontojenik</a:t>
            </a:r>
            <a:r>
              <a:rPr lang="tr-TR" sz="2400" dirty="0"/>
              <a:t> </a:t>
            </a:r>
            <a:r>
              <a:rPr lang="tr-TR" sz="2400" dirty="0" err="1"/>
              <a:t>infeksiyonlar</a:t>
            </a:r>
            <a:endParaRPr lang="tr-TR" sz="24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3370996"/>
            <a:ext cx="3931920" cy="301869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tr-TR" sz="2000" dirty="0"/>
              <a:t>Şişlik </a:t>
            </a:r>
            <a:r>
              <a:rPr lang="tr-TR" sz="2000" dirty="0" err="1"/>
              <a:t>alveolar</a:t>
            </a:r>
            <a:r>
              <a:rPr lang="tr-TR" sz="2000" dirty="0"/>
              <a:t> proses ve </a:t>
            </a:r>
            <a:r>
              <a:rPr lang="tr-TR" sz="2000" dirty="0" err="1"/>
              <a:t>vestibuler</a:t>
            </a:r>
            <a:r>
              <a:rPr lang="tr-TR" sz="2000" dirty="0"/>
              <a:t> boşluk ile sınırlıdır.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İlk tedavi girişimi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Non</a:t>
            </a:r>
            <a:r>
              <a:rPr lang="tr-TR" sz="2000" dirty="0"/>
              <a:t> </a:t>
            </a:r>
            <a:r>
              <a:rPr lang="tr-TR" sz="2000" dirty="0" err="1"/>
              <a:t>immunsuprese</a:t>
            </a:r>
            <a:r>
              <a:rPr lang="tr-TR" sz="2000" dirty="0"/>
              <a:t> hasta</a:t>
            </a:r>
          </a:p>
          <a:p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599296" y="1446663"/>
            <a:ext cx="4339988" cy="1924332"/>
          </a:xfrm>
        </p:spPr>
        <p:txBody>
          <a:bodyPr>
            <a:normAutofit/>
          </a:bodyPr>
          <a:lstStyle/>
          <a:p>
            <a:r>
              <a:rPr lang="tr-TR" sz="2400" dirty="0"/>
              <a:t>Kompleks </a:t>
            </a:r>
            <a:r>
              <a:rPr lang="tr-TR" sz="2400" dirty="0" err="1"/>
              <a:t>odontojenik</a:t>
            </a:r>
            <a:r>
              <a:rPr lang="tr-TR" sz="2400" dirty="0"/>
              <a:t> </a:t>
            </a:r>
            <a:r>
              <a:rPr lang="tr-TR" sz="2400" dirty="0" err="1"/>
              <a:t>infeksiyonlar</a:t>
            </a:r>
            <a:endParaRPr lang="tr-TR" sz="2400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754880" y="3370996"/>
            <a:ext cx="3931920" cy="30186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Vestibuler</a:t>
            </a:r>
            <a:r>
              <a:rPr lang="tr-TR" sz="2000" dirty="0"/>
              <a:t> boşluğun ötesine uzanan şişlik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Önceki tedavide başarısızlık</a:t>
            </a:r>
          </a:p>
          <a:p>
            <a:pPr>
              <a:spcAft>
                <a:spcPts val="600"/>
              </a:spcAft>
            </a:pPr>
            <a:r>
              <a:rPr lang="tr-TR" sz="2000" dirty="0" err="1" smtClean="0"/>
              <a:t>İmmunsuprese</a:t>
            </a:r>
            <a:r>
              <a:rPr lang="tr-TR" sz="2000" dirty="0" smtClean="0"/>
              <a:t> </a:t>
            </a:r>
            <a:r>
              <a:rPr lang="tr-TR" sz="2000" dirty="0"/>
              <a:t>hasta</a:t>
            </a: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0257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92" y="982638"/>
            <a:ext cx="8031707" cy="1610435"/>
          </a:xfrm>
        </p:spPr>
        <p:txBody>
          <a:bodyPr>
            <a:normAutofit/>
          </a:bodyPr>
          <a:lstStyle/>
          <a:p>
            <a:r>
              <a:rPr lang="tr-TR" dirty="0"/>
              <a:t>7.Uygun antibiyotik </a:t>
            </a:r>
            <a:r>
              <a:rPr lang="tr-TR" dirty="0" smtClean="0"/>
              <a:t>kullanımı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3074"/>
            <a:ext cx="8229600" cy="38839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tr-TR" dirty="0"/>
              <a:t>Antibiyotik reçete edilmesine karar verildiğinde, uygun dozda ve uygun aralıklarla kullandırılmalıdır.</a:t>
            </a:r>
          </a:p>
          <a:p>
            <a:pPr>
              <a:spcAft>
                <a:spcPts val="600"/>
              </a:spcAft>
            </a:pPr>
            <a:r>
              <a:rPr lang="tr-TR" dirty="0"/>
              <a:t>Hastalar akut semptomlar azaldığında antibiyotiklerini kullanmayı bırakırlar. </a:t>
            </a:r>
          </a:p>
          <a:p>
            <a:pPr>
              <a:spcAft>
                <a:spcPts val="600"/>
              </a:spcAft>
            </a:pPr>
            <a:r>
              <a:rPr lang="tr-TR" dirty="0"/>
              <a:t>Hastalar bilgilendirilmeli ve ilaçlarını düzenli kullanmaları sağlanmalıdır.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1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8.Hastanın kontrol </a:t>
            </a:r>
            <a:r>
              <a:rPr lang="tr-TR" dirty="0" smtClean="0"/>
              <a:t>sıklığı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Hasta cerrahi olarak tedavi edilip antibiyotik tedavisi başlandıktan sonra, tedaviye verilen cevap ve komplikasyonlar açısından hasta dikkatlice takip edilmelidir.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Hastalar </a:t>
            </a:r>
            <a:r>
              <a:rPr lang="tr-TR" dirty="0"/>
              <a:t>bu tür vakalarda 2 gün sonra kontrole çağırılmalıdır. Tedavi başarılıysa şişlik ve ağrı hızla azalır. Diş hekimi dreni değerlendirmelidir. Ayrıca hastanın ateşi, </a:t>
            </a:r>
            <a:r>
              <a:rPr lang="tr-TR" dirty="0" err="1"/>
              <a:t>trismus</a:t>
            </a:r>
            <a:r>
              <a:rPr lang="tr-TR" dirty="0"/>
              <a:t> ve hastanın </a:t>
            </a:r>
            <a:r>
              <a:rPr lang="tr-TR" dirty="0" err="1"/>
              <a:t>subjektif</a:t>
            </a:r>
            <a:r>
              <a:rPr lang="tr-TR" dirty="0"/>
              <a:t> şikayetleri de değerlendirilmelidir.</a:t>
            </a:r>
          </a:p>
          <a:p>
            <a:pPr>
              <a:spcAft>
                <a:spcPts val="600"/>
              </a:spcAft>
            </a:pPr>
            <a:r>
              <a:rPr lang="tr-TR" dirty="0"/>
              <a:t>Eğer tedavi başarısız olduysa, olası başarısızlık nedenleri dikkatlice değerlendirilmelidir.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>
                <a:solidFill>
                  <a:srgbClr val="FF0000"/>
                </a:solidFill>
              </a:rPr>
              <a:t>En </a:t>
            </a:r>
            <a:r>
              <a:rPr lang="tr-TR" dirty="0">
                <a:solidFill>
                  <a:srgbClr val="FF0000"/>
                </a:solidFill>
              </a:rPr>
              <a:t>sık başarısızlık </a:t>
            </a:r>
            <a:r>
              <a:rPr lang="tr-TR" dirty="0" smtClean="0">
                <a:solidFill>
                  <a:srgbClr val="FF0000"/>
                </a:solidFill>
              </a:rPr>
              <a:t>nedeni, </a:t>
            </a:r>
            <a:r>
              <a:rPr lang="tr-TR" dirty="0"/>
              <a:t>uygun olmayan cerrahi tedavidir.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Etken </a:t>
            </a:r>
            <a:r>
              <a:rPr lang="tr-TR" dirty="0"/>
              <a:t>dişin çekimi tekrar değerlendirilmelidir veya enfeksiyonun yayıldığı ve </a:t>
            </a:r>
            <a:r>
              <a:rPr lang="tr-TR" dirty="0" err="1"/>
              <a:t>pü’nün</a:t>
            </a:r>
            <a:r>
              <a:rPr lang="tr-TR" dirty="0"/>
              <a:t> drene edilmesi gereken bölge doğru değerlendirilememiş olabilir.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Bu </a:t>
            </a:r>
            <a:r>
              <a:rPr lang="tr-TR" dirty="0"/>
              <a:t>hastaların, havayolu güvenliğinin sağlanması, ileri cerrahiler ve </a:t>
            </a:r>
            <a:r>
              <a:rPr lang="tr-TR" dirty="0" err="1"/>
              <a:t>intravenöz</a:t>
            </a:r>
            <a:r>
              <a:rPr lang="tr-TR" dirty="0"/>
              <a:t> antibiyotik tedavisi için </a:t>
            </a:r>
            <a:r>
              <a:rPr lang="tr-TR" dirty="0" err="1"/>
              <a:t>hospitalize</a:t>
            </a:r>
            <a:r>
              <a:rPr lang="tr-TR" dirty="0"/>
              <a:t> edilmesi gerekebilir.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3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28048"/>
            <a:ext cx="8229600" cy="5548952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İkinci başarısızlık nedeni, </a:t>
            </a:r>
            <a:r>
              <a:rPr lang="tr-TR" dirty="0"/>
              <a:t>hastanın </a:t>
            </a:r>
            <a:r>
              <a:rPr lang="tr-TR" dirty="0" err="1"/>
              <a:t>immünsuprese</a:t>
            </a:r>
            <a:r>
              <a:rPr lang="tr-TR" dirty="0"/>
              <a:t> olmasıdır. </a:t>
            </a:r>
            <a:endParaRPr lang="tr-TR" dirty="0" smtClean="0"/>
          </a:p>
          <a:p>
            <a:r>
              <a:rPr lang="tr-TR" dirty="0" smtClean="0"/>
              <a:t>Hastadan </a:t>
            </a:r>
            <a:r>
              <a:rPr lang="tr-TR" dirty="0"/>
              <a:t>tekrar sistemik </a:t>
            </a:r>
            <a:r>
              <a:rPr lang="tr-TR" dirty="0" err="1"/>
              <a:t>anamnez</a:t>
            </a:r>
            <a:r>
              <a:rPr lang="tr-TR" dirty="0"/>
              <a:t> alınmalı, daha dikkatli değerlendirilmelidir. </a:t>
            </a:r>
            <a:r>
              <a:rPr lang="tr-TR" dirty="0" err="1"/>
              <a:t>Dehidratasyon</a:t>
            </a:r>
            <a:r>
              <a:rPr lang="tr-TR" dirty="0"/>
              <a:t>, </a:t>
            </a:r>
            <a:r>
              <a:rPr lang="tr-TR" dirty="0" err="1"/>
              <a:t>malnütrisyon</a:t>
            </a:r>
            <a:r>
              <a:rPr lang="tr-TR" dirty="0"/>
              <a:t> gibi </a:t>
            </a:r>
            <a:r>
              <a:rPr lang="tr-TR" dirty="0" err="1"/>
              <a:t>immünsupresyona</a:t>
            </a:r>
            <a:r>
              <a:rPr lang="tr-TR" dirty="0"/>
              <a:t> neden olabilecek durumlar tekrar değerlendirilmelidir</a:t>
            </a:r>
            <a:r>
              <a:rPr lang="tr-TR" dirty="0" smtClean="0"/>
              <a:t>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Üçüncü </a:t>
            </a:r>
            <a:r>
              <a:rPr lang="tr-TR" dirty="0">
                <a:solidFill>
                  <a:srgbClr val="FF0000"/>
                </a:solidFill>
              </a:rPr>
              <a:t>başarısızlık </a:t>
            </a:r>
            <a:r>
              <a:rPr lang="tr-TR" dirty="0" smtClean="0">
                <a:solidFill>
                  <a:srgbClr val="FF0000"/>
                </a:solidFill>
              </a:rPr>
              <a:t>nedeni, </a:t>
            </a:r>
            <a:r>
              <a:rPr lang="tr-TR" dirty="0"/>
              <a:t>yabancı maddelerdir. </a:t>
            </a:r>
            <a:endParaRPr lang="tr-TR" dirty="0" smtClean="0"/>
          </a:p>
          <a:p>
            <a:r>
              <a:rPr lang="tr-TR" dirty="0" err="1" smtClean="0"/>
              <a:t>Odontojenik</a:t>
            </a:r>
            <a:r>
              <a:rPr lang="tr-TR" dirty="0" smtClean="0"/>
              <a:t> </a:t>
            </a:r>
            <a:r>
              <a:rPr lang="tr-TR" dirty="0"/>
              <a:t>enfeksiyonlarda nadiren görülmesine rağmen, diş hekimi dikkatlice </a:t>
            </a:r>
            <a:r>
              <a:rPr lang="tr-TR" dirty="0" err="1"/>
              <a:t>anamnez</a:t>
            </a:r>
            <a:r>
              <a:rPr lang="tr-TR" dirty="0"/>
              <a:t> almalı ve ilgili </a:t>
            </a:r>
            <a:r>
              <a:rPr lang="tr-TR" dirty="0" smtClean="0"/>
              <a:t>bölgeden, yabancı </a:t>
            </a:r>
            <a:r>
              <a:rPr lang="tr-TR" dirty="0" err="1"/>
              <a:t>radyoopak</a:t>
            </a:r>
            <a:r>
              <a:rPr lang="tr-TR" dirty="0"/>
              <a:t> madde bulunmadığını doğrulamak için, </a:t>
            </a:r>
            <a:r>
              <a:rPr lang="tr-TR" dirty="0" err="1"/>
              <a:t>periapikal</a:t>
            </a:r>
            <a:r>
              <a:rPr lang="tr-TR" dirty="0"/>
              <a:t> </a:t>
            </a:r>
            <a:r>
              <a:rPr lang="tr-TR" dirty="0" err="1"/>
              <a:t>radrografi</a:t>
            </a:r>
            <a:r>
              <a:rPr lang="tr-TR" dirty="0"/>
              <a:t> almalıdır. </a:t>
            </a:r>
            <a:endParaRPr lang="tr-TR" dirty="0" smtClean="0"/>
          </a:p>
          <a:p>
            <a:r>
              <a:rPr lang="tr-TR" dirty="0" err="1" smtClean="0"/>
              <a:t>Dental</a:t>
            </a:r>
            <a:r>
              <a:rPr lang="tr-TR" dirty="0" smtClean="0"/>
              <a:t> </a:t>
            </a:r>
            <a:r>
              <a:rPr lang="tr-TR" dirty="0" err="1"/>
              <a:t>implantlar</a:t>
            </a:r>
            <a:r>
              <a:rPr lang="tr-TR" dirty="0"/>
              <a:t> kullanımı son yıllarda gittikçe artan ve bakteriler için tutucu yüzeyler oluşturabilen yabancı maddelerdir. Eğer enfeksiyon </a:t>
            </a:r>
            <a:r>
              <a:rPr lang="tr-TR" dirty="0" err="1"/>
              <a:t>implanttan</a:t>
            </a:r>
            <a:r>
              <a:rPr lang="tr-TR" dirty="0"/>
              <a:t> kaynaklanıyorsa dikkatlice kürete edilmeli veya etken kaldırılmalıdır.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694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İlk </a:t>
            </a:r>
            <a:r>
              <a:rPr lang="tr-TR" dirty="0" err="1"/>
              <a:t>inokülasyondan</a:t>
            </a:r>
            <a:r>
              <a:rPr lang="tr-TR" dirty="0"/>
              <a:t> sonra, derin dokularda </a:t>
            </a:r>
            <a:r>
              <a:rPr lang="tr-TR" dirty="0" err="1"/>
              <a:t>fakültatif</a:t>
            </a:r>
            <a:r>
              <a:rPr lang="tr-TR" dirty="0"/>
              <a:t> </a:t>
            </a:r>
            <a:r>
              <a:rPr lang="tr-TR" dirty="0" err="1"/>
              <a:t>S.milleri</a:t>
            </a:r>
            <a:r>
              <a:rPr lang="tr-TR" dirty="0"/>
              <a:t> grubu organizmalar </a:t>
            </a:r>
            <a:r>
              <a:rPr lang="tr-TR" dirty="0" err="1">
                <a:solidFill>
                  <a:srgbClr val="FF0000"/>
                </a:solidFill>
              </a:rPr>
              <a:t>hyaluronidase</a:t>
            </a:r>
            <a:r>
              <a:rPr lang="tr-TR" dirty="0"/>
              <a:t> sentezleyebilir, bu da </a:t>
            </a:r>
            <a:r>
              <a:rPr lang="tr-TR" dirty="0" err="1"/>
              <a:t>enfekte</a:t>
            </a:r>
            <a:r>
              <a:rPr lang="tr-TR" dirty="0"/>
              <a:t> organizmaların derin bağ dokuya ilerlemelerini sağlar ve </a:t>
            </a:r>
            <a:r>
              <a:rPr lang="tr-TR" dirty="0" err="1"/>
              <a:t>selülit</a:t>
            </a:r>
            <a:r>
              <a:rPr lang="tr-TR" dirty="0"/>
              <a:t> tipi enfeksiyon başlar</a:t>
            </a:r>
            <a:r>
              <a:rPr lang="tr-TR" dirty="0" smtClean="0"/>
              <a:t>.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/>
              <a:t>Streptokokların oluşturduğu </a:t>
            </a:r>
            <a:r>
              <a:rPr lang="tr-TR" dirty="0" err="1"/>
              <a:t>metabolitler</a:t>
            </a:r>
            <a:r>
              <a:rPr lang="tr-TR" dirty="0"/>
              <a:t> </a:t>
            </a:r>
            <a:r>
              <a:rPr lang="tr-TR" dirty="0" err="1"/>
              <a:t>anaerobların</a:t>
            </a:r>
            <a:r>
              <a:rPr lang="tr-TR" dirty="0"/>
              <a:t> üremesi için uygun ortam oluşturur; doku </a:t>
            </a:r>
            <a:r>
              <a:rPr lang="tr-TR" dirty="0" err="1"/>
              <a:t>ph</a:t>
            </a:r>
            <a:r>
              <a:rPr lang="tr-TR" dirty="0"/>
              <a:t> </a:t>
            </a:r>
            <a:r>
              <a:rPr lang="tr-TR" dirty="0" err="1"/>
              <a:t>sını</a:t>
            </a:r>
            <a:r>
              <a:rPr lang="tr-TR" dirty="0"/>
              <a:t> düşürür, lokal oksijeni tüketirler</a:t>
            </a:r>
            <a:r>
              <a:rPr lang="tr-TR" dirty="0" smtClean="0"/>
              <a:t>.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 err="1"/>
              <a:t>Anaerob</a:t>
            </a:r>
            <a:r>
              <a:rPr lang="tr-TR" dirty="0"/>
              <a:t> bakteriler lokal </a:t>
            </a:r>
            <a:r>
              <a:rPr lang="tr-TR" dirty="0" err="1"/>
              <a:t>oksidasyon</a:t>
            </a:r>
            <a:r>
              <a:rPr lang="tr-TR" dirty="0"/>
              <a:t> redüksiyon potansiyelini düşürürler, </a:t>
            </a:r>
            <a:r>
              <a:rPr lang="tr-TR" dirty="0" err="1"/>
              <a:t>anaeroblar</a:t>
            </a:r>
            <a:r>
              <a:rPr lang="tr-TR" dirty="0"/>
              <a:t> baskın hale gelir ve sentezledikleri </a:t>
            </a:r>
            <a:r>
              <a:rPr lang="tr-TR" dirty="0" err="1">
                <a:solidFill>
                  <a:srgbClr val="FF0000"/>
                </a:solidFill>
              </a:rPr>
              <a:t>kollajenaz</a:t>
            </a:r>
            <a:r>
              <a:rPr lang="tr-TR" dirty="0"/>
              <a:t> ile dokularda </a:t>
            </a:r>
            <a:r>
              <a:rPr lang="tr-TR" dirty="0" err="1">
                <a:solidFill>
                  <a:srgbClr val="FF0000"/>
                </a:solidFill>
              </a:rPr>
              <a:t>likefaksiyon</a:t>
            </a:r>
            <a:r>
              <a:rPr lang="tr-TR" dirty="0">
                <a:solidFill>
                  <a:srgbClr val="FF0000"/>
                </a:solidFill>
              </a:rPr>
              <a:t> nekrozuna </a:t>
            </a:r>
            <a:r>
              <a:rPr lang="tr-TR" dirty="0"/>
              <a:t>neden olurlar</a:t>
            </a:r>
            <a:r>
              <a:rPr lang="tr-TR" dirty="0" smtClean="0"/>
              <a:t>.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 err="1"/>
              <a:t>Kollajenin</a:t>
            </a:r>
            <a:r>
              <a:rPr lang="tr-TR" dirty="0"/>
              <a:t> yıkılmasıyla klinik olarak teşhis edilebilen apseler oluşur. Apse aşamasında baskın bakteriler </a:t>
            </a:r>
            <a:r>
              <a:rPr lang="tr-TR" dirty="0" err="1"/>
              <a:t>anaeroblardır</a:t>
            </a:r>
            <a:r>
              <a:rPr lang="tr-TR" dirty="0"/>
              <a:t> ve sonunda sadece </a:t>
            </a:r>
            <a:r>
              <a:rPr lang="tr-TR" dirty="0" err="1"/>
              <a:t>anaerob</a:t>
            </a:r>
            <a:r>
              <a:rPr lang="tr-TR" dirty="0"/>
              <a:t> bakteriler kalır</a:t>
            </a:r>
            <a:r>
              <a:rPr lang="tr-TR" dirty="0" smtClean="0"/>
              <a:t>.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 err="1"/>
              <a:t>Selülit</a:t>
            </a:r>
            <a:r>
              <a:rPr lang="tr-TR" dirty="0"/>
              <a:t>                         aerobik </a:t>
            </a:r>
            <a:r>
              <a:rPr lang="tr-TR" dirty="0" err="1"/>
              <a:t>streptokokkal</a:t>
            </a:r>
            <a:r>
              <a:rPr lang="tr-TR" dirty="0"/>
              <a:t> </a:t>
            </a:r>
            <a:r>
              <a:rPr lang="tr-TR" dirty="0" smtClean="0"/>
              <a:t>enfeksiyon</a:t>
            </a:r>
            <a:endParaRPr lang="tr-TR" dirty="0"/>
          </a:p>
          <a:p>
            <a:pPr>
              <a:spcAft>
                <a:spcPts val="600"/>
              </a:spcAft>
            </a:pPr>
            <a:r>
              <a:rPr lang="tr-TR" dirty="0"/>
              <a:t>Kronik apse                         anaerobik enfeksiyon olarak karakterize edilir.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cxnSp>
        <p:nvCxnSpPr>
          <p:cNvPr id="4" name="Düz Ok Bağlayıcısı 4"/>
          <p:cNvCxnSpPr/>
          <p:nvPr/>
        </p:nvCxnSpPr>
        <p:spPr>
          <a:xfrm>
            <a:off x="1710702" y="5236910"/>
            <a:ext cx="12234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Düz Ok Bağlayıcısı 4"/>
          <p:cNvCxnSpPr/>
          <p:nvPr/>
        </p:nvCxnSpPr>
        <p:spPr>
          <a:xfrm>
            <a:off x="2322449" y="5668005"/>
            <a:ext cx="12234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9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582"/>
            <a:ext cx="8229600" cy="5453418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Son </a:t>
            </a:r>
            <a:r>
              <a:rPr lang="tr-TR" dirty="0" smtClean="0">
                <a:solidFill>
                  <a:srgbClr val="FF0000"/>
                </a:solidFill>
              </a:rPr>
              <a:t>olarak, </a:t>
            </a:r>
            <a:r>
              <a:rPr lang="tr-TR" dirty="0"/>
              <a:t>hastaya verilen antibiyotik ile ilgili sıkıntılar olabilir. Hasta antibiyotiğini düzenli kullanmamış olabilir.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Diğer </a:t>
            </a:r>
            <a:r>
              <a:rPr lang="tr-TR" dirty="0"/>
              <a:t>bir problem antibiyotiğin </a:t>
            </a:r>
            <a:r>
              <a:rPr lang="tr-TR" dirty="0" err="1"/>
              <a:t>enfekte</a:t>
            </a:r>
            <a:r>
              <a:rPr lang="tr-TR" dirty="0"/>
              <a:t> bölgeye ulaşıp ulaşmadığıdır. Antibiyotiklerin apse </a:t>
            </a:r>
            <a:r>
              <a:rPr lang="tr-TR" dirty="0" err="1"/>
              <a:t>kavitelerine</a:t>
            </a:r>
            <a:r>
              <a:rPr lang="tr-TR" dirty="0"/>
              <a:t> </a:t>
            </a:r>
            <a:r>
              <a:rPr lang="tr-TR" dirty="0" err="1"/>
              <a:t>penetrasyonları</a:t>
            </a:r>
            <a:r>
              <a:rPr lang="tr-TR" dirty="0"/>
              <a:t> zayıftır.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Antibiyotiğin </a:t>
            </a:r>
            <a:r>
              <a:rPr lang="tr-TR" dirty="0" err="1"/>
              <a:t>enfekte</a:t>
            </a:r>
            <a:r>
              <a:rPr lang="tr-TR" dirty="0"/>
              <a:t> bölgeye ulaşamama sebepleri,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 err="1"/>
              <a:t>E</a:t>
            </a:r>
            <a:r>
              <a:rPr lang="tr-TR" dirty="0" err="1" smtClean="0"/>
              <a:t>nfekte</a:t>
            </a:r>
            <a:r>
              <a:rPr lang="tr-TR" dirty="0" smtClean="0"/>
              <a:t> </a:t>
            </a:r>
            <a:r>
              <a:rPr lang="tr-TR" dirty="0" err="1"/>
              <a:t>pü’nün</a:t>
            </a:r>
            <a:r>
              <a:rPr lang="tr-TR" dirty="0"/>
              <a:t> yetersiz drenajı,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/>
              <a:t>İ</a:t>
            </a:r>
            <a:r>
              <a:rPr lang="tr-TR" dirty="0" smtClean="0"/>
              <a:t>lgili </a:t>
            </a:r>
            <a:r>
              <a:rPr lang="tr-TR" dirty="0"/>
              <a:t>bölgenin yetersiz beslenmesi veya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/>
              <a:t>A</a:t>
            </a:r>
            <a:r>
              <a:rPr lang="tr-TR" dirty="0" smtClean="0"/>
              <a:t>ntibiyotik </a:t>
            </a:r>
            <a:r>
              <a:rPr lang="tr-TR" dirty="0"/>
              <a:t>dozunun az olmasıdır.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Ayrıca </a:t>
            </a:r>
            <a:r>
              <a:rPr lang="tr-TR" dirty="0"/>
              <a:t>hatalı bakteriyel </a:t>
            </a:r>
            <a:r>
              <a:rPr lang="tr-TR" dirty="0" err="1"/>
              <a:t>diagnoz</a:t>
            </a:r>
            <a:r>
              <a:rPr lang="tr-TR" dirty="0"/>
              <a:t> nedeniyle yanlış antibiyotik reçete edilmiş olabilir veya bakteriler antibiyotiklere karşı direnç kazanmış olabilir.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Örneğin; </a:t>
            </a:r>
            <a:r>
              <a:rPr lang="tr-TR" dirty="0" err="1"/>
              <a:t>Prevotella</a:t>
            </a:r>
            <a:r>
              <a:rPr lang="tr-TR" dirty="0"/>
              <a:t> organizmalarının %25-%35i penisiline dirençlidir, ancak uygun cerrahi tedavi yapıldığında ve hastaya penisilin reçete edildiğinde nadiren fırsatçı </a:t>
            </a:r>
            <a:r>
              <a:rPr lang="tr-TR" dirty="0" smtClean="0"/>
              <a:t>enfeksiyonlar gelişir. </a:t>
            </a:r>
          </a:p>
          <a:p>
            <a:pPr>
              <a:spcAft>
                <a:spcPts val="600"/>
              </a:spcAft>
            </a:pPr>
            <a:r>
              <a:rPr lang="tr-TR" dirty="0" smtClean="0"/>
              <a:t>Hastanın </a:t>
            </a:r>
            <a:r>
              <a:rPr lang="tr-TR" dirty="0"/>
              <a:t>fırsatçı düşük dereceli enfeksiyonu olduğunda </a:t>
            </a:r>
            <a:r>
              <a:rPr lang="tr-TR" dirty="0" err="1"/>
              <a:t>antianaerobik</a:t>
            </a:r>
            <a:r>
              <a:rPr lang="tr-TR" dirty="0"/>
              <a:t> </a:t>
            </a:r>
            <a:r>
              <a:rPr lang="tr-TR" dirty="0" smtClean="0"/>
              <a:t>antibiyotik (</a:t>
            </a:r>
            <a:r>
              <a:rPr lang="tr-TR" dirty="0" err="1"/>
              <a:t>klindamisin</a:t>
            </a:r>
            <a:r>
              <a:rPr lang="tr-TR" dirty="0"/>
              <a:t>) reçete edilmesi uygundur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013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Klinisyen</a:t>
            </a:r>
            <a:r>
              <a:rPr lang="tr-TR" dirty="0"/>
              <a:t> hastayı olası </a:t>
            </a:r>
            <a:r>
              <a:rPr lang="tr-TR" dirty="0" err="1"/>
              <a:t>toksik</a:t>
            </a:r>
            <a:r>
              <a:rPr lang="tr-TR" dirty="0"/>
              <a:t> reaksiyonlar ve yan etkiler açısından da değerlendirmelidir. Hastanın mide bulantısı ve </a:t>
            </a:r>
            <a:r>
              <a:rPr lang="tr-TR" dirty="0" err="1"/>
              <a:t>abdominal</a:t>
            </a:r>
            <a:r>
              <a:rPr lang="tr-TR" dirty="0"/>
              <a:t> kramp şikayetleri olabilir.</a:t>
            </a:r>
          </a:p>
          <a:p>
            <a:pPr>
              <a:spcAft>
                <a:spcPts val="600"/>
              </a:spcAft>
            </a:pPr>
            <a:r>
              <a:rPr lang="tr-TR" dirty="0"/>
              <a:t>Diş hekimi olası </a:t>
            </a:r>
            <a:r>
              <a:rPr lang="tr-TR" dirty="0" err="1"/>
              <a:t>sekonder</a:t>
            </a:r>
            <a:r>
              <a:rPr lang="tr-TR" dirty="0"/>
              <a:t> </a:t>
            </a:r>
            <a:r>
              <a:rPr lang="tr-TR" dirty="0" err="1"/>
              <a:t>superenfeksiyon</a:t>
            </a:r>
            <a:r>
              <a:rPr lang="tr-TR" dirty="0"/>
              <a:t> ihtimalinin de farkında olmalıdır. En sık görülen </a:t>
            </a:r>
            <a:r>
              <a:rPr lang="tr-TR" dirty="0" err="1"/>
              <a:t>sekonder</a:t>
            </a:r>
            <a:r>
              <a:rPr lang="tr-TR" dirty="0"/>
              <a:t> enfeksiyon, oral veya </a:t>
            </a:r>
            <a:r>
              <a:rPr lang="tr-TR" dirty="0" err="1"/>
              <a:t>vaginal</a:t>
            </a:r>
            <a:r>
              <a:rPr lang="tr-TR" dirty="0"/>
              <a:t> </a:t>
            </a:r>
            <a:r>
              <a:rPr lang="tr-TR" dirty="0" err="1"/>
              <a:t>candidiasisdir</a:t>
            </a:r>
            <a:r>
              <a:rPr lang="tr-TR" dirty="0"/>
              <a:t>. Bu normal floranın antibiyotik tedavisi nedeniyle değişmesinin bir sonucu olarak </a:t>
            </a:r>
            <a:r>
              <a:rPr lang="tr-TR" dirty="0" err="1"/>
              <a:t>kandida</a:t>
            </a:r>
            <a:r>
              <a:rPr lang="tr-TR" dirty="0"/>
              <a:t> organizmalarının büyümesi sonucu görülür.</a:t>
            </a:r>
          </a:p>
          <a:p>
            <a:pPr>
              <a:spcAft>
                <a:spcPts val="600"/>
              </a:spcAft>
            </a:pPr>
            <a:r>
              <a:rPr lang="tr-TR" dirty="0"/>
              <a:t>Son olarak, enfeksiyon çözülüp hasta iyileştikten sonra da hasta olası </a:t>
            </a:r>
            <a:r>
              <a:rPr lang="tr-TR" dirty="0" err="1"/>
              <a:t>rekürrenslere</a:t>
            </a:r>
            <a:r>
              <a:rPr lang="tr-TR" dirty="0"/>
              <a:t> karşı kontrol randevularına çağırılmalıdır. Hasta antibiyotiğini almayı erken bırakırsa veya dren gereğinden önce çıkarılırsa </a:t>
            </a:r>
            <a:r>
              <a:rPr lang="tr-TR" dirty="0" err="1"/>
              <a:t>rekürrensler</a:t>
            </a:r>
            <a:r>
              <a:rPr lang="tr-TR" dirty="0"/>
              <a:t> görülebilir.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48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Başarısız tedavi </a:t>
            </a:r>
            <a:r>
              <a:rPr lang="tr-TR" dirty="0" smtClean="0"/>
              <a:t>nedenleri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Yetersiz cerrahi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Deprese</a:t>
            </a:r>
            <a:r>
              <a:rPr lang="tr-TR" dirty="0"/>
              <a:t> </a:t>
            </a:r>
            <a:r>
              <a:rPr lang="tr-TR" dirty="0" err="1"/>
              <a:t>immün</a:t>
            </a:r>
            <a:r>
              <a:rPr lang="tr-TR" dirty="0"/>
              <a:t> sistem</a:t>
            </a:r>
          </a:p>
          <a:p>
            <a:pPr>
              <a:spcAft>
                <a:spcPts val="600"/>
              </a:spcAft>
            </a:pPr>
            <a:r>
              <a:rPr lang="tr-TR" dirty="0"/>
              <a:t>Yabancı madde</a:t>
            </a:r>
          </a:p>
          <a:p>
            <a:pPr>
              <a:spcAft>
                <a:spcPts val="600"/>
              </a:spcAft>
            </a:pPr>
            <a:r>
              <a:rPr lang="tr-TR" dirty="0"/>
              <a:t>Antibiyotik problemleri</a:t>
            </a:r>
          </a:p>
          <a:p>
            <a:pPr lvl="1">
              <a:spcAft>
                <a:spcPts val="600"/>
              </a:spcAft>
            </a:pPr>
            <a:r>
              <a:rPr lang="tr-TR" dirty="0" smtClean="0"/>
              <a:t>Hastanın </a:t>
            </a:r>
            <a:r>
              <a:rPr lang="tr-TR" dirty="0"/>
              <a:t>düzenli kullanmaması</a:t>
            </a:r>
          </a:p>
          <a:p>
            <a:pPr lvl="1">
              <a:spcAft>
                <a:spcPts val="600"/>
              </a:spcAft>
            </a:pPr>
            <a:r>
              <a:rPr lang="tr-TR" dirty="0" smtClean="0"/>
              <a:t>İlacın </a:t>
            </a:r>
            <a:r>
              <a:rPr lang="tr-TR" dirty="0" err="1"/>
              <a:t>enfekte</a:t>
            </a:r>
            <a:r>
              <a:rPr lang="tr-TR" dirty="0"/>
              <a:t> bölgeye ulaşmaması</a:t>
            </a:r>
          </a:p>
          <a:p>
            <a:pPr lvl="1">
              <a:spcAft>
                <a:spcPts val="600"/>
              </a:spcAft>
            </a:pPr>
            <a:r>
              <a:rPr lang="tr-TR" dirty="0" smtClean="0"/>
              <a:t>Düşük </a:t>
            </a:r>
            <a:r>
              <a:rPr lang="tr-TR" dirty="0"/>
              <a:t>ilaç dozu</a:t>
            </a:r>
          </a:p>
          <a:p>
            <a:pPr lvl="1">
              <a:spcAft>
                <a:spcPts val="600"/>
              </a:spcAft>
            </a:pPr>
            <a:r>
              <a:rPr lang="tr-TR" dirty="0" smtClean="0"/>
              <a:t>Yanlış </a:t>
            </a:r>
            <a:r>
              <a:rPr lang="tr-TR" dirty="0" err="1"/>
              <a:t>bakteriyal</a:t>
            </a:r>
            <a:r>
              <a:rPr lang="tr-TR" dirty="0"/>
              <a:t> </a:t>
            </a:r>
            <a:r>
              <a:rPr lang="tr-TR" dirty="0" err="1"/>
              <a:t>diagnoz</a:t>
            </a:r>
            <a:endParaRPr lang="tr-TR" dirty="0"/>
          </a:p>
          <a:p>
            <a:pPr lvl="1">
              <a:spcAft>
                <a:spcPts val="600"/>
              </a:spcAft>
            </a:pPr>
            <a:r>
              <a:rPr lang="tr-TR" dirty="0" smtClean="0"/>
              <a:t>Yanlış </a:t>
            </a:r>
            <a:r>
              <a:rPr lang="tr-TR" dirty="0"/>
              <a:t>antibiyotik</a:t>
            </a:r>
          </a:p>
        </p:txBody>
      </p:sp>
    </p:spTree>
    <p:extLst>
      <p:ext uri="{BB962C8B-B14F-4D97-AF65-F5344CB8AC3E}">
        <p14:creationId xmlns:p14="http://schemas.microsoft.com/office/powerpoint/2010/main" val="4035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5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0" y="106651"/>
            <a:ext cx="4358237" cy="581098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IMG_05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55" y="1019759"/>
            <a:ext cx="4281275" cy="570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05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1" y="775789"/>
            <a:ext cx="3660125" cy="4880167"/>
          </a:xfrm>
          <a:prstGeom prst="rect">
            <a:avLst/>
          </a:prstGeom>
        </p:spPr>
      </p:pic>
      <p:pic>
        <p:nvPicPr>
          <p:cNvPr id="5" name="Picture 4" descr="IMG_05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82" y="1632668"/>
            <a:ext cx="4410550" cy="33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9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05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85" y="0"/>
            <a:ext cx="4519715" cy="3389787"/>
          </a:xfrm>
          <a:prstGeom prst="rect">
            <a:avLst/>
          </a:prstGeom>
        </p:spPr>
      </p:pic>
      <p:pic>
        <p:nvPicPr>
          <p:cNvPr id="5" name="Picture 4" descr="IMG_05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9715" cy="3389787"/>
          </a:xfrm>
          <a:prstGeom prst="rect">
            <a:avLst/>
          </a:prstGeom>
        </p:spPr>
      </p:pic>
      <p:pic>
        <p:nvPicPr>
          <p:cNvPr id="6" name="Picture 5" descr="IMG_05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212"/>
            <a:ext cx="4519718" cy="3389788"/>
          </a:xfrm>
          <a:prstGeom prst="rect">
            <a:avLst/>
          </a:prstGeom>
        </p:spPr>
      </p:pic>
      <p:pic>
        <p:nvPicPr>
          <p:cNvPr id="7" name="Picture 6" descr="IMG_05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84" y="3468212"/>
            <a:ext cx="4519715" cy="33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4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0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53842" cy="3340382"/>
          </a:xfrm>
          <a:prstGeom prst="rect">
            <a:avLst/>
          </a:prstGeom>
        </p:spPr>
      </p:pic>
      <p:pic>
        <p:nvPicPr>
          <p:cNvPr id="5" name="Picture 4" descr="IMG_06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56" y="0"/>
            <a:ext cx="4453844" cy="3340383"/>
          </a:xfrm>
          <a:prstGeom prst="rect">
            <a:avLst/>
          </a:prstGeom>
        </p:spPr>
      </p:pic>
      <p:pic>
        <p:nvPicPr>
          <p:cNvPr id="6" name="Picture 5" descr="IMG_06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6563"/>
            <a:ext cx="4468581" cy="3351436"/>
          </a:xfrm>
          <a:prstGeom prst="rect">
            <a:avLst/>
          </a:prstGeom>
        </p:spPr>
      </p:pic>
      <p:pic>
        <p:nvPicPr>
          <p:cNvPr id="7" name="Picture 6" descr="IMG_06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18" y="3506563"/>
            <a:ext cx="4468581" cy="33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5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06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4531411" cy="3398559"/>
          </a:xfrm>
          <a:prstGeom prst="rect">
            <a:avLst/>
          </a:prstGeom>
        </p:spPr>
      </p:pic>
      <p:pic>
        <p:nvPicPr>
          <p:cNvPr id="5" name="Picture 4" descr="IMG_06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944"/>
            <a:ext cx="4338393" cy="32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9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6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4" y="144303"/>
            <a:ext cx="3578174" cy="4790860"/>
          </a:xfrm>
          <a:prstGeom prst="rect">
            <a:avLst/>
          </a:prstGeom>
        </p:spPr>
      </p:pic>
      <p:pic>
        <p:nvPicPr>
          <p:cNvPr id="5" name="Picture 4" descr="IMG_06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62" y="3012142"/>
            <a:ext cx="4777475" cy="35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6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0" y="288606"/>
            <a:ext cx="3246761" cy="4347128"/>
          </a:xfrm>
          <a:prstGeom prst="rect">
            <a:avLst/>
          </a:prstGeom>
        </p:spPr>
      </p:pic>
      <p:pic>
        <p:nvPicPr>
          <p:cNvPr id="5" name="Picture 4" descr="IMG_06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50" y="2812883"/>
            <a:ext cx="5082962" cy="37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4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Odontojenik</a:t>
            </a:r>
            <a:r>
              <a:rPr lang="tr-TR" dirty="0"/>
              <a:t> enfeksiyonlardaki majör </a:t>
            </a:r>
            <a:r>
              <a:rPr lang="tr-TR" dirty="0" err="1"/>
              <a:t>patogenler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311136"/>
              </p:ext>
            </p:extLst>
          </p:nvPr>
        </p:nvGraphicFramePr>
        <p:xfrm>
          <a:off x="457200" y="2004946"/>
          <a:ext cx="82296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869"/>
                <a:gridCol w="2358392"/>
                <a:gridCol w="263033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 </a:t>
                      </a:r>
                      <a:r>
                        <a:rPr lang="tr-TR" sz="1800" dirty="0" smtClean="0"/>
                        <a:t>Vaka oranları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Sakamoto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et.al</a:t>
                      </a:r>
                      <a:r>
                        <a:rPr lang="tr-TR" sz="1800" dirty="0" smtClean="0"/>
                        <a:t>.</a:t>
                      </a:r>
                    </a:p>
                    <a:p>
                      <a:pPr algn="ctr"/>
                      <a:r>
                        <a:rPr lang="tr-TR" sz="1800" dirty="0" smtClean="0"/>
                        <a:t>(1998)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err="1" smtClean="0"/>
                        <a:t>Heimdahl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et.al</a:t>
                      </a:r>
                      <a:endParaRPr lang="tr-TR" sz="1800" dirty="0" smtClean="0"/>
                    </a:p>
                    <a:p>
                      <a:pPr algn="ctr"/>
                      <a:r>
                        <a:rPr lang="tr-TR" sz="1800" dirty="0" smtClean="0"/>
                        <a:t>(1985)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Streptococus</a:t>
                      </a:r>
                      <a:r>
                        <a:rPr lang="tr-TR" sz="1800" dirty="0" smtClean="0"/>
                        <a:t> milleri grubu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Peptostreptococcus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species</a:t>
                      </a:r>
                      <a:r>
                        <a:rPr lang="tr-TR" sz="180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Diğer anaerobik </a:t>
                      </a:r>
                      <a:r>
                        <a:rPr lang="tr-TR" sz="1800" dirty="0" err="1" smtClean="0"/>
                        <a:t>streptococlar</a:t>
                      </a:r>
                      <a:r>
                        <a:rPr lang="tr-TR" sz="180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Prevotella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species</a:t>
                      </a:r>
                      <a:r>
                        <a:rPr lang="tr-TR" sz="18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(</a:t>
                      </a:r>
                      <a:r>
                        <a:rPr lang="tr-TR" sz="1800" dirty="0" err="1" smtClean="0"/>
                        <a:t>p.oralis,p.buccae</a:t>
                      </a:r>
                      <a:r>
                        <a:rPr lang="tr-TR" sz="18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Porphyromonas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species</a:t>
                      </a:r>
                      <a:endParaRPr lang="tr-TR" sz="1800" dirty="0" smtClean="0"/>
                    </a:p>
                    <a:p>
                      <a:r>
                        <a:rPr lang="tr-TR" sz="1800" dirty="0" smtClean="0"/>
                        <a:t>(</a:t>
                      </a:r>
                      <a:r>
                        <a:rPr lang="tr-TR" sz="1800" dirty="0" err="1" smtClean="0"/>
                        <a:t>p.gingivalis</a:t>
                      </a:r>
                      <a:r>
                        <a:rPr lang="tr-TR" sz="18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Fusobacterium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95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06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" y="288391"/>
            <a:ext cx="2834677" cy="3795384"/>
          </a:xfrm>
          <a:prstGeom prst="rect">
            <a:avLst/>
          </a:prstGeom>
        </p:spPr>
      </p:pic>
      <p:pic>
        <p:nvPicPr>
          <p:cNvPr id="5" name="Picture 4" descr="IMG_06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53" y="1352332"/>
            <a:ext cx="2834679" cy="3795385"/>
          </a:xfrm>
          <a:prstGeom prst="rect">
            <a:avLst/>
          </a:prstGeom>
        </p:spPr>
      </p:pic>
      <p:pic>
        <p:nvPicPr>
          <p:cNvPr id="6" name="Picture 5" descr="IMG_06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07" y="2800132"/>
            <a:ext cx="2823113" cy="37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2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ENFEKSİYONDAN KORUNMA PRENSİPLERİ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4842"/>
            <a:ext cx="8229600" cy="928048"/>
          </a:xfrm>
        </p:spPr>
        <p:txBody>
          <a:bodyPr/>
          <a:lstStyle/>
          <a:p>
            <a:r>
              <a:rPr lang="tr-TR" dirty="0"/>
              <a:t> PROFİLAKSİ PRENSİPLERİ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57511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Postoperatif</a:t>
            </a:r>
            <a:r>
              <a:rPr lang="tr-TR" dirty="0"/>
              <a:t> yara enfeksiyonuna karşı antibiyotik </a:t>
            </a:r>
            <a:r>
              <a:rPr lang="tr-TR" dirty="0" err="1"/>
              <a:t>profilaksisi</a:t>
            </a:r>
            <a:r>
              <a:rPr lang="tr-TR" dirty="0"/>
              <a:t>, bazı durumlarda gerekli ve efektif olabilir. </a:t>
            </a:r>
            <a:r>
              <a:rPr lang="tr-TR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tr-TR" dirty="0" smtClean="0"/>
              <a:t>Diğer </a:t>
            </a:r>
            <a:r>
              <a:rPr lang="tr-TR" dirty="0"/>
              <a:t>yandan, diş hekimliğinde ve oral ve </a:t>
            </a:r>
            <a:r>
              <a:rPr lang="tr-TR" dirty="0" err="1" smtClean="0"/>
              <a:t>maksillofasiyal</a:t>
            </a:r>
            <a:r>
              <a:rPr lang="tr-TR" dirty="0" smtClean="0"/>
              <a:t> </a:t>
            </a:r>
            <a:r>
              <a:rPr lang="tr-TR" dirty="0"/>
              <a:t>cerrahide </a:t>
            </a:r>
            <a:r>
              <a:rPr lang="tr-TR" dirty="0" err="1"/>
              <a:t>profilaktik</a:t>
            </a:r>
            <a:r>
              <a:rPr lang="tr-TR" dirty="0"/>
              <a:t> antibiyotik kullanımının </a:t>
            </a:r>
            <a:r>
              <a:rPr lang="tr-TR" dirty="0" err="1"/>
              <a:t>efektifliğini</a:t>
            </a:r>
            <a:r>
              <a:rPr lang="tr-TR" dirty="0"/>
              <a:t> gösteren çok az bilimsel kanıt vardır.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Eğer </a:t>
            </a:r>
            <a:r>
              <a:rPr lang="tr-TR" dirty="0" err="1"/>
              <a:t>profilaktik</a:t>
            </a:r>
            <a:r>
              <a:rPr lang="tr-TR" dirty="0"/>
              <a:t> antibiyotikler </a:t>
            </a:r>
            <a:r>
              <a:rPr lang="tr-TR" dirty="0" err="1"/>
              <a:t>postop</a:t>
            </a:r>
            <a:r>
              <a:rPr lang="tr-TR" dirty="0"/>
              <a:t> yara enfeksiyonlarından korunmada ve enfeksiyonun kan yoluyla vücudun başka bir bölgesine taşınmasında efektifse, bu durumun 3 ayrı avantajı olacaktır.</a:t>
            </a:r>
          </a:p>
          <a:p>
            <a:pPr>
              <a:spcAft>
                <a:spcPts val="600"/>
              </a:spcAft>
            </a:pPr>
            <a:r>
              <a:rPr lang="tr-TR" dirty="0" smtClean="0"/>
              <a:t>1. </a:t>
            </a:r>
            <a:r>
              <a:rPr lang="tr-TR" dirty="0" err="1"/>
              <a:t>P</a:t>
            </a:r>
            <a:r>
              <a:rPr lang="tr-TR" dirty="0" err="1" smtClean="0"/>
              <a:t>ostoperatif</a:t>
            </a:r>
            <a:r>
              <a:rPr lang="tr-TR" dirty="0" smtClean="0"/>
              <a:t> enfeksiyonun </a:t>
            </a:r>
            <a:r>
              <a:rPr lang="tr-TR" dirty="0"/>
              <a:t>ve dolayısıyla </a:t>
            </a:r>
            <a:r>
              <a:rPr lang="tr-TR" dirty="0" err="1"/>
              <a:t>postoperatif</a:t>
            </a:r>
            <a:r>
              <a:rPr lang="tr-TR" dirty="0"/>
              <a:t> hastalıkların önüne geçilir. Hasta </a:t>
            </a:r>
            <a:r>
              <a:rPr lang="tr-TR" dirty="0" err="1"/>
              <a:t>postoperatif</a:t>
            </a:r>
            <a:r>
              <a:rPr lang="tr-TR" dirty="0"/>
              <a:t> enfeksiyonla geldiğinde yara iyileşmesi gecikir.</a:t>
            </a:r>
          </a:p>
          <a:p>
            <a:pPr>
              <a:spcAft>
                <a:spcPts val="600"/>
              </a:spcAft>
            </a:pPr>
            <a:r>
              <a:rPr lang="tr-TR" dirty="0" smtClean="0"/>
              <a:t>2. </a:t>
            </a:r>
            <a:r>
              <a:rPr lang="tr-TR" dirty="0"/>
              <a:t>U</a:t>
            </a:r>
            <a:r>
              <a:rPr lang="tr-TR" dirty="0" smtClean="0"/>
              <a:t>ygun </a:t>
            </a:r>
            <a:r>
              <a:rPr lang="tr-TR" dirty="0"/>
              <a:t>ve etkili bir antibiyotik </a:t>
            </a:r>
            <a:r>
              <a:rPr lang="tr-TR" dirty="0" err="1"/>
              <a:t>profilaksisi</a:t>
            </a:r>
            <a:r>
              <a:rPr lang="tr-TR" dirty="0"/>
              <a:t>, </a:t>
            </a:r>
            <a:r>
              <a:rPr lang="tr-TR" dirty="0" err="1"/>
              <a:t>postoperatif</a:t>
            </a:r>
            <a:r>
              <a:rPr lang="tr-TR" dirty="0"/>
              <a:t> enfeksiyonu önleyerek hastanın tekrar diş hekimine gelmesi, tekrar antibiyotik reçete edilmesi gibi durumların önüne geçer ve tedavinin maliyetini azaltır.</a:t>
            </a:r>
          </a:p>
          <a:p>
            <a:pPr>
              <a:spcAft>
                <a:spcPts val="600"/>
              </a:spcAft>
            </a:pPr>
            <a:r>
              <a:rPr lang="tr-TR" dirty="0" smtClean="0"/>
              <a:t>3. </a:t>
            </a:r>
            <a:r>
              <a:rPr lang="tr-TR" dirty="0" err="1"/>
              <a:t>P</a:t>
            </a:r>
            <a:r>
              <a:rPr lang="tr-TR" dirty="0" err="1" smtClean="0"/>
              <a:t>rofilaktik</a:t>
            </a:r>
            <a:r>
              <a:rPr lang="tr-TR" dirty="0" smtClean="0"/>
              <a:t> </a:t>
            </a:r>
            <a:r>
              <a:rPr lang="tr-TR" dirty="0"/>
              <a:t>antibiyotik kullanım süresi, </a:t>
            </a:r>
            <a:r>
              <a:rPr lang="tr-TR" dirty="0" err="1"/>
              <a:t>terapötik</a:t>
            </a:r>
            <a:r>
              <a:rPr lang="tr-TR" dirty="0"/>
              <a:t> antibiyotik kullanımına göre çok kısadır. Dolayısıyla popülasyonda total antibiyotik kullanım miktarını düşürür.</a:t>
            </a:r>
          </a:p>
          <a:p>
            <a:pPr>
              <a:spcAft>
                <a:spcPts val="600"/>
              </a:spcAft>
            </a:pPr>
            <a:r>
              <a:rPr lang="tr-TR" dirty="0"/>
              <a:t>Öte yandan uygun olmayan </a:t>
            </a:r>
            <a:r>
              <a:rPr lang="tr-TR" dirty="0" err="1"/>
              <a:t>profilaktik</a:t>
            </a:r>
            <a:r>
              <a:rPr lang="tr-TR" dirty="0"/>
              <a:t> </a:t>
            </a:r>
            <a:r>
              <a:rPr lang="tr-TR" dirty="0" smtClean="0"/>
              <a:t>antibiyotik </a:t>
            </a:r>
            <a:r>
              <a:rPr lang="tr-TR" dirty="0"/>
              <a:t>kullanımı, bakterilerin antibiyotik direncini arttırarak </a:t>
            </a:r>
            <a:r>
              <a:rPr lang="tr-TR" dirty="0" err="1"/>
              <a:t>postoperatif</a:t>
            </a:r>
            <a:r>
              <a:rPr lang="tr-TR" dirty="0"/>
              <a:t> enfeksiyon ihtimalini arttırır.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895901"/>
          </a:xfrm>
        </p:spPr>
        <p:txBody>
          <a:bodyPr>
            <a:normAutofit/>
          </a:bodyPr>
          <a:lstStyle/>
          <a:p>
            <a:r>
              <a:rPr lang="tr-TR" sz="3200" dirty="0" err="1"/>
              <a:t>Profilaktik</a:t>
            </a:r>
            <a:r>
              <a:rPr lang="tr-TR" sz="3200" dirty="0"/>
              <a:t> antibiyotik kullanımının prensipleri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4584"/>
            <a:ext cx="8229600" cy="42524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tr-TR" dirty="0"/>
              <a:t>Enfeksiyon riski belirgin olmalı</a:t>
            </a:r>
          </a:p>
          <a:p>
            <a:pPr>
              <a:spcAft>
                <a:spcPts val="600"/>
              </a:spcAft>
            </a:pPr>
            <a:r>
              <a:rPr lang="tr-TR" dirty="0" smtClean="0"/>
              <a:t>Doğru, </a:t>
            </a:r>
            <a:r>
              <a:rPr lang="tr-TR" dirty="0"/>
              <a:t>dar spektrumlu antibiyotik seçilmeli</a:t>
            </a:r>
          </a:p>
          <a:p>
            <a:pPr>
              <a:spcAft>
                <a:spcPts val="600"/>
              </a:spcAft>
            </a:pPr>
            <a:r>
              <a:rPr lang="tr-TR" dirty="0"/>
              <a:t>Antibiyotik düzeyi yüksek olmalı</a:t>
            </a:r>
          </a:p>
          <a:p>
            <a:pPr>
              <a:spcAft>
                <a:spcPts val="600"/>
              </a:spcAft>
            </a:pPr>
            <a:r>
              <a:rPr lang="tr-TR" dirty="0"/>
              <a:t>Cerrahi öncesi antibiyotik hedef dokuda bulunmalı</a:t>
            </a:r>
          </a:p>
          <a:p>
            <a:pPr>
              <a:spcAft>
                <a:spcPts val="600"/>
              </a:spcAft>
            </a:pPr>
            <a:r>
              <a:rPr lang="tr-TR" dirty="0"/>
              <a:t>Antibiyotik kısa sürede etkili </a:t>
            </a:r>
            <a:r>
              <a:rPr lang="tr-TR" dirty="0" smtClean="0"/>
              <a:t>olmalı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970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46"/>
            <a:ext cx="8229600" cy="873457"/>
          </a:xfrm>
        </p:spPr>
        <p:txBody>
          <a:bodyPr>
            <a:normAutofit fontScale="90000"/>
          </a:bodyPr>
          <a:lstStyle/>
          <a:p>
            <a:r>
              <a:rPr lang="tr-TR" sz="3200" dirty="0" err="1"/>
              <a:t>Profilaktik</a:t>
            </a:r>
            <a:r>
              <a:rPr lang="tr-TR" sz="3200" dirty="0"/>
              <a:t> antibiyotik </a:t>
            </a:r>
            <a:r>
              <a:rPr lang="tr-TR" sz="3200" dirty="0" smtClean="0"/>
              <a:t>kullanımının dezavantajları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5719"/>
            <a:ext cx="8229600" cy="5452281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err="1" smtClean="0"/>
              <a:t>İmmün</a:t>
            </a:r>
            <a:r>
              <a:rPr lang="tr-TR" dirty="0" smtClean="0"/>
              <a:t> </a:t>
            </a:r>
            <a:r>
              <a:rPr lang="tr-TR" dirty="0"/>
              <a:t>florayı değiştirebilirler. Vücudun </a:t>
            </a:r>
            <a:r>
              <a:rPr lang="tr-TR" dirty="0" err="1"/>
              <a:t>simbiyotik</a:t>
            </a:r>
            <a:r>
              <a:rPr lang="tr-TR" dirty="0"/>
              <a:t> ilişki içinde olduğu bir bakteri florası vardır. Antibiyotik kullanıldığında bu bakterilerden bazıları elimine olur, enfeksiyon etkeninden daha </a:t>
            </a:r>
            <a:r>
              <a:rPr lang="tr-TR" dirty="0" err="1"/>
              <a:t>patojenik</a:t>
            </a:r>
            <a:r>
              <a:rPr lang="tr-TR" dirty="0"/>
              <a:t> ve antibiyotiklere karşı dirençli bakterilerin üremesine neden olur.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Birçok </a:t>
            </a:r>
            <a:r>
              <a:rPr lang="tr-TR" dirty="0"/>
              <a:t>çalışma göstermiştir ki antibiyotik kullanımı sadece hastada değil, ailesi ve çevresinde de antibiyotiklere karşı dirençli bakterilerin üremesine neden olur.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Antibiyotik </a:t>
            </a:r>
            <a:r>
              <a:rPr lang="tr-TR" dirty="0"/>
              <a:t>kullanımının bir yararı olmayabilir, yani bazı durumlarda enfeksiyon riski çok düşüktür ve antibiyotik kullanımı enfeksiyon riskinde herhangi bir azalma sağlamaz.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Antibiyotik kullanımı diş hekiminin sterilizasyon konusunda dikkatsiz davranmasına neden olabilir. ‘Hasta zaten </a:t>
            </a:r>
            <a:r>
              <a:rPr lang="tr-TR" dirty="0" err="1" smtClean="0"/>
              <a:t>profilaksi</a:t>
            </a:r>
            <a:r>
              <a:rPr lang="tr-TR" dirty="0" smtClean="0"/>
              <a:t> aldı.’ düşüncesiyle dikkatsiz ve sterilizasyona önem vermeden çalışmak son derece yanlıştır.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Antibiyotiğin maliyeti de düşünülmelidir. Tek bir hastanın antibiyotik maliyeti düşük olabilir. Ancak birçok hastaya gereksiz antibiyotik reçete edilmesi yüksek maliyete neden olabilir.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İlaç </a:t>
            </a:r>
            <a:r>
              <a:rPr lang="tr-TR" dirty="0" err="1" smtClean="0"/>
              <a:t>toksisitesi</a:t>
            </a:r>
            <a:r>
              <a:rPr lang="tr-TR" dirty="0" smtClean="0"/>
              <a:t> de göz önünde bulundurulmalıdır. Bütün ilaçların hastaya zarar verme potansiyeli vardır. Diş hekimliğinde kullanılan ilaçların çoğunun düşük </a:t>
            </a:r>
            <a:r>
              <a:rPr lang="tr-TR" dirty="0" err="1" smtClean="0"/>
              <a:t>toksisitesi</a:t>
            </a:r>
            <a:r>
              <a:rPr lang="tr-TR" dirty="0" smtClean="0"/>
              <a:t> olmasına rağmen </a:t>
            </a:r>
            <a:r>
              <a:rPr lang="tr-TR" dirty="0" err="1" smtClean="0"/>
              <a:t>toksisite</a:t>
            </a:r>
            <a:r>
              <a:rPr lang="tr-TR" dirty="0" smtClean="0"/>
              <a:t> ihtimali her zaman vardır.</a:t>
            </a:r>
          </a:p>
          <a:p>
            <a:pPr>
              <a:spcAft>
                <a:spcPts val="600"/>
              </a:spcAft>
            </a:pPr>
            <a:endParaRPr lang="tr-TR" sz="28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0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</a:t>
            </a:r>
            <a:r>
              <a:rPr lang="tr-TR" dirty="0"/>
              <a:t>.</a:t>
            </a:r>
            <a:r>
              <a:rPr lang="tr-TR" dirty="0" smtClean="0"/>
              <a:t>Prosedürün </a:t>
            </a:r>
            <a:r>
              <a:rPr lang="tr-TR" dirty="0"/>
              <a:t>belirli enfeksiyon riski </a:t>
            </a:r>
            <a:r>
              <a:rPr lang="tr-TR" dirty="0" smtClean="0"/>
              <a:t>olmalı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Profilaktik</a:t>
            </a:r>
            <a:r>
              <a:rPr lang="tr-TR" dirty="0"/>
              <a:t> antibiyotik tedavisinin enfeksiyon ihtimalini düşürmesi için, yapılacak prosedürün yeterli derecede enfeksiyon riski olmalıdır.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Cerrahi </a:t>
            </a:r>
            <a:r>
              <a:rPr lang="tr-TR" dirty="0"/>
              <a:t>prensiplere bağlı kalınarak, sterilizasyona dikkat edilerek yapılan cerrahi bir işlemde enfeksiyon riski yaklaşık %3dür.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Enfeksiyon </a:t>
            </a:r>
            <a:r>
              <a:rPr lang="tr-TR" dirty="0"/>
              <a:t>ihtimalinin %10 veya daha fazla olduğu durumlar, </a:t>
            </a:r>
            <a:r>
              <a:rPr lang="tr-TR" dirty="0" err="1"/>
              <a:t>profilaktik</a:t>
            </a:r>
            <a:r>
              <a:rPr lang="tr-TR" dirty="0"/>
              <a:t> antibiyotik kullanımı için kabul edilebilir.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Sağlıklı </a:t>
            </a:r>
            <a:r>
              <a:rPr lang="tr-TR" dirty="0"/>
              <a:t>hastalarda yapılan rutin lokal </a:t>
            </a:r>
            <a:r>
              <a:rPr lang="tr-TR" dirty="0" smtClean="0"/>
              <a:t>cerrahiler </a:t>
            </a:r>
            <a:r>
              <a:rPr lang="tr-TR" dirty="0"/>
              <a:t>çoğunlukla </a:t>
            </a:r>
            <a:r>
              <a:rPr lang="tr-TR" dirty="0" err="1"/>
              <a:t>profilaksi</a:t>
            </a:r>
            <a:r>
              <a:rPr lang="tr-TR" dirty="0"/>
              <a:t> gerektirmez.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Diş </a:t>
            </a:r>
            <a:r>
              <a:rPr lang="tr-TR" dirty="0"/>
              <a:t>çekimi, </a:t>
            </a:r>
            <a:r>
              <a:rPr lang="tr-TR" dirty="0" err="1"/>
              <a:t>frenektomi</a:t>
            </a:r>
            <a:r>
              <a:rPr lang="tr-TR" dirty="0"/>
              <a:t>, biyopsi, minör </a:t>
            </a:r>
            <a:r>
              <a:rPr lang="tr-TR" dirty="0" err="1"/>
              <a:t>alveoloplasti</a:t>
            </a:r>
            <a:r>
              <a:rPr lang="tr-TR" dirty="0"/>
              <a:t> ve </a:t>
            </a:r>
            <a:r>
              <a:rPr lang="tr-TR" dirty="0" err="1"/>
              <a:t>torus</a:t>
            </a:r>
            <a:r>
              <a:rPr lang="tr-TR" dirty="0"/>
              <a:t> redüksiyonu sonrası enfeksiyon ihtimali oldukça düşüktür. Bu nedenle antibiyotiklerin bir faydası olmaz. </a:t>
            </a:r>
            <a:r>
              <a:rPr lang="tr-TR" dirty="0" err="1"/>
              <a:t>Periapikal</a:t>
            </a:r>
            <a:r>
              <a:rPr lang="tr-TR" dirty="0"/>
              <a:t> enfeksiyon, ağır </a:t>
            </a:r>
            <a:r>
              <a:rPr lang="tr-TR" dirty="0" err="1"/>
              <a:t>periodontitis</a:t>
            </a:r>
            <a:r>
              <a:rPr lang="tr-TR" dirty="0"/>
              <a:t> ve </a:t>
            </a:r>
            <a:r>
              <a:rPr lang="tr-TR" dirty="0" err="1"/>
              <a:t>multiple</a:t>
            </a:r>
            <a:r>
              <a:rPr lang="tr-TR" dirty="0"/>
              <a:t> </a:t>
            </a:r>
            <a:r>
              <a:rPr lang="tr-TR" dirty="0" err="1"/>
              <a:t>extraksiyonlar</a:t>
            </a:r>
            <a:r>
              <a:rPr lang="tr-TR" dirty="0"/>
              <a:t> söz konusu olduğunda da bu durum geçerlidir.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9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764275"/>
            <a:ext cx="8229600" cy="5712725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Ancak birçok cerrahi faktör diş hekiminin antibiyotik </a:t>
            </a:r>
            <a:r>
              <a:rPr lang="tr-TR" dirty="0" err="1"/>
              <a:t>profilaksi</a:t>
            </a:r>
            <a:r>
              <a:rPr lang="tr-TR" dirty="0"/>
              <a:t> kullanımını düşünmesine neden olur.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>
                <a:solidFill>
                  <a:srgbClr val="FF0000"/>
                </a:solidFill>
              </a:rPr>
              <a:t>Birinci </a:t>
            </a:r>
            <a:r>
              <a:rPr lang="tr-TR" dirty="0">
                <a:solidFill>
                  <a:srgbClr val="FF0000"/>
                </a:solidFill>
              </a:rPr>
              <a:t>ve en belirgin </a:t>
            </a:r>
            <a:r>
              <a:rPr lang="tr-TR" dirty="0" smtClean="0">
                <a:solidFill>
                  <a:srgbClr val="FF0000"/>
                </a:solidFill>
              </a:rPr>
              <a:t>faktör, </a:t>
            </a:r>
            <a:r>
              <a:rPr lang="tr-TR" dirty="0"/>
              <a:t>yeterli bakteri </a:t>
            </a:r>
            <a:r>
              <a:rPr lang="tr-TR" dirty="0" err="1"/>
              <a:t>inokülasyonudur</a:t>
            </a:r>
            <a:r>
              <a:rPr lang="tr-TR" dirty="0"/>
              <a:t>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err="1" smtClean="0"/>
              <a:t>İntraoral</a:t>
            </a:r>
            <a:r>
              <a:rPr lang="tr-TR" dirty="0" smtClean="0"/>
              <a:t> </a:t>
            </a:r>
            <a:r>
              <a:rPr lang="tr-TR" dirty="0"/>
              <a:t>cerrahi işlemler nadiren bakteri </a:t>
            </a:r>
            <a:r>
              <a:rPr lang="tr-TR" dirty="0" err="1"/>
              <a:t>inokülasyonu</a:t>
            </a:r>
            <a:r>
              <a:rPr lang="tr-TR" dirty="0"/>
              <a:t> varlığında yapılır, </a:t>
            </a:r>
            <a:r>
              <a:rPr lang="tr-TR" dirty="0" err="1"/>
              <a:t>selülit</a:t>
            </a:r>
            <a:r>
              <a:rPr lang="tr-TR" dirty="0"/>
              <a:t> veya apse formasyonuyla birlikte akut enfeksiyon varlığı gibi.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İkinci faktör, </a:t>
            </a:r>
            <a:r>
              <a:rPr lang="tr-TR" dirty="0"/>
              <a:t>uzun cerrahi </a:t>
            </a:r>
            <a:r>
              <a:rPr lang="tr-TR" dirty="0" smtClean="0"/>
              <a:t>işlemlerdir</a:t>
            </a:r>
            <a:r>
              <a:rPr lang="tr-TR" dirty="0"/>
              <a:t>. Operasyon 4 saatten fazla sürdüğünde, </a:t>
            </a:r>
            <a:r>
              <a:rPr lang="tr-TR" dirty="0" err="1"/>
              <a:t>postoperatif</a:t>
            </a:r>
            <a:r>
              <a:rPr lang="tr-TR" dirty="0"/>
              <a:t> enfeksiyon ihtimali belirgin derecede artmaktadır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Üçüncü faktör, </a:t>
            </a:r>
            <a:r>
              <a:rPr lang="tr-TR" dirty="0"/>
              <a:t>yabancı madde, çoğunlukla </a:t>
            </a:r>
            <a:r>
              <a:rPr lang="tr-TR" dirty="0" err="1"/>
              <a:t>implant</a:t>
            </a:r>
            <a:r>
              <a:rPr lang="tr-TR" dirty="0"/>
              <a:t>, varlığıdır. 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Son ve en önemli </a:t>
            </a:r>
            <a:r>
              <a:rPr lang="tr-TR" dirty="0" smtClean="0">
                <a:solidFill>
                  <a:srgbClr val="FF0000"/>
                </a:solidFill>
              </a:rPr>
              <a:t>faktör, </a:t>
            </a:r>
            <a:r>
              <a:rPr lang="tr-TR" dirty="0"/>
              <a:t>hastanın </a:t>
            </a:r>
            <a:r>
              <a:rPr lang="tr-TR" dirty="0" err="1"/>
              <a:t>immün</a:t>
            </a:r>
            <a:r>
              <a:rPr lang="tr-TR" dirty="0"/>
              <a:t> sisteminin değerlendirilmesidir.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err="1" smtClean="0"/>
              <a:t>İmmünsüprese</a:t>
            </a:r>
            <a:r>
              <a:rPr lang="tr-TR" dirty="0" smtClean="0"/>
              <a:t> </a:t>
            </a:r>
            <a:r>
              <a:rPr lang="tr-TR" dirty="0"/>
              <a:t>hastalar antibiyotik </a:t>
            </a:r>
            <a:r>
              <a:rPr lang="tr-TR" dirty="0" err="1"/>
              <a:t>profilaksisi</a:t>
            </a:r>
            <a:r>
              <a:rPr lang="tr-TR" dirty="0"/>
              <a:t> almalıdır, çünkü </a:t>
            </a:r>
            <a:r>
              <a:rPr lang="tr-TR" dirty="0" err="1"/>
              <a:t>postoperatif</a:t>
            </a:r>
            <a:r>
              <a:rPr lang="tr-TR" dirty="0"/>
              <a:t> </a:t>
            </a:r>
            <a:r>
              <a:rPr lang="tr-TR" dirty="0" smtClean="0"/>
              <a:t>ağır </a:t>
            </a:r>
            <a:r>
              <a:rPr lang="tr-TR" dirty="0"/>
              <a:t>enfeksiyon riski yüksektir. Kanser kemoterapisi veya </a:t>
            </a:r>
            <a:r>
              <a:rPr lang="tr-TR" dirty="0" err="1"/>
              <a:t>immünusupresif</a:t>
            </a:r>
            <a:r>
              <a:rPr lang="tr-TR" dirty="0"/>
              <a:t> alan hastalar minör cerrahi işlem yapıldığında dahi </a:t>
            </a:r>
            <a:r>
              <a:rPr lang="tr-TR" dirty="0" err="1"/>
              <a:t>profilaktik</a:t>
            </a:r>
            <a:r>
              <a:rPr lang="tr-TR" dirty="0"/>
              <a:t> antibiyotik almalıdır. Organ transplantasyonu yapılan hastalarda bu ilaçları kullanmaktadır, bu hastalara da uygun </a:t>
            </a:r>
            <a:r>
              <a:rPr lang="tr-TR" dirty="0" err="1"/>
              <a:t>profilaksi</a:t>
            </a:r>
            <a:r>
              <a:rPr lang="tr-TR" dirty="0"/>
              <a:t> yapılmalıdır.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005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773072"/>
          </a:xfrm>
        </p:spPr>
        <p:txBody>
          <a:bodyPr>
            <a:normAutofit/>
          </a:bodyPr>
          <a:lstStyle/>
          <a:p>
            <a:r>
              <a:rPr lang="tr-TR" sz="3200" dirty="0" err="1"/>
              <a:t>Postoperatif</a:t>
            </a:r>
            <a:r>
              <a:rPr lang="tr-TR" sz="3200" dirty="0"/>
              <a:t> enfeksiyonun bağlı olduğu faktörler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6472"/>
            <a:ext cx="8229600" cy="41705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tr-TR" dirty="0"/>
              <a:t>Bakteriyel </a:t>
            </a:r>
            <a:r>
              <a:rPr lang="tr-TR" dirty="0" err="1"/>
              <a:t>inokulum</a:t>
            </a:r>
            <a:r>
              <a:rPr lang="tr-TR" dirty="0"/>
              <a:t> boyutu</a:t>
            </a:r>
          </a:p>
          <a:p>
            <a:pPr>
              <a:spcAft>
                <a:spcPts val="600"/>
              </a:spcAft>
            </a:pPr>
            <a:r>
              <a:rPr lang="tr-TR" dirty="0"/>
              <a:t>Cerrahi süresi</a:t>
            </a:r>
          </a:p>
          <a:p>
            <a:pPr>
              <a:spcAft>
                <a:spcPts val="600"/>
              </a:spcAft>
            </a:pPr>
            <a:r>
              <a:rPr lang="tr-TR" dirty="0"/>
              <a:t>Yabancı madde veya </a:t>
            </a:r>
            <a:r>
              <a:rPr lang="tr-TR" dirty="0" err="1"/>
              <a:t>implant</a:t>
            </a:r>
            <a:r>
              <a:rPr lang="tr-TR" dirty="0"/>
              <a:t> varlığı</a:t>
            </a:r>
          </a:p>
          <a:p>
            <a:pPr>
              <a:spcAft>
                <a:spcPts val="600"/>
              </a:spcAft>
            </a:pPr>
            <a:r>
              <a:rPr lang="tr-TR" dirty="0"/>
              <a:t>Hastanın </a:t>
            </a:r>
            <a:r>
              <a:rPr lang="tr-TR" dirty="0" err="1"/>
              <a:t>immün</a:t>
            </a:r>
            <a:r>
              <a:rPr lang="tr-TR" dirty="0"/>
              <a:t> sistemi</a:t>
            </a:r>
          </a:p>
        </p:txBody>
      </p:sp>
    </p:spTree>
    <p:extLst>
      <p:ext uri="{BB962C8B-B14F-4D97-AF65-F5344CB8AC3E}">
        <p14:creationId xmlns:p14="http://schemas.microsoft.com/office/powerpoint/2010/main" val="215916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242"/>
            <a:ext cx="8229600" cy="5207758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Kemoterapi alan hastaların tedavileri bittikten 1 yıl sonrasına kadar hastalara antibiyotik </a:t>
            </a:r>
            <a:r>
              <a:rPr lang="tr-TR" dirty="0" err="1">
                <a:solidFill>
                  <a:srgbClr val="FF0000"/>
                </a:solidFill>
              </a:rPr>
              <a:t>profilaksisi</a:t>
            </a:r>
            <a:r>
              <a:rPr lang="tr-TR" dirty="0">
                <a:solidFill>
                  <a:srgbClr val="FF0000"/>
                </a:solidFill>
              </a:rPr>
              <a:t> verilmelidir. </a:t>
            </a:r>
            <a:r>
              <a:rPr lang="tr-TR" dirty="0"/>
              <a:t>Çenelerine radyasyon </a:t>
            </a:r>
            <a:r>
              <a:rPr lang="tr-TR" dirty="0" err="1" smtClean="0"/>
              <a:t>tedevisi</a:t>
            </a:r>
            <a:r>
              <a:rPr lang="tr-TR" dirty="0" smtClean="0"/>
              <a:t> </a:t>
            </a:r>
            <a:r>
              <a:rPr lang="tr-TR" dirty="0"/>
              <a:t>alan hastalar içinde bu durum geçerlidir.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Diyalize </a:t>
            </a:r>
            <a:r>
              <a:rPr lang="tr-TR" dirty="0"/>
              <a:t>giren böbrek hastaları da </a:t>
            </a:r>
            <a:r>
              <a:rPr lang="tr-TR" dirty="0" err="1"/>
              <a:t>immünsupresedir</a:t>
            </a:r>
            <a:r>
              <a:rPr lang="tr-TR" dirty="0"/>
              <a:t> ve </a:t>
            </a:r>
            <a:r>
              <a:rPr lang="tr-TR" dirty="0" err="1"/>
              <a:t>profilaktik</a:t>
            </a:r>
            <a:r>
              <a:rPr lang="tr-TR" dirty="0"/>
              <a:t> antibiyotik gerekir.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FF0000"/>
                </a:solidFill>
              </a:rPr>
              <a:t>En sık </a:t>
            </a:r>
            <a:r>
              <a:rPr lang="tr-TR" dirty="0" err="1">
                <a:solidFill>
                  <a:srgbClr val="FF0000"/>
                </a:solidFill>
              </a:rPr>
              <a:t>immünsupresyon</a:t>
            </a:r>
            <a:r>
              <a:rPr lang="tr-TR" dirty="0">
                <a:solidFill>
                  <a:srgbClr val="FF0000"/>
                </a:solidFill>
              </a:rPr>
              <a:t> yapan hastalık diyabettir.</a:t>
            </a:r>
            <a:r>
              <a:rPr lang="tr-TR" dirty="0"/>
              <a:t> Diyabet hastalarında </a:t>
            </a:r>
            <a:r>
              <a:rPr lang="tr-TR" dirty="0" err="1"/>
              <a:t>postoperatif</a:t>
            </a:r>
            <a:r>
              <a:rPr lang="tr-TR" dirty="0"/>
              <a:t> enfeksiyon ihtimali direkt olarak yüksek kan şekeriyle ilişkilidir.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Diyabetik </a:t>
            </a:r>
            <a:r>
              <a:rPr lang="tr-TR" dirty="0"/>
              <a:t>hastaların oral cerrahi müdahalelerinde dikkat edilmesi gereken kan şeker değerleri tabloda gösterilmiştir.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Hemoglobin </a:t>
            </a:r>
            <a:r>
              <a:rPr lang="tr-TR" dirty="0"/>
              <a:t>A1c değerinin ölçülmesi son 3-4 aylık kan şekerinin değerlendirilmesi için önemlidir.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Komplike </a:t>
            </a:r>
            <a:r>
              <a:rPr lang="tr-TR" dirty="0" err="1"/>
              <a:t>rekonstrüktif</a:t>
            </a:r>
            <a:r>
              <a:rPr lang="tr-TR" dirty="0"/>
              <a:t> cerrahi işlemlerden </a:t>
            </a:r>
            <a:r>
              <a:rPr lang="tr-TR" dirty="0" smtClean="0"/>
              <a:t>önce, </a:t>
            </a:r>
            <a:r>
              <a:rPr lang="tr-TR" dirty="0" err="1"/>
              <a:t>implant</a:t>
            </a:r>
            <a:r>
              <a:rPr lang="tr-TR" dirty="0"/>
              <a:t> operasyonu gibi, diş hekimi hastanın kabul edilebilir Hg A1c  değerine sahip olduğundan emin olmalıdır. %8 veya daha az olmalıdır.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9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Fingerstick</a:t>
            </a:r>
            <a:r>
              <a:rPr lang="tr-TR" dirty="0"/>
              <a:t> kan </a:t>
            </a:r>
            <a:r>
              <a:rPr lang="tr-TR" dirty="0" err="1"/>
              <a:t>glukoz</a:t>
            </a:r>
            <a:r>
              <a:rPr lang="tr-TR" dirty="0"/>
              <a:t> testine göre diyabet hastalarının </a:t>
            </a:r>
            <a:r>
              <a:rPr lang="tr-TR" dirty="0" err="1"/>
              <a:t>dental</a:t>
            </a:r>
            <a:r>
              <a:rPr lang="tr-TR" dirty="0"/>
              <a:t> tedavisi</a:t>
            </a:r>
            <a:endParaRPr lang="en-US" dirty="0"/>
          </a:p>
        </p:txBody>
      </p:sp>
      <p:graphicFrame>
        <p:nvGraphicFramePr>
          <p:cNvPr id="5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222359"/>
              </p:ext>
            </p:extLst>
          </p:nvPr>
        </p:nvGraphicFramePr>
        <p:xfrm>
          <a:off x="457200" y="1879336"/>
          <a:ext cx="78867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/>
                <a:gridCol w="3943350"/>
              </a:tblGrid>
              <a:tr h="640080">
                <a:tc>
                  <a:txBody>
                    <a:bodyPr/>
                    <a:lstStyle/>
                    <a:p>
                      <a:r>
                        <a:rPr lang="tr-TR" dirty="0" smtClean="0"/>
                        <a:t>Kan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glukoz</a:t>
                      </a:r>
                      <a:r>
                        <a:rPr lang="tr-TR" baseline="0" dirty="0" smtClean="0"/>
                        <a:t> seviyesi (mg/dl%)</a:t>
                      </a:r>
                      <a:endParaRPr lang="tr-T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Dentel</a:t>
                      </a:r>
                      <a:r>
                        <a:rPr lang="tr-TR" dirty="0" smtClean="0"/>
                        <a:t> tedavi</a:t>
                      </a:r>
                      <a:endParaRPr lang="tr-TR" dirty="0"/>
                    </a:p>
                  </a:txBody>
                  <a:tcPr marL="68580" marR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tr-TR" dirty="0" smtClean="0"/>
                        <a:t>&lt;85</a:t>
                      </a:r>
                      <a:endParaRPr lang="tr-T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Elektif</a:t>
                      </a:r>
                      <a:r>
                        <a:rPr lang="tr-TR" dirty="0" smtClean="0"/>
                        <a:t> cerrahiler</a:t>
                      </a:r>
                      <a:r>
                        <a:rPr lang="tr-TR" baseline="0" dirty="0" smtClean="0"/>
                        <a:t> ertelenir</a:t>
                      </a:r>
                      <a:endParaRPr lang="tr-TR" dirty="0"/>
                    </a:p>
                  </a:txBody>
                  <a:tcPr marL="68580" marR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tr-TR" dirty="0" smtClean="0"/>
                        <a:t>85-200</a:t>
                      </a:r>
                      <a:endParaRPr lang="tr-T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Stres azaltılmalı, diş çekimi için antibiyotik </a:t>
                      </a:r>
                      <a:r>
                        <a:rPr lang="tr-TR" dirty="0" err="1" smtClean="0"/>
                        <a:t>profilaksisi</a:t>
                      </a:r>
                      <a:endParaRPr lang="tr-TR" dirty="0"/>
                    </a:p>
                  </a:txBody>
                  <a:tcPr marL="68580" marR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tr-TR" dirty="0" smtClean="0"/>
                        <a:t>200-300</a:t>
                      </a:r>
                      <a:endParaRPr lang="tr-T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Stres azaltılmalı,</a:t>
                      </a:r>
                      <a:r>
                        <a:rPr lang="tr-TR" baseline="0" dirty="0" smtClean="0"/>
                        <a:t> antibiyotik </a:t>
                      </a:r>
                      <a:r>
                        <a:rPr lang="tr-TR" baseline="0" dirty="0" err="1" smtClean="0"/>
                        <a:t>profilaksisi</a:t>
                      </a:r>
                      <a:endParaRPr lang="tr-TR" dirty="0"/>
                    </a:p>
                  </a:txBody>
                  <a:tcPr marL="68580" marR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tr-TR" dirty="0" smtClean="0"/>
                        <a:t>300-400</a:t>
                      </a:r>
                      <a:endParaRPr lang="tr-T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Elektif</a:t>
                      </a:r>
                      <a:r>
                        <a:rPr lang="tr-TR" dirty="0" smtClean="0"/>
                        <a:t> cerrahilerden kaçınılır, hasta acil servise yönlendirilir</a:t>
                      </a:r>
                      <a:endParaRPr lang="tr-TR" dirty="0"/>
                    </a:p>
                  </a:txBody>
                  <a:tcPr marL="68580" marR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tr-TR" dirty="0" smtClean="0"/>
                        <a:t>400&lt;</a:t>
                      </a:r>
                      <a:endParaRPr lang="tr-T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Elektif</a:t>
                      </a:r>
                      <a:r>
                        <a:rPr lang="tr-TR" dirty="0" smtClean="0"/>
                        <a:t> cerrahiden kaçınılır,</a:t>
                      </a:r>
                      <a:r>
                        <a:rPr lang="tr-TR" baseline="0" dirty="0" smtClean="0"/>
                        <a:t> hasta en yakın acil servise yönlendirilir</a:t>
                      </a:r>
                      <a:endParaRPr lang="tr-TR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53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Aerobik floradan anaerobik floraya geçiş gösteren bu yolak klinik olarak, </a:t>
            </a:r>
            <a:r>
              <a:rPr lang="tr-TR" dirty="0" err="1"/>
              <a:t>enfekte</a:t>
            </a:r>
            <a:r>
              <a:rPr lang="tr-TR" dirty="0"/>
              <a:t> bölgedeki şişliğin tipiyle ilişkilendirilebilir. Böylece </a:t>
            </a:r>
            <a:r>
              <a:rPr lang="tr-TR" dirty="0" err="1"/>
              <a:t>odontojenik</a:t>
            </a:r>
            <a:r>
              <a:rPr lang="tr-TR" dirty="0"/>
              <a:t> enfeksiyon dört aşamaya ayrılır</a:t>
            </a:r>
            <a:r>
              <a:rPr lang="tr-TR" dirty="0" smtClean="0"/>
              <a:t>.</a:t>
            </a:r>
            <a:endParaRPr lang="tr-TR" dirty="0"/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err="1" smtClean="0">
                <a:solidFill>
                  <a:srgbClr val="FF0000"/>
                </a:solidFill>
              </a:rPr>
              <a:t>İnokülasyon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(Ödem) ; </a:t>
            </a:r>
            <a:r>
              <a:rPr lang="tr-TR" dirty="0"/>
              <a:t>İlk 3 gün semptomlar, yumuşak, hafif, gevrek, hamur gibi bir şişlik görülür ki streptokoklar </a:t>
            </a:r>
            <a:r>
              <a:rPr lang="tr-TR" dirty="0" err="1"/>
              <a:t>kolonize</a:t>
            </a:r>
            <a:r>
              <a:rPr lang="tr-TR" dirty="0"/>
              <a:t> olmaya başlamıştır</a:t>
            </a:r>
            <a:r>
              <a:rPr lang="tr-TR" dirty="0" smtClean="0"/>
              <a:t>.</a:t>
            </a:r>
            <a:endParaRPr lang="tr-TR" dirty="0"/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err="1" smtClean="0">
                <a:solidFill>
                  <a:srgbClr val="FF0000"/>
                </a:solidFill>
              </a:rPr>
              <a:t>Selülit</a:t>
            </a:r>
            <a:r>
              <a:rPr lang="tr-TR" dirty="0">
                <a:solidFill>
                  <a:srgbClr val="FF0000"/>
                </a:solidFill>
              </a:rPr>
              <a:t>; </a:t>
            </a:r>
            <a:r>
              <a:rPr lang="tr-TR" dirty="0"/>
              <a:t>3-5 gün sonra şişlik katı, kırmızı hale gelir. </a:t>
            </a:r>
            <a:r>
              <a:rPr lang="tr-TR" dirty="0" err="1"/>
              <a:t>Selülit</a:t>
            </a:r>
            <a:r>
              <a:rPr lang="tr-TR" dirty="0"/>
              <a:t> aşamasında </a:t>
            </a:r>
            <a:r>
              <a:rPr lang="tr-TR" dirty="0" err="1"/>
              <a:t>enfekte</a:t>
            </a:r>
            <a:r>
              <a:rPr lang="tr-TR" dirty="0"/>
              <a:t> mix flora, </a:t>
            </a:r>
            <a:r>
              <a:rPr lang="tr-TR" dirty="0" err="1"/>
              <a:t>inflamatuar</a:t>
            </a:r>
            <a:r>
              <a:rPr lang="tr-TR" dirty="0"/>
              <a:t> cevabı </a:t>
            </a:r>
            <a:r>
              <a:rPr lang="tr-TR" dirty="0" err="1"/>
              <a:t>stimüle</a:t>
            </a:r>
            <a:r>
              <a:rPr lang="tr-TR" dirty="0"/>
              <a:t> eder</a:t>
            </a:r>
            <a:r>
              <a:rPr lang="tr-TR" dirty="0" smtClean="0"/>
              <a:t>.</a:t>
            </a:r>
            <a:endParaRPr lang="tr-TR" dirty="0"/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>
                <a:solidFill>
                  <a:srgbClr val="FF0000"/>
                </a:solidFill>
              </a:rPr>
              <a:t>Apse</a:t>
            </a:r>
            <a:r>
              <a:rPr lang="tr-TR" dirty="0">
                <a:solidFill>
                  <a:srgbClr val="FF0000"/>
                </a:solidFill>
              </a:rPr>
              <a:t>;</a:t>
            </a:r>
            <a:r>
              <a:rPr lang="tr-TR" dirty="0"/>
              <a:t> Şişlik oluştuktan 5-7 gün sonra </a:t>
            </a:r>
            <a:r>
              <a:rPr lang="tr-TR" dirty="0" err="1"/>
              <a:t>anaerob</a:t>
            </a:r>
            <a:r>
              <a:rPr lang="tr-TR" dirty="0"/>
              <a:t> bakteriler baskın hale gelerek şişliğin olduğu bölgenin merkezinde </a:t>
            </a:r>
            <a:r>
              <a:rPr lang="tr-TR" dirty="0" err="1"/>
              <a:t>likefaksiye</a:t>
            </a:r>
            <a:r>
              <a:rPr lang="tr-TR" dirty="0"/>
              <a:t> apseye neden olur</a:t>
            </a:r>
            <a:r>
              <a:rPr lang="tr-TR" dirty="0" smtClean="0"/>
              <a:t>.</a:t>
            </a:r>
            <a:endParaRPr lang="tr-TR" dirty="0"/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err="1" smtClean="0">
                <a:solidFill>
                  <a:srgbClr val="FF0000"/>
                </a:solidFill>
              </a:rPr>
              <a:t>Rezolüsyon</a:t>
            </a:r>
            <a:r>
              <a:rPr lang="tr-TR" dirty="0">
                <a:solidFill>
                  <a:srgbClr val="FF0000"/>
                </a:solidFill>
              </a:rPr>
              <a:t>;</a:t>
            </a:r>
            <a:r>
              <a:rPr lang="tr-TR" dirty="0"/>
              <a:t> Son olarak apse cerrahi olarak drene edilir veya </a:t>
            </a:r>
            <a:r>
              <a:rPr lang="tr-TR" dirty="0" err="1"/>
              <a:t>spontan</a:t>
            </a:r>
            <a:r>
              <a:rPr lang="tr-TR" dirty="0"/>
              <a:t> olarak deri veya mukozadan drene olur. </a:t>
            </a:r>
            <a:r>
              <a:rPr lang="tr-TR" dirty="0" err="1"/>
              <a:t>İmmün</a:t>
            </a:r>
            <a:r>
              <a:rPr lang="tr-TR" dirty="0"/>
              <a:t> sistem </a:t>
            </a:r>
            <a:r>
              <a:rPr lang="tr-TR" dirty="0" err="1"/>
              <a:t>enfekte</a:t>
            </a:r>
            <a:r>
              <a:rPr lang="tr-TR" dirty="0"/>
              <a:t> bakterilerle savaşır, iyileşme ve tamir başlar</a:t>
            </a:r>
            <a:r>
              <a:rPr lang="tr-T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75481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2.Doğru antibiyotiğin seçimi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Oral cerrahiler sonrası antibiyotik seçiminde göz önünde bulundurulan kriterler;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Antibiyotikler </a:t>
            </a:r>
            <a:r>
              <a:rPr lang="tr-TR" dirty="0"/>
              <a:t>oral </a:t>
            </a:r>
            <a:r>
              <a:rPr lang="tr-TR" dirty="0" err="1"/>
              <a:t>kavitede</a:t>
            </a:r>
            <a:r>
              <a:rPr lang="tr-TR" dirty="0"/>
              <a:t> sıklıkla enfeksiyon oluşturan organizmalara etkili olmalı. Oral e</a:t>
            </a:r>
            <a:r>
              <a:rPr lang="tr-TR" dirty="0" smtClean="0"/>
              <a:t>nfeksiyonlarda </a:t>
            </a:r>
            <a:r>
              <a:rPr lang="tr-TR" dirty="0"/>
              <a:t>sıklıkla etkili olan organizmalar, </a:t>
            </a:r>
            <a:r>
              <a:rPr lang="tr-TR" dirty="0" err="1"/>
              <a:t>fakültatif</a:t>
            </a:r>
            <a:r>
              <a:rPr lang="tr-TR" dirty="0"/>
              <a:t> streptokoklardır.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Mümkün </a:t>
            </a:r>
            <a:r>
              <a:rPr lang="tr-TR" dirty="0"/>
              <a:t>olduğunca dar spektrumlu antibiyotikler seçilmelidir. Dar spektrumlu antibiyotik kullanımıyla oral floranın değişme ihtimali </a:t>
            </a:r>
            <a:r>
              <a:rPr lang="tr-TR" dirty="0" err="1"/>
              <a:t>minimalize</a:t>
            </a:r>
            <a:r>
              <a:rPr lang="tr-TR" dirty="0"/>
              <a:t> edilmektedir.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Son </a:t>
            </a:r>
            <a:r>
              <a:rPr lang="tr-TR" dirty="0"/>
              <a:t>olarak </a:t>
            </a:r>
            <a:r>
              <a:rPr lang="tr-TR" dirty="0" err="1"/>
              <a:t>bakterisidal</a:t>
            </a:r>
            <a:r>
              <a:rPr lang="tr-TR" dirty="0"/>
              <a:t> antibiyotikler tercih edilmelidir.</a:t>
            </a:r>
          </a:p>
          <a:p>
            <a:pPr marL="731520" lvl="1" indent="-457200">
              <a:spcAft>
                <a:spcPts val="600"/>
              </a:spcAft>
              <a:buFont typeface="+mj-lt"/>
              <a:buAutoNum type="arabicPeriod"/>
            </a:pPr>
            <a:r>
              <a:rPr lang="tr-TR" dirty="0" smtClean="0"/>
              <a:t>Penisiline </a:t>
            </a:r>
            <a:r>
              <a:rPr lang="tr-TR" dirty="0"/>
              <a:t>alerjisi olan hastalarda en iyi seçenek </a:t>
            </a:r>
            <a:r>
              <a:rPr lang="tr-TR" dirty="0" err="1"/>
              <a:t>klindamisindir</a:t>
            </a:r>
            <a:r>
              <a:rPr lang="tr-TR" dirty="0"/>
              <a:t>. </a:t>
            </a:r>
            <a:r>
              <a:rPr lang="tr-TR" dirty="0" err="1"/>
              <a:t>Klindamiisn</a:t>
            </a:r>
            <a:r>
              <a:rPr lang="tr-TR" dirty="0"/>
              <a:t> oral streptokoklara etkili ve dar spektrumludur ancak </a:t>
            </a:r>
            <a:r>
              <a:rPr lang="tr-TR" dirty="0" err="1"/>
              <a:t>bakteriostatik</a:t>
            </a:r>
            <a:r>
              <a:rPr lang="tr-TR" dirty="0"/>
              <a:t> bir antibiyotiktir. Alerji durumunda tercih edilebilecek diğer grup antibiyotikler, </a:t>
            </a:r>
            <a:r>
              <a:rPr lang="tr-TR" dirty="0" err="1"/>
              <a:t>azitromisinlerdir</a:t>
            </a:r>
            <a:r>
              <a:rPr lang="tr-TR" dirty="0"/>
              <a:t>. </a:t>
            </a:r>
            <a:r>
              <a:rPr lang="tr-TR" dirty="0" err="1" smtClean="0"/>
              <a:t>Azitromisinler</a:t>
            </a:r>
            <a:r>
              <a:rPr lang="tr-TR" dirty="0" smtClean="0"/>
              <a:t> </a:t>
            </a:r>
            <a:r>
              <a:rPr lang="tr-TR" dirty="0"/>
              <a:t>dar spektrumludur ancak yine </a:t>
            </a:r>
            <a:r>
              <a:rPr lang="tr-TR" dirty="0" err="1"/>
              <a:t>bakteriostatik</a:t>
            </a:r>
            <a:r>
              <a:rPr lang="tr-TR" dirty="0"/>
              <a:t> bir antibiyotiktir.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7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 smtClean="0"/>
              <a:t>3</a:t>
            </a:r>
            <a:r>
              <a:rPr lang="tr-TR" sz="3200" dirty="0"/>
              <a:t>.Antibiyotik plazma seviyesi yüksek olmalı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Antibiyotikler </a:t>
            </a:r>
            <a:r>
              <a:rPr lang="tr-TR" dirty="0" err="1"/>
              <a:t>profilaktik</a:t>
            </a:r>
            <a:r>
              <a:rPr lang="tr-TR" dirty="0"/>
              <a:t> amaçla kullanıldığında plazma seviyesi, </a:t>
            </a:r>
            <a:r>
              <a:rPr lang="tr-TR" dirty="0" err="1"/>
              <a:t>terapötik</a:t>
            </a:r>
            <a:r>
              <a:rPr lang="tr-TR" dirty="0"/>
              <a:t> amaçla kullanıldığındaki plazma seviyesinden yüksek olmalıdır.</a:t>
            </a:r>
          </a:p>
          <a:p>
            <a:pPr>
              <a:spcAft>
                <a:spcPts val="600"/>
              </a:spcAft>
            </a:pPr>
            <a:r>
              <a:rPr lang="tr-TR" dirty="0"/>
              <a:t>Genellikle </a:t>
            </a:r>
            <a:r>
              <a:rPr lang="tr-TR" dirty="0" err="1"/>
              <a:t>profilaksi</a:t>
            </a:r>
            <a:r>
              <a:rPr lang="tr-TR" dirty="0"/>
              <a:t> amacıyla antibiyotik kullanıldığında normal </a:t>
            </a:r>
            <a:r>
              <a:rPr lang="tr-TR" dirty="0" err="1"/>
              <a:t>terapötik</a:t>
            </a:r>
            <a:r>
              <a:rPr lang="tr-TR" dirty="0"/>
              <a:t> dozun 2katı kullanılması tavsiye edilir.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American</a:t>
            </a:r>
            <a:r>
              <a:rPr lang="tr-TR" dirty="0"/>
              <a:t> </a:t>
            </a:r>
            <a:r>
              <a:rPr lang="tr-TR" dirty="0" err="1"/>
              <a:t>Heart</a:t>
            </a:r>
            <a:r>
              <a:rPr lang="tr-TR" dirty="0"/>
              <a:t> </a:t>
            </a:r>
            <a:r>
              <a:rPr lang="tr-TR" dirty="0" err="1"/>
              <a:t>Association</a:t>
            </a:r>
            <a:r>
              <a:rPr lang="tr-TR" dirty="0"/>
              <a:t>, </a:t>
            </a:r>
            <a:r>
              <a:rPr lang="tr-TR" dirty="0" err="1"/>
              <a:t>enfektif</a:t>
            </a:r>
            <a:r>
              <a:rPr lang="tr-TR" dirty="0"/>
              <a:t> </a:t>
            </a:r>
            <a:r>
              <a:rPr lang="tr-TR" dirty="0" err="1"/>
              <a:t>endokardite</a:t>
            </a:r>
            <a:r>
              <a:rPr lang="tr-TR" dirty="0"/>
              <a:t> karşı önerdiği </a:t>
            </a:r>
            <a:r>
              <a:rPr lang="tr-TR" dirty="0" err="1"/>
              <a:t>profilaktik</a:t>
            </a:r>
            <a:r>
              <a:rPr lang="tr-TR" dirty="0"/>
              <a:t> antibiyotik dozları;</a:t>
            </a:r>
          </a:p>
          <a:p>
            <a:pPr>
              <a:spcAft>
                <a:spcPts val="600"/>
              </a:spcAft>
            </a:pPr>
            <a:r>
              <a:rPr lang="tr-TR" dirty="0"/>
              <a:t>Penisilin veya </a:t>
            </a:r>
            <a:r>
              <a:rPr lang="tr-TR" dirty="0" err="1"/>
              <a:t>amoksisilin</a:t>
            </a:r>
            <a:r>
              <a:rPr lang="tr-TR" dirty="0"/>
              <a:t> 2g,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Klindamisin</a:t>
            </a:r>
            <a:r>
              <a:rPr lang="tr-TR" dirty="0"/>
              <a:t> 600mg,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Azitromisin</a:t>
            </a:r>
            <a:r>
              <a:rPr lang="tr-TR" dirty="0"/>
              <a:t> 500mg </a:t>
            </a:r>
            <a:r>
              <a:rPr lang="tr-TR" dirty="0" err="1"/>
              <a:t>dır</a:t>
            </a:r>
            <a:r>
              <a:rPr lang="tr-TR" dirty="0"/>
              <a:t>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3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/>
              <a:t>4. Antibiyotiğin doğru zamanlarda </a:t>
            </a:r>
            <a:r>
              <a:rPr lang="tr-TR" sz="3200" dirty="0" smtClean="0"/>
              <a:t>kullanılması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Profilaktik</a:t>
            </a:r>
            <a:r>
              <a:rPr lang="tr-TR" dirty="0"/>
              <a:t> antibiyotiğin </a:t>
            </a:r>
            <a:r>
              <a:rPr lang="tr-TR" dirty="0" err="1"/>
              <a:t>postoperatif</a:t>
            </a:r>
            <a:r>
              <a:rPr lang="tr-TR" dirty="0"/>
              <a:t> enfeksiyonu önlemede etkili olabilmesi için, operasyondan en çok 2 saat önce verilmelidir.</a:t>
            </a:r>
          </a:p>
          <a:p>
            <a:pPr>
              <a:spcAft>
                <a:spcPts val="600"/>
              </a:spcAft>
            </a:pPr>
            <a:r>
              <a:rPr lang="tr-TR" dirty="0"/>
              <a:t>Oral yoldan </a:t>
            </a:r>
            <a:r>
              <a:rPr lang="tr-TR" dirty="0" err="1"/>
              <a:t>profilaksi</a:t>
            </a:r>
            <a:r>
              <a:rPr lang="tr-TR" dirty="0"/>
              <a:t> yapıldığında genellikle operasyondan 1 saat önce verilir, </a:t>
            </a:r>
            <a:r>
              <a:rPr lang="tr-TR" dirty="0" err="1"/>
              <a:t>intravenöz</a:t>
            </a:r>
            <a:r>
              <a:rPr lang="tr-TR" dirty="0"/>
              <a:t> yoldan </a:t>
            </a:r>
            <a:r>
              <a:rPr lang="tr-TR" dirty="0" err="1"/>
              <a:t>profilaksi</a:t>
            </a:r>
            <a:r>
              <a:rPr lang="tr-TR" dirty="0"/>
              <a:t> yapıldığında bu süre daha kısadır.</a:t>
            </a:r>
          </a:p>
          <a:p>
            <a:pPr>
              <a:spcAft>
                <a:spcPts val="600"/>
              </a:spcAft>
            </a:pPr>
            <a:r>
              <a:rPr lang="tr-TR" dirty="0"/>
              <a:t>Operasyon sonrası alınan antibiyotiğin etkinliğinin düştüğü veya hiç etkisinin olmadığı rapor edilmiştir. </a:t>
            </a:r>
            <a:r>
              <a:rPr lang="tr-TR" dirty="0" err="1"/>
              <a:t>Profilaktik</a:t>
            </a:r>
            <a:r>
              <a:rPr lang="tr-TR" dirty="0"/>
              <a:t> antibiyotiğin operasyondan 2saat veya daha çok sonra verilmesinin yara enfeksiyonu riskini arttırdığı bildirilmiştir.</a:t>
            </a:r>
          </a:p>
          <a:p>
            <a:pPr>
              <a:spcAft>
                <a:spcPts val="600"/>
              </a:spcAft>
            </a:pPr>
            <a:r>
              <a:rPr lang="tr-TR" dirty="0"/>
              <a:t>Eğer operasyon uzun sürüyorsa ve antibiyotik gerekliyse operasyon sırasında doz aralıkları düşürülmelidir. Penisilin veya </a:t>
            </a:r>
            <a:r>
              <a:rPr lang="tr-TR" dirty="0" err="1"/>
              <a:t>klindamisin</a:t>
            </a:r>
            <a:r>
              <a:rPr lang="tr-TR" dirty="0"/>
              <a:t> her 3 saatte bir verilmelidir.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9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9808"/>
            <a:ext cx="8229600" cy="1364775"/>
          </a:xfrm>
        </p:spPr>
        <p:txBody>
          <a:bodyPr>
            <a:normAutofit fontScale="90000"/>
          </a:bodyPr>
          <a:lstStyle/>
          <a:p>
            <a:r>
              <a:rPr lang="tr-TR" sz="3600" dirty="0" err="1" smtClean="0"/>
              <a:t>Metastatik</a:t>
            </a:r>
            <a:r>
              <a:rPr lang="tr-TR" sz="3600" dirty="0" smtClean="0"/>
              <a:t> enfeksiyonlara karşı </a:t>
            </a:r>
            <a:r>
              <a:rPr lang="tr-TR" sz="3600" dirty="0" err="1" smtClean="0"/>
              <a:t>profilaksi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4584"/>
            <a:ext cx="8229600" cy="425241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Metastatik</a:t>
            </a:r>
            <a:r>
              <a:rPr lang="tr-TR" dirty="0"/>
              <a:t> enfeksiyon, enfeksiyonun bakterilerin vücuda giriş noktasından farklı bir </a:t>
            </a:r>
            <a:r>
              <a:rPr lang="tr-TR" dirty="0" err="1"/>
              <a:t>lokasyonda</a:t>
            </a:r>
            <a:r>
              <a:rPr lang="tr-TR" dirty="0"/>
              <a:t> enfeksiyon oluşturmasıdır.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Bu </a:t>
            </a:r>
            <a:r>
              <a:rPr lang="tr-TR" dirty="0"/>
              <a:t>fenomenin en çok bilinen örneği </a:t>
            </a:r>
            <a:r>
              <a:rPr lang="tr-TR" dirty="0" err="1"/>
              <a:t>bakteriyal</a:t>
            </a:r>
            <a:r>
              <a:rPr lang="tr-TR" dirty="0"/>
              <a:t> </a:t>
            </a:r>
            <a:r>
              <a:rPr lang="tr-TR" dirty="0" err="1"/>
              <a:t>endokardittir</a:t>
            </a:r>
            <a:r>
              <a:rPr lang="tr-TR" dirty="0"/>
              <a:t>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err="1" smtClean="0"/>
              <a:t>Metastatik</a:t>
            </a:r>
            <a:r>
              <a:rPr lang="tr-TR" dirty="0" smtClean="0"/>
              <a:t> </a:t>
            </a:r>
            <a:r>
              <a:rPr lang="tr-TR" dirty="0"/>
              <a:t>enfeksiyon </a:t>
            </a:r>
            <a:r>
              <a:rPr lang="tr-TR" dirty="0" err="1"/>
              <a:t>insidansı</a:t>
            </a:r>
            <a:r>
              <a:rPr lang="tr-TR" dirty="0"/>
              <a:t>, uygun </a:t>
            </a:r>
            <a:r>
              <a:rPr lang="tr-TR" dirty="0" err="1"/>
              <a:t>profilaktik</a:t>
            </a:r>
            <a:r>
              <a:rPr lang="tr-TR" dirty="0"/>
              <a:t> antibiyotik kullanımı ile düşürülebilir.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Metastatik</a:t>
            </a:r>
            <a:r>
              <a:rPr lang="tr-TR" dirty="0"/>
              <a:t> enfeksiyon oluşabilmesi için öncelikle, vücutta </a:t>
            </a:r>
            <a:r>
              <a:rPr lang="tr-TR" dirty="0" err="1"/>
              <a:t>bakteriyeminin</a:t>
            </a:r>
            <a:r>
              <a:rPr lang="tr-TR" dirty="0"/>
              <a:t> etkileyebileceği duyarlı bir bölgenin bulunmasıdır. Örneğin, deforme olmuş bir </a:t>
            </a:r>
            <a:r>
              <a:rPr lang="tr-TR" dirty="0" err="1"/>
              <a:t>klap</a:t>
            </a:r>
            <a:r>
              <a:rPr lang="tr-TR" dirty="0"/>
              <a:t> kapağının değişime uğramış </a:t>
            </a:r>
            <a:r>
              <a:rPr lang="tr-TR" dirty="0" err="1"/>
              <a:t>epitelyal</a:t>
            </a:r>
            <a:r>
              <a:rPr lang="tr-TR" dirty="0"/>
              <a:t> yüzeyi bakteri tutunması için </a:t>
            </a:r>
            <a:r>
              <a:rPr lang="tr-TR" dirty="0" err="1"/>
              <a:t>irregüler</a:t>
            </a:r>
            <a:r>
              <a:rPr lang="tr-TR" dirty="0"/>
              <a:t> bir alan oluşturur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295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723331"/>
            <a:ext cx="8229600" cy="5753669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/>
              <a:t>Vücutta sürekli günlük aktivitelerle oluşan –çiğneme, diş fırçalama- küçük </a:t>
            </a:r>
            <a:r>
              <a:rPr lang="tr-TR" dirty="0" err="1"/>
              <a:t>bakteriyemiler</a:t>
            </a:r>
            <a:r>
              <a:rPr lang="tr-TR" dirty="0"/>
              <a:t> söz konusudur.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Kan </a:t>
            </a:r>
            <a:r>
              <a:rPr lang="tr-TR" dirty="0"/>
              <a:t>akımının deforme olmuş kalp kapağında türbülansı, kapağın </a:t>
            </a:r>
            <a:r>
              <a:rPr lang="tr-TR" dirty="0" err="1"/>
              <a:t>epitelini</a:t>
            </a:r>
            <a:r>
              <a:rPr lang="tr-TR" dirty="0"/>
              <a:t> </a:t>
            </a:r>
            <a:r>
              <a:rPr lang="tr-TR" dirty="0" err="1"/>
              <a:t>travmatize</a:t>
            </a:r>
            <a:r>
              <a:rPr lang="tr-TR" dirty="0"/>
              <a:t> edebilir, bu da </a:t>
            </a:r>
            <a:r>
              <a:rPr lang="tr-TR" dirty="0" err="1"/>
              <a:t>plateletlerin</a:t>
            </a:r>
            <a:r>
              <a:rPr lang="tr-TR" dirty="0"/>
              <a:t> ve fibrinin çökelmesine neden olarak </a:t>
            </a:r>
            <a:r>
              <a:rPr lang="tr-TR" dirty="0" err="1"/>
              <a:t>nonbakteriyal</a:t>
            </a:r>
            <a:r>
              <a:rPr lang="tr-TR" dirty="0"/>
              <a:t> </a:t>
            </a:r>
            <a:r>
              <a:rPr lang="tr-TR" dirty="0" err="1"/>
              <a:t>trombotik</a:t>
            </a:r>
            <a:r>
              <a:rPr lang="tr-TR" dirty="0"/>
              <a:t> </a:t>
            </a:r>
            <a:r>
              <a:rPr lang="tr-TR" dirty="0" err="1"/>
              <a:t>endokarditise</a:t>
            </a:r>
            <a:r>
              <a:rPr lang="tr-TR" dirty="0"/>
              <a:t> neden olur. (NBTE) Daha sonra </a:t>
            </a:r>
            <a:r>
              <a:rPr lang="tr-TR" dirty="0" err="1"/>
              <a:t>adhezinler</a:t>
            </a:r>
            <a:r>
              <a:rPr lang="tr-TR" dirty="0"/>
              <a:t> olarak adlandırılan bakteriyel proteinler, NBTE </a:t>
            </a:r>
            <a:r>
              <a:rPr lang="tr-TR" dirty="0" err="1"/>
              <a:t>matriksinde</a:t>
            </a:r>
            <a:r>
              <a:rPr lang="tr-TR" dirty="0"/>
              <a:t> bulunan fibrin ve </a:t>
            </a:r>
            <a:r>
              <a:rPr lang="tr-TR" dirty="0" err="1"/>
              <a:t>plateletleri</a:t>
            </a:r>
            <a:r>
              <a:rPr lang="tr-TR" dirty="0"/>
              <a:t> tanır. Bazı stafilokoklar, oral streptokoklar özellikle </a:t>
            </a:r>
            <a:r>
              <a:rPr lang="tr-TR" dirty="0" err="1"/>
              <a:t>streptococcus</a:t>
            </a:r>
            <a:r>
              <a:rPr lang="tr-TR" dirty="0"/>
              <a:t> </a:t>
            </a:r>
            <a:r>
              <a:rPr lang="tr-TR" dirty="0" err="1"/>
              <a:t>sanguis</a:t>
            </a:r>
            <a:r>
              <a:rPr lang="tr-TR" dirty="0"/>
              <a:t>, </a:t>
            </a:r>
            <a:r>
              <a:rPr lang="tr-TR" dirty="0" err="1"/>
              <a:t>streptococcus</a:t>
            </a:r>
            <a:r>
              <a:rPr lang="tr-TR" dirty="0"/>
              <a:t> </a:t>
            </a:r>
            <a:r>
              <a:rPr lang="tr-TR" dirty="0" err="1"/>
              <a:t>mitis</a:t>
            </a:r>
            <a:r>
              <a:rPr lang="tr-TR" dirty="0"/>
              <a:t> ve </a:t>
            </a:r>
            <a:r>
              <a:rPr lang="tr-TR" dirty="0" err="1"/>
              <a:t>streptococcus</a:t>
            </a:r>
            <a:r>
              <a:rPr lang="tr-TR" dirty="0"/>
              <a:t> </a:t>
            </a:r>
            <a:r>
              <a:rPr lang="tr-TR" dirty="0" err="1"/>
              <a:t>oralis</a:t>
            </a:r>
            <a:r>
              <a:rPr lang="tr-TR" dirty="0"/>
              <a:t> bu </a:t>
            </a:r>
            <a:r>
              <a:rPr lang="tr-TR" dirty="0" err="1"/>
              <a:t>adhezinlere</a:t>
            </a:r>
            <a:r>
              <a:rPr lang="tr-TR" dirty="0"/>
              <a:t> sahiptir, bu durum </a:t>
            </a:r>
            <a:r>
              <a:rPr lang="tr-TR" dirty="0" err="1"/>
              <a:t>enfektif</a:t>
            </a:r>
            <a:r>
              <a:rPr lang="tr-TR" dirty="0"/>
              <a:t> </a:t>
            </a:r>
            <a:r>
              <a:rPr lang="tr-TR" dirty="0" err="1"/>
              <a:t>endokarditle</a:t>
            </a:r>
            <a:r>
              <a:rPr lang="tr-TR" dirty="0"/>
              <a:t> ilişkilerini açıklar.</a:t>
            </a:r>
          </a:p>
          <a:p>
            <a:pPr>
              <a:spcAft>
                <a:spcPts val="600"/>
              </a:spcAft>
            </a:pPr>
            <a:r>
              <a:rPr lang="tr-TR" dirty="0"/>
              <a:t>Ayrıca </a:t>
            </a:r>
            <a:r>
              <a:rPr lang="tr-TR" dirty="0" err="1"/>
              <a:t>metastatik</a:t>
            </a:r>
            <a:r>
              <a:rPr lang="tr-TR" dirty="0"/>
              <a:t> enfeksiyonların açığa çıkabilmesi için, lokal </a:t>
            </a:r>
            <a:r>
              <a:rPr lang="tr-TR" dirty="0" err="1"/>
              <a:t>immün</a:t>
            </a:r>
            <a:r>
              <a:rPr lang="tr-TR" dirty="0"/>
              <a:t> sistemde bir zayıflık olması gerekmektedir. Bakteriler bir kez NBTE e tutunduktan sonra, bakterilerin sentezlediği ince bir fibrin tabakası ve </a:t>
            </a:r>
            <a:r>
              <a:rPr lang="tr-TR" dirty="0" err="1"/>
              <a:t>ekstrasellüler</a:t>
            </a:r>
            <a:r>
              <a:rPr lang="tr-TR" dirty="0"/>
              <a:t> </a:t>
            </a:r>
            <a:r>
              <a:rPr lang="tr-TR" dirty="0" err="1"/>
              <a:t>matriks</a:t>
            </a:r>
            <a:r>
              <a:rPr lang="tr-TR" dirty="0"/>
              <a:t> tarafından beyaz kan hücrelerinin fagositozuna karşı korunur.</a:t>
            </a:r>
          </a:p>
          <a:p>
            <a:pPr>
              <a:spcAft>
                <a:spcPts val="600"/>
              </a:spcAft>
            </a:pPr>
            <a:r>
              <a:rPr lang="tr-TR" dirty="0"/>
              <a:t>Bakteriler yabancı maddelere, örneğin </a:t>
            </a:r>
            <a:r>
              <a:rPr lang="tr-TR" dirty="0" err="1"/>
              <a:t>dental</a:t>
            </a:r>
            <a:r>
              <a:rPr lang="tr-TR" dirty="0"/>
              <a:t> </a:t>
            </a:r>
            <a:r>
              <a:rPr lang="tr-TR" dirty="0" err="1"/>
              <a:t>implantlar</a:t>
            </a:r>
            <a:r>
              <a:rPr lang="tr-TR" dirty="0"/>
              <a:t>, tutunduktan </a:t>
            </a:r>
            <a:r>
              <a:rPr lang="tr-TR" dirty="0" smtClean="0"/>
              <a:t>sonra, </a:t>
            </a:r>
            <a:r>
              <a:rPr lang="tr-TR" dirty="0"/>
              <a:t>bir </a:t>
            </a:r>
            <a:r>
              <a:rPr lang="tr-TR" dirty="0" err="1"/>
              <a:t>biofilm</a:t>
            </a:r>
            <a:r>
              <a:rPr lang="tr-TR" dirty="0"/>
              <a:t> tarafından kaplanırlar ve kolay kolay fagosite edilemezler.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570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36" y="354842"/>
            <a:ext cx="7990764" cy="928048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Enfektik</a:t>
            </a:r>
            <a:r>
              <a:rPr lang="tr-TR" dirty="0" smtClean="0"/>
              <a:t> </a:t>
            </a:r>
            <a:r>
              <a:rPr lang="tr-TR" dirty="0" err="1" smtClean="0"/>
              <a:t>endokardit</a:t>
            </a:r>
            <a:r>
              <a:rPr lang="tr-TR" dirty="0" smtClean="0"/>
              <a:t> </a:t>
            </a:r>
            <a:r>
              <a:rPr lang="tr-TR" dirty="0" err="1" smtClean="0"/>
              <a:t>profilaksisi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57511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Viridans</a:t>
            </a:r>
            <a:r>
              <a:rPr lang="tr-TR" dirty="0"/>
              <a:t> grubu streptokoklar normal oral floranın bir parçasıdır ve </a:t>
            </a:r>
            <a:r>
              <a:rPr lang="tr-TR" dirty="0" err="1"/>
              <a:t>dental</a:t>
            </a:r>
            <a:r>
              <a:rPr lang="tr-TR" dirty="0"/>
              <a:t> prosedürlerden sonra </a:t>
            </a:r>
            <a:r>
              <a:rPr lang="tr-TR" dirty="0" err="1"/>
              <a:t>bakteriyemi</a:t>
            </a:r>
            <a:r>
              <a:rPr lang="tr-TR" dirty="0"/>
              <a:t> oluşturarak </a:t>
            </a:r>
            <a:r>
              <a:rPr lang="tr-TR" dirty="0" err="1"/>
              <a:t>enfektif</a:t>
            </a:r>
            <a:r>
              <a:rPr lang="tr-TR" dirty="0"/>
              <a:t> </a:t>
            </a:r>
            <a:r>
              <a:rPr lang="tr-TR" dirty="0" err="1"/>
              <a:t>endokardite</a:t>
            </a:r>
            <a:r>
              <a:rPr lang="tr-TR" dirty="0"/>
              <a:t> neden olabilirler.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err="1" smtClean="0"/>
              <a:t>Profilaktik</a:t>
            </a:r>
            <a:r>
              <a:rPr lang="tr-TR" dirty="0" smtClean="0"/>
              <a:t> </a:t>
            </a:r>
            <a:r>
              <a:rPr lang="tr-TR" dirty="0"/>
              <a:t>antibiyotik kullanımı </a:t>
            </a:r>
            <a:r>
              <a:rPr lang="tr-TR" dirty="0" err="1"/>
              <a:t>viridans</a:t>
            </a:r>
            <a:r>
              <a:rPr lang="tr-TR" dirty="0"/>
              <a:t> grubu streptokokların </a:t>
            </a:r>
            <a:r>
              <a:rPr lang="tr-TR" dirty="0" err="1"/>
              <a:t>enfektif</a:t>
            </a:r>
            <a:r>
              <a:rPr lang="tr-TR" dirty="0"/>
              <a:t> </a:t>
            </a:r>
            <a:r>
              <a:rPr lang="tr-TR" dirty="0" err="1"/>
              <a:t>endokardit</a:t>
            </a:r>
            <a:r>
              <a:rPr lang="tr-TR" dirty="0"/>
              <a:t> oluşturmasını engelleyebilir.</a:t>
            </a:r>
          </a:p>
          <a:p>
            <a:pPr>
              <a:spcAft>
                <a:spcPts val="600"/>
              </a:spcAft>
            </a:pPr>
            <a:r>
              <a:rPr lang="tr-TR" dirty="0" err="1"/>
              <a:t>Enfektif</a:t>
            </a:r>
            <a:r>
              <a:rPr lang="tr-TR" dirty="0"/>
              <a:t> </a:t>
            </a:r>
            <a:r>
              <a:rPr lang="tr-TR" dirty="0" err="1"/>
              <a:t>endokardit</a:t>
            </a:r>
            <a:r>
              <a:rPr lang="tr-TR" dirty="0"/>
              <a:t> oluştuğunda hasta </a:t>
            </a:r>
            <a:r>
              <a:rPr lang="tr-TR" dirty="0" err="1"/>
              <a:t>hospitalize</a:t>
            </a:r>
            <a:r>
              <a:rPr lang="tr-TR" dirty="0"/>
              <a:t> edilmeli ve uzun süre yüksek doz </a:t>
            </a:r>
            <a:r>
              <a:rPr lang="tr-TR" dirty="0" err="1"/>
              <a:t>intravenöz</a:t>
            </a:r>
            <a:r>
              <a:rPr lang="tr-TR" dirty="0"/>
              <a:t> antibiyotikle tedavi edilmelidir.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Nadiren</a:t>
            </a:r>
            <a:r>
              <a:rPr lang="tr-TR" dirty="0"/>
              <a:t>, kalp kapağı zarar gördüğünde, kalp kapağı protezi yerleştirilir.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smtClean="0"/>
              <a:t>Bakteriyel </a:t>
            </a:r>
            <a:r>
              <a:rPr lang="tr-TR" dirty="0" err="1"/>
              <a:t>endokardit</a:t>
            </a:r>
            <a:r>
              <a:rPr lang="tr-TR" dirty="0"/>
              <a:t> ilk kez geçirildiğinde iyileşme ihtimali %100dür ancak, tekrar eden durumlarda hastaların 5 yıl hayatta kalma oranı yaklaşık %60dır.</a:t>
            </a:r>
          </a:p>
          <a:p>
            <a:pPr>
              <a:spcAft>
                <a:spcPts val="600"/>
              </a:spcAft>
            </a:pPr>
            <a:r>
              <a:rPr lang="tr-TR" dirty="0"/>
              <a:t>Çiğneme, diş fırçalama ve diğer günlük </a:t>
            </a:r>
            <a:r>
              <a:rPr lang="tr-TR" dirty="0" err="1"/>
              <a:t>aktivilerler</a:t>
            </a:r>
            <a:r>
              <a:rPr lang="tr-TR" dirty="0"/>
              <a:t> sonrası oluşan </a:t>
            </a:r>
            <a:r>
              <a:rPr lang="tr-TR" dirty="0" err="1"/>
              <a:t>bakteriyemi</a:t>
            </a:r>
            <a:r>
              <a:rPr lang="tr-TR" dirty="0"/>
              <a:t>, </a:t>
            </a:r>
            <a:r>
              <a:rPr lang="tr-TR" dirty="0" err="1"/>
              <a:t>dental</a:t>
            </a:r>
            <a:r>
              <a:rPr lang="tr-TR" dirty="0"/>
              <a:t> işlemler sonrası oluşan </a:t>
            </a:r>
            <a:r>
              <a:rPr lang="tr-TR" dirty="0" err="1"/>
              <a:t>bakteriyemiden</a:t>
            </a:r>
            <a:r>
              <a:rPr lang="tr-TR" dirty="0"/>
              <a:t> çok daha sık oluşmaktadır. </a:t>
            </a:r>
            <a:endParaRPr lang="tr-TR" dirty="0" smtClean="0"/>
          </a:p>
          <a:p>
            <a:pPr>
              <a:spcAft>
                <a:spcPts val="600"/>
              </a:spcAft>
            </a:pPr>
            <a:r>
              <a:rPr lang="tr-TR" dirty="0" err="1" smtClean="0"/>
              <a:t>Dental</a:t>
            </a:r>
            <a:r>
              <a:rPr lang="tr-TR" dirty="0" smtClean="0"/>
              <a:t> </a:t>
            </a:r>
            <a:r>
              <a:rPr lang="tr-TR" dirty="0"/>
              <a:t>işlemlerden sonra </a:t>
            </a:r>
            <a:r>
              <a:rPr lang="tr-TR" dirty="0" err="1" smtClean="0"/>
              <a:t>endokardit</a:t>
            </a:r>
            <a:r>
              <a:rPr lang="tr-TR" dirty="0" smtClean="0"/>
              <a:t>, </a:t>
            </a:r>
            <a:r>
              <a:rPr lang="tr-TR" dirty="0" err="1"/>
              <a:t>profilaksi</a:t>
            </a:r>
            <a:r>
              <a:rPr lang="tr-TR" dirty="0"/>
              <a:t> yapılmış olmasına rağmen oluşabilir. </a:t>
            </a:r>
            <a:r>
              <a:rPr lang="tr-TR" dirty="0" err="1"/>
              <a:t>Enfektif</a:t>
            </a:r>
            <a:r>
              <a:rPr lang="tr-TR" dirty="0"/>
              <a:t> </a:t>
            </a:r>
            <a:r>
              <a:rPr lang="tr-TR" dirty="0" err="1"/>
              <a:t>endokarditlerin</a:t>
            </a:r>
            <a:r>
              <a:rPr lang="tr-TR" dirty="0"/>
              <a:t> küçük bir kısmı </a:t>
            </a:r>
            <a:r>
              <a:rPr lang="tr-TR" dirty="0" err="1"/>
              <a:t>dental</a:t>
            </a:r>
            <a:r>
              <a:rPr lang="tr-TR" dirty="0"/>
              <a:t> işlemlerden sonra oluşmaktadır ve çok az vakada antibiyotik </a:t>
            </a:r>
            <a:r>
              <a:rPr lang="tr-TR" dirty="0" err="1"/>
              <a:t>profilaksisi</a:t>
            </a:r>
            <a:r>
              <a:rPr lang="tr-TR" dirty="0"/>
              <a:t> </a:t>
            </a:r>
            <a:r>
              <a:rPr lang="tr-TR" dirty="0" err="1"/>
              <a:t>endokardit</a:t>
            </a:r>
            <a:r>
              <a:rPr lang="tr-TR" dirty="0"/>
              <a:t> gelişimini engellemektedir. (%100 efektif olsa bile</a:t>
            </a:r>
            <a:r>
              <a:rPr lang="tr-TR" dirty="0" smtClean="0"/>
              <a:t>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93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5235054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American</a:t>
            </a:r>
            <a:r>
              <a:rPr lang="tr-TR" dirty="0"/>
              <a:t> </a:t>
            </a:r>
            <a:r>
              <a:rPr lang="tr-TR" dirty="0" err="1"/>
              <a:t>Heart</a:t>
            </a:r>
            <a:r>
              <a:rPr lang="tr-TR" dirty="0"/>
              <a:t> </a:t>
            </a:r>
            <a:r>
              <a:rPr lang="tr-TR" dirty="0" err="1"/>
              <a:t>Association</a:t>
            </a:r>
            <a:r>
              <a:rPr lang="tr-TR" dirty="0"/>
              <a:t> </a:t>
            </a:r>
            <a:r>
              <a:rPr lang="tr-TR" dirty="0" err="1"/>
              <a:t>enfektif</a:t>
            </a:r>
            <a:r>
              <a:rPr lang="tr-TR" dirty="0"/>
              <a:t> </a:t>
            </a:r>
            <a:r>
              <a:rPr lang="tr-TR" dirty="0" err="1"/>
              <a:t>endokardit</a:t>
            </a:r>
            <a:r>
              <a:rPr lang="tr-TR" dirty="0"/>
              <a:t> </a:t>
            </a:r>
            <a:r>
              <a:rPr lang="tr-TR" dirty="0" err="1"/>
              <a:t>profilaksisini</a:t>
            </a:r>
            <a:r>
              <a:rPr lang="tr-TR" dirty="0"/>
              <a:t> ilk kez 1960 yılında tanımlamıştır. Son </a:t>
            </a:r>
            <a:r>
              <a:rPr lang="tr-TR" dirty="0" err="1"/>
              <a:t>profilaksi</a:t>
            </a:r>
            <a:r>
              <a:rPr lang="tr-TR" dirty="0"/>
              <a:t> protokolü mayıs 2007 de belirlenmiştir. Yeni protokolde sadece yüksek riskli hastalarda </a:t>
            </a:r>
            <a:r>
              <a:rPr lang="tr-TR" dirty="0" err="1"/>
              <a:t>endokardit</a:t>
            </a:r>
            <a:r>
              <a:rPr lang="tr-TR" dirty="0"/>
              <a:t> </a:t>
            </a:r>
            <a:r>
              <a:rPr lang="tr-TR" dirty="0" err="1"/>
              <a:t>profilaksisi</a:t>
            </a:r>
            <a:r>
              <a:rPr lang="tr-TR" dirty="0"/>
              <a:t> yapılması önerilmiştir.</a:t>
            </a:r>
          </a:p>
          <a:p>
            <a:pPr>
              <a:spcAft>
                <a:spcPts val="600"/>
              </a:spcAft>
            </a:pPr>
            <a:r>
              <a:rPr lang="tr-TR" dirty="0" err="1">
                <a:solidFill>
                  <a:srgbClr val="FF0000"/>
                </a:solidFill>
              </a:rPr>
              <a:t>Profilaksi</a:t>
            </a:r>
            <a:r>
              <a:rPr lang="tr-TR" dirty="0">
                <a:solidFill>
                  <a:srgbClr val="FF0000"/>
                </a:solidFill>
              </a:rPr>
              <a:t> gerektiren </a:t>
            </a:r>
            <a:r>
              <a:rPr lang="tr-TR" dirty="0" err="1">
                <a:solidFill>
                  <a:srgbClr val="FF0000"/>
                </a:solidFill>
              </a:rPr>
              <a:t>dental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prodesürler</a:t>
            </a:r>
            <a:r>
              <a:rPr lang="tr-TR" dirty="0">
                <a:solidFill>
                  <a:srgbClr val="FF0000"/>
                </a:solidFill>
              </a:rPr>
              <a:t> ise; </a:t>
            </a:r>
            <a:r>
              <a:rPr lang="tr-TR" dirty="0" err="1"/>
              <a:t>gingival</a:t>
            </a:r>
            <a:r>
              <a:rPr lang="tr-TR" dirty="0"/>
              <a:t> dokuyu içeren, dişlerin </a:t>
            </a:r>
            <a:r>
              <a:rPr lang="tr-TR" dirty="0" err="1"/>
              <a:t>periapikal</a:t>
            </a:r>
            <a:r>
              <a:rPr lang="tr-TR" dirty="0"/>
              <a:t> dokularını içeren ve oral mukozayı perfore eden bütün </a:t>
            </a:r>
            <a:r>
              <a:rPr lang="tr-TR" dirty="0" err="1"/>
              <a:t>dental</a:t>
            </a:r>
            <a:r>
              <a:rPr lang="tr-TR" dirty="0"/>
              <a:t> işlemler olarak tanımlanmıştır.</a:t>
            </a:r>
          </a:p>
          <a:p>
            <a:pPr>
              <a:spcAft>
                <a:spcPts val="600"/>
              </a:spcAft>
            </a:pPr>
            <a:r>
              <a:rPr lang="tr-TR" dirty="0" err="1">
                <a:solidFill>
                  <a:srgbClr val="FF0000"/>
                </a:solidFill>
              </a:rPr>
              <a:t>Profilaksi</a:t>
            </a:r>
            <a:r>
              <a:rPr lang="tr-TR" dirty="0">
                <a:solidFill>
                  <a:srgbClr val="FF0000"/>
                </a:solidFill>
              </a:rPr>
              <a:t> gerektirmeyen durumlar, </a:t>
            </a:r>
            <a:endParaRPr lang="tr-TR" dirty="0" smtClean="0">
              <a:solidFill>
                <a:srgbClr val="FF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tr-TR" dirty="0" err="1"/>
              <a:t>N</a:t>
            </a:r>
            <a:r>
              <a:rPr lang="tr-TR" dirty="0" err="1" smtClean="0"/>
              <a:t>oninfekte</a:t>
            </a:r>
            <a:r>
              <a:rPr lang="tr-TR" dirty="0" smtClean="0"/>
              <a:t> </a:t>
            </a:r>
            <a:r>
              <a:rPr lang="tr-TR" dirty="0"/>
              <a:t>dokuya rutin lokal anestezi,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 err="1"/>
              <a:t>D</a:t>
            </a:r>
            <a:r>
              <a:rPr lang="tr-TR" dirty="0" err="1" smtClean="0"/>
              <a:t>ental</a:t>
            </a:r>
            <a:r>
              <a:rPr lang="tr-TR" dirty="0" smtClean="0"/>
              <a:t> </a:t>
            </a:r>
            <a:r>
              <a:rPr lang="tr-TR" dirty="0"/>
              <a:t>radyografi,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 err="1"/>
              <a:t>O</a:t>
            </a:r>
            <a:r>
              <a:rPr lang="tr-TR" dirty="0" err="1" smtClean="0"/>
              <a:t>rtodontik</a:t>
            </a:r>
            <a:r>
              <a:rPr lang="tr-TR" dirty="0" smtClean="0"/>
              <a:t> </a:t>
            </a:r>
            <a:r>
              <a:rPr lang="tr-TR" dirty="0"/>
              <a:t>veya </a:t>
            </a:r>
            <a:r>
              <a:rPr lang="tr-TR" dirty="0" err="1"/>
              <a:t>protetik</a:t>
            </a:r>
            <a:r>
              <a:rPr lang="tr-TR" dirty="0"/>
              <a:t> apareylerin yerleştirilmesi,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 err="1"/>
              <a:t>O</a:t>
            </a:r>
            <a:r>
              <a:rPr lang="tr-TR" dirty="0" err="1" smtClean="0"/>
              <a:t>rtodontik</a:t>
            </a:r>
            <a:r>
              <a:rPr lang="tr-TR" dirty="0" smtClean="0"/>
              <a:t> </a:t>
            </a:r>
            <a:r>
              <a:rPr lang="tr-TR" dirty="0"/>
              <a:t>braket yerleştirilmesi, </a:t>
            </a:r>
            <a:endParaRPr lang="tr-TR" dirty="0" smtClean="0"/>
          </a:p>
          <a:p>
            <a:pPr lvl="1">
              <a:spcAft>
                <a:spcPts val="600"/>
              </a:spcAft>
            </a:pPr>
            <a:r>
              <a:rPr lang="tr-TR" dirty="0"/>
              <a:t>T</a:t>
            </a:r>
            <a:r>
              <a:rPr lang="tr-TR" dirty="0" smtClean="0"/>
              <a:t>ravma </a:t>
            </a:r>
            <a:r>
              <a:rPr lang="tr-TR" dirty="0"/>
              <a:t>nedeniyle dudak veya oral mukozada kanama.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495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 smtClean="0"/>
              <a:t>ENDOKARDİT </a:t>
            </a:r>
            <a:r>
              <a:rPr lang="tr-TR" sz="3200" dirty="0"/>
              <a:t>PROFİLAKSİSİ GEREKTİREN YÜKSEK RİSKLİ KARDİYAK PROBLEMLER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 err="1"/>
              <a:t>Protetik</a:t>
            </a:r>
            <a:r>
              <a:rPr lang="tr-TR" sz="2000" dirty="0"/>
              <a:t> kalp kapağı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Geçirilmiş </a:t>
            </a:r>
            <a:r>
              <a:rPr lang="tr-TR" sz="2000" dirty="0" err="1"/>
              <a:t>enfektif</a:t>
            </a:r>
            <a:r>
              <a:rPr lang="tr-TR" sz="2000" dirty="0"/>
              <a:t> </a:t>
            </a:r>
            <a:r>
              <a:rPr lang="tr-TR" sz="2000" dirty="0" err="1"/>
              <a:t>endokardit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 err="1"/>
              <a:t>Konjenital</a:t>
            </a:r>
            <a:r>
              <a:rPr lang="tr-TR" sz="2000" dirty="0"/>
              <a:t> kalp hastalıkları(*) </a:t>
            </a:r>
          </a:p>
          <a:p>
            <a:pPr lvl="1">
              <a:spcAft>
                <a:spcPts val="600"/>
              </a:spcAft>
            </a:pPr>
            <a:r>
              <a:rPr lang="tr-TR" sz="1600" dirty="0"/>
              <a:t>Tedavi edilmemiş </a:t>
            </a:r>
            <a:r>
              <a:rPr lang="tr-TR" sz="1600" dirty="0" err="1"/>
              <a:t>siyanotik</a:t>
            </a:r>
            <a:r>
              <a:rPr lang="tr-TR" sz="1600" dirty="0"/>
              <a:t> </a:t>
            </a:r>
            <a:r>
              <a:rPr lang="tr-TR" sz="1600" dirty="0" err="1"/>
              <a:t>konjenital</a:t>
            </a:r>
            <a:r>
              <a:rPr lang="tr-TR" sz="1600" dirty="0"/>
              <a:t> kalp hastalıkları </a:t>
            </a:r>
          </a:p>
          <a:p>
            <a:pPr lvl="1">
              <a:spcAft>
                <a:spcPts val="600"/>
              </a:spcAft>
            </a:pPr>
            <a:r>
              <a:rPr lang="tr-TR" sz="1600" dirty="0" err="1"/>
              <a:t>Konjenital</a:t>
            </a:r>
            <a:r>
              <a:rPr lang="tr-TR" sz="1600" dirty="0"/>
              <a:t> kalp </a:t>
            </a:r>
            <a:r>
              <a:rPr lang="tr-TR" sz="1600" dirty="0" err="1"/>
              <a:t>defektinin</a:t>
            </a:r>
            <a:r>
              <a:rPr lang="tr-TR" sz="1600" dirty="0"/>
              <a:t> </a:t>
            </a:r>
            <a:r>
              <a:rPr lang="tr-TR" sz="1600" dirty="0" err="1"/>
              <a:t>protetik</a:t>
            </a:r>
            <a:r>
              <a:rPr lang="tr-TR" sz="1600" dirty="0"/>
              <a:t> materyal ile tamamen tedavi edilmesi (prosedür sonrası ilk 6ay) (**)</a:t>
            </a:r>
          </a:p>
          <a:p>
            <a:pPr lvl="1">
              <a:spcAft>
                <a:spcPts val="600"/>
              </a:spcAft>
            </a:pPr>
            <a:r>
              <a:rPr lang="tr-TR" sz="1600" dirty="0"/>
              <a:t>İlgili </a:t>
            </a:r>
            <a:r>
              <a:rPr lang="tr-TR" sz="1600" dirty="0" smtClean="0"/>
              <a:t>bölgede (</a:t>
            </a:r>
            <a:r>
              <a:rPr lang="tr-TR" sz="1600" dirty="0" err="1"/>
              <a:t>protetik</a:t>
            </a:r>
            <a:r>
              <a:rPr lang="tr-TR" sz="1600" dirty="0"/>
              <a:t> parçanın </a:t>
            </a:r>
            <a:r>
              <a:rPr lang="tr-TR" sz="1600" dirty="0" smtClean="0"/>
              <a:t>bulunduğu </a:t>
            </a:r>
            <a:r>
              <a:rPr lang="tr-TR" sz="1600" dirty="0"/>
              <a:t>bölge) veya komşu dokularda </a:t>
            </a:r>
            <a:r>
              <a:rPr lang="tr-TR" sz="1600" dirty="0" err="1"/>
              <a:t>rezidüel</a:t>
            </a:r>
            <a:r>
              <a:rPr lang="tr-TR" sz="1600" dirty="0"/>
              <a:t> </a:t>
            </a:r>
            <a:r>
              <a:rPr lang="tr-TR" sz="1600" dirty="0" err="1"/>
              <a:t>defekt</a:t>
            </a:r>
            <a:r>
              <a:rPr lang="tr-TR" sz="1600" dirty="0"/>
              <a:t> içeren tedavi edilmiş </a:t>
            </a:r>
            <a:r>
              <a:rPr lang="tr-TR" sz="1600" dirty="0" err="1"/>
              <a:t>konjenital</a:t>
            </a:r>
            <a:r>
              <a:rPr lang="tr-TR" sz="1600" dirty="0"/>
              <a:t> kalp hastalıkları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Kardiyak </a:t>
            </a:r>
            <a:r>
              <a:rPr lang="tr-TR" sz="2000" dirty="0" err="1"/>
              <a:t>valvulopatisi</a:t>
            </a:r>
            <a:r>
              <a:rPr lang="tr-TR" sz="2000" dirty="0"/>
              <a:t> olan kardiyak transplantasyon </a:t>
            </a:r>
            <a:r>
              <a:rPr lang="tr-TR" sz="2000" dirty="0" smtClean="0"/>
              <a:t>hastaları</a:t>
            </a:r>
            <a:endParaRPr lang="tr-TR" sz="1050" dirty="0"/>
          </a:p>
          <a:p>
            <a:pPr lvl="1" indent="0">
              <a:spcAft>
                <a:spcPts val="600"/>
              </a:spcAft>
              <a:buNone/>
            </a:pPr>
            <a:endParaRPr lang="tr-TR" sz="105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652485"/>
            <a:ext cx="82296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100" dirty="0" smtClean="0"/>
              <a:t>(</a:t>
            </a:r>
            <a:r>
              <a:rPr lang="tr-TR" sz="1100" dirty="0"/>
              <a:t>*) Altta sıralanan koşullar hariç artık </a:t>
            </a:r>
            <a:r>
              <a:rPr lang="tr-TR" sz="1100" dirty="0" err="1"/>
              <a:t>konjenital</a:t>
            </a:r>
            <a:r>
              <a:rPr lang="tr-TR" sz="1100" dirty="0"/>
              <a:t> kalp hastalıklarında antibiyotik </a:t>
            </a:r>
            <a:r>
              <a:rPr lang="tr-TR" sz="1100" dirty="0" err="1"/>
              <a:t>profilaksisi</a:t>
            </a:r>
            <a:r>
              <a:rPr lang="tr-TR" sz="1100" dirty="0"/>
              <a:t> tavsiye edilmemektedir.</a:t>
            </a:r>
          </a:p>
          <a:p>
            <a:pPr>
              <a:spcAft>
                <a:spcPts val="600"/>
              </a:spcAft>
            </a:pPr>
            <a:r>
              <a:rPr lang="tr-TR" sz="1100" dirty="0"/>
              <a:t>(**) </a:t>
            </a:r>
            <a:r>
              <a:rPr lang="tr-TR" sz="1100" dirty="0" err="1"/>
              <a:t>Protetik</a:t>
            </a:r>
            <a:r>
              <a:rPr lang="tr-TR" sz="1100" dirty="0"/>
              <a:t> materyalin </a:t>
            </a:r>
            <a:r>
              <a:rPr lang="tr-TR" sz="1100" dirty="0" err="1"/>
              <a:t>epitelizasyonu</a:t>
            </a:r>
            <a:r>
              <a:rPr lang="tr-TR" sz="1100" dirty="0"/>
              <a:t> 6 ay sonra tamamlandığı için ilk 6 ay </a:t>
            </a:r>
            <a:r>
              <a:rPr lang="tr-TR" sz="1100" dirty="0" err="1"/>
              <a:t>profilaksi</a:t>
            </a:r>
            <a:r>
              <a:rPr lang="tr-TR" sz="1100" dirty="0"/>
              <a:t> önerilmektedir.</a:t>
            </a:r>
          </a:p>
          <a:p>
            <a:pPr>
              <a:spcAft>
                <a:spcPts val="600"/>
              </a:spcAft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1493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429" y="533400"/>
            <a:ext cx="8441140" cy="990600"/>
          </a:xfrm>
        </p:spPr>
        <p:txBody>
          <a:bodyPr>
            <a:normAutofit fontScale="90000"/>
          </a:bodyPr>
          <a:lstStyle/>
          <a:p>
            <a:r>
              <a:rPr lang="tr-TR" dirty="0"/>
              <a:t>ANTİBİYOTİK PROFİLAKSİ PROTOKOLÜ</a:t>
            </a:r>
            <a:endParaRPr lang="en-US" dirty="0"/>
          </a:p>
        </p:txBody>
      </p:sp>
      <p:graphicFrame>
        <p:nvGraphicFramePr>
          <p:cNvPr id="4" name="Tabl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0369771"/>
              </p:ext>
            </p:extLst>
          </p:nvPr>
        </p:nvGraphicFramePr>
        <p:xfrm>
          <a:off x="712788" y="3011488"/>
          <a:ext cx="7716836" cy="4321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9209"/>
                <a:gridCol w="1929209"/>
                <a:gridCol w="1929209"/>
                <a:gridCol w="1929209"/>
              </a:tblGrid>
              <a:tr h="432228">
                <a:tc>
                  <a:txBody>
                    <a:bodyPr/>
                    <a:lstStyle/>
                    <a:p>
                      <a:r>
                        <a:rPr lang="tr-TR" dirty="0" smtClean="0"/>
                        <a:t>VERİLİŞ YOLU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AJAN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DOZ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30-60DK ÖNCE</a:t>
                      </a:r>
                      <a:endParaRPr lang="tr-TR" dirty="0"/>
                    </a:p>
                  </a:txBody>
                  <a:tcPr marL="64307" marR="64307"/>
                </a:tc>
              </a:tr>
              <a:tr h="432228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Yetişkinlerde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Çocuklarda(*)</a:t>
                      </a:r>
                      <a:endParaRPr lang="tr-TR" dirty="0"/>
                    </a:p>
                  </a:txBody>
                  <a:tcPr marL="64307" marR="64307"/>
                </a:tc>
              </a:tr>
              <a:tr h="348918">
                <a:tc>
                  <a:txBody>
                    <a:bodyPr/>
                    <a:lstStyle/>
                    <a:p>
                      <a:r>
                        <a:rPr lang="tr-TR" dirty="0" smtClean="0"/>
                        <a:t>ORAL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Amoxicillin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2g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50mg/kg</a:t>
                      </a:r>
                      <a:endParaRPr lang="tr-TR" dirty="0"/>
                    </a:p>
                  </a:txBody>
                  <a:tcPr marL="64307" marR="64307"/>
                </a:tc>
              </a:tr>
              <a:tr h="872296">
                <a:tc>
                  <a:txBody>
                    <a:bodyPr/>
                    <a:lstStyle/>
                    <a:p>
                      <a:r>
                        <a:rPr lang="tr-TR" dirty="0" smtClean="0"/>
                        <a:t>PARENTERAL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Ampicillin</a:t>
                      </a:r>
                      <a:endParaRPr lang="tr-TR" dirty="0" smtClean="0"/>
                    </a:p>
                    <a:p>
                      <a:r>
                        <a:rPr lang="tr-TR" dirty="0" err="1" smtClean="0"/>
                        <a:t>Cefazolin</a:t>
                      </a:r>
                      <a:r>
                        <a:rPr lang="tr-TR" dirty="0" smtClean="0"/>
                        <a:t>/ </a:t>
                      </a:r>
                      <a:r>
                        <a:rPr lang="tr-TR" dirty="0" err="1" smtClean="0"/>
                        <a:t>Ceftriaxone</a:t>
                      </a:r>
                      <a:r>
                        <a:rPr lang="tr-TR" dirty="0" smtClean="0"/>
                        <a:t>(**)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2g IM/IV</a:t>
                      </a:r>
                    </a:p>
                    <a:p>
                      <a:r>
                        <a:rPr lang="tr-TR" dirty="0" smtClean="0"/>
                        <a:t>1g IM/IV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50mg/kg</a:t>
                      </a:r>
                      <a:r>
                        <a:rPr lang="tr-TR" baseline="0" dirty="0" smtClean="0"/>
                        <a:t> IM/IV</a:t>
                      </a:r>
                    </a:p>
                    <a:p>
                      <a:r>
                        <a:rPr lang="tr-TR" baseline="0" dirty="0" smtClean="0"/>
                        <a:t>50mg/kg IM/IV</a:t>
                      </a:r>
                      <a:endParaRPr lang="tr-TR" dirty="0"/>
                    </a:p>
                  </a:txBody>
                  <a:tcPr marL="64307" marR="64307"/>
                </a:tc>
              </a:tr>
              <a:tr h="1173189">
                <a:tc>
                  <a:txBody>
                    <a:bodyPr/>
                    <a:lstStyle/>
                    <a:p>
                      <a:r>
                        <a:rPr lang="tr-TR" dirty="0" smtClean="0"/>
                        <a:t>Penisilin alerjisi olduğunda, ORAL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Cephalexin</a:t>
                      </a:r>
                      <a:r>
                        <a:rPr lang="tr-TR" dirty="0" smtClean="0"/>
                        <a:t>(**)</a:t>
                      </a:r>
                    </a:p>
                    <a:p>
                      <a:r>
                        <a:rPr lang="tr-TR" dirty="0" err="1" smtClean="0"/>
                        <a:t>Clindamycin</a:t>
                      </a:r>
                      <a:endParaRPr lang="tr-TR" dirty="0" smtClean="0"/>
                    </a:p>
                    <a:p>
                      <a:r>
                        <a:rPr lang="tr-TR" dirty="0" err="1" smtClean="0"/>
                        <a:t>Azithromycin</a:t>
                      </a:r>
                      <a:r>
                        <a:rPr lang="tr-TR" dirty="0" smtClean="0"/>
                        <a:t>/ </a:t>
                      </a:r>
                      <a:r>
                        <a:rPr lang="tr-TR" dirty="0" err="1" smtClean="0"/>
                        <a:t>clarithromycin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2g</a:t>
                      </a:r>
                    </a:p>
                    <a:p>
                      <a:r>
                        <a:rPr lang="tr-TR" dirty="0" smtClean="0"/>
                        <a:t>600mg</a:t>
                      </a:r>
                    </a:p>
                    <a:p>
                      <a:r>
                        <a:rPr lang="tr-TR" dirty="0" smtClean="0"/>
                        <a:t>500mg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50mg/kg</a:t>
                      </a:r>
                    </a:p>
                    <a:p>
                      <a:r>
                        <a:rPr lang="tr-TR" dirty="0" smtClean="0"/>
                        <a:t>20mg/kg</a:t>
                      </a:r>
                    </a:p>
                    <a:p>
                      <a:r>
                        <a:rPr lang="tr-TR" dirty="0" smtClean="0"/>
                        <a:t>15mg/kg</a:t>
                      </a:r>
                      <a:endParaRPr lang="tr-TR" dirty="0"/>
                    </a:p>
                  </a:txBody>
                  <a:tcPr marL="64307" marR="64307"/>
                </a:tc>
              </a:tr>
              <a:tr h="987950">
                <a:tc>
                  <a:txBody>
                    <a:bodyPr/>
                    <a:lstStyle/>
                    <a:p>
                      <a:r>
                        <a:rPr lang="tr-TR" dirty="0" smtClean="0"/>
                        <a:t>Penisilin alerjisi olduğunda, PARENTERAL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Cefazolin</a:t>
                      </a:r>
                      <a:r>
                        <a:rPr lang="tr-TR" dirty="0" smtClean="0"/>
                        <a:t>/</a:t>
                      </a:r>
                    </a:p>
                    <a:p>
                      <a:r>
                        <a:rPr lang="tr-TR" dirty="0" err="1" smtClean="0"/>
                        <a:t>ceftriaxone</a:t>
                      </a:r>
                      <a:r>
                        <a:rPr lang="tr-TR" dirty="0" smtClean="0"/>
                        <a:t>(**)</a:t>
                      </a:r>
                    </a:p>
                    <a:p>
                      <a:r>
                        <a:rPr lang="tr-TR" dirty="0" err="1" smtClean="0"/>
                        <a:t>Clindamycin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1g IM/IV</a:t>
                      </a:r>
                    </a:p>
                    <a:p>
                      <a:endParaRPr lang="tr-TR" dirty="0" smtClean="0"/>
                    </a:p>
                    <a:p>
                      <a:r>
                        <a:rPr lang="tr-TR" dirty="0" smtClean="0"/>
                        <a:t>600mg IM/IV</a:t>
                      </a:r>
                      <a:endParaRPr lang="tr-TR" dirty="0"/>
                    </a:p>
                  </a:txBody>
                  <a:tcPr marL="64307" marR="64307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50mg/kg IM/IV</a:t>
                      </a:r>
                    </a:p>
                    <a:p>
                      <a:endParaRPr lang="tr-TR" dirty="0" smtClean="0"/>
                    </a:p>
                    <a:p>
                      <a:r>
                        <a:rPr lang="tr-TR" dirty="0" smtClean="0"/>
                        <a:t>20mg/kg</a:t>
                      </a:r>
                      <a:r>
                        <a:rPr lang="tr-TR" baseline="0" dirty="0" smtClean="0"/>
                        <a:t> IM/IV</a:t>
                      </a:r>
                      <a:endParaRPr lang="tr-TR" dirty="0"/>
                    </a:p>
                  </a:txBody>
                  <a:tcPr marL="64307" marR="64307"/>
                </a:tc>
              </a:tr>
            </a:tbl>
          </a:graphicData>
        </a:graphic>
      </p:graphicFrame>
      <p:sp>
        <p:nvSpPr>
          <p:cNvPr id="5" name="Metin kutusu 7"/>
          <p:cNvSpPr txBox="1"/>
          <p:nvPr/>
        </p:nvSpPr>
        <p:spPr>
          <a:xfrm>
            <a:off x="457200" y="5847009"/>
            <a:ext cx="82295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200" dirty="0" smtClean="0"/>
              <a:t>(*) çocuklara verilen total doz yetişkin dozunu geçmemelidir.</a:t>
            </a:r>
          </a:p>
          <a:p>
            <a:pPr>
              <a:spcAft>
                <a:spcPts val="600"/>
              </a:spcAft>
            </a:pPr>
            <a:r>
              <a:rPr lang="tr-TR" sz="1200" dirty="0" smtClean="0"/>
              <a:t>(**) yüksek penisilin </a:t>
            </a:r>
            <a:r>
              <a:rPr lang="tr-TR" sz="1200" dirty="0" err="1" smtClean="0"/>
              <a:t>hipersensitivitesi</a:t>
            </a:r>
            <a:r>
              <a:rPr lang="tr-TR" sz="1200" dirty="0" smtClean="0"/>
              <a:t> olan hastalarda </a:t>
            </a:r>
            <a:r>
              <a:rPr lang="tr-TR" sz="1200" dirty="0" err="1" smtClean="0"/>
              <a:t>sefalosporinler</a:t>
            </a:r>
            <a:r>
              <a:rPr lang="tr-TR" sz="1200" dirty="0" smtClean="0"/>
              <a:t> kullanılmamalıdır. Diğer 1. ve 2. jenerasyon </a:t>
            </a:r>
            <a:r>
              <a:rPr lang="tr-TR" sz="1200" dirty="0" err="1" smtClean="0"/>
              <a:t>sefalosporinler</a:t>
            </a:r>
            <a:r>
              <a:rPr lang="tr-TR" sz="1200" dirty="0" smtClean="0"/>
              <a:t> de aynı dozlarda yetişkin ve çocuklarda kullanılabilir.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426634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19411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Bakteriyel </a:t>
            </a:r>
            <a:r>
              <a:rPr lang="tr-TR" sz="2000" dirty="0" err="1"/>
              <a:t>endokardit</a:t>
            </a:r>
            <a:r>
              <a:rPr lang="tr-TR" sz="2000" dirty="0"/>
              <a:t> </a:t>
            </a:r>
            <a:r>
              <a:rPr lang="tr-TR" sz="2000" dirty="0" err="1"/>
              <a:t>profilaksisi</a:t>
            </a:r>
            <a:r>
              <a:rPr lang="tr-TR" sz="2000" dirty="0"/>
              <a:t> en sık olarak oral yoldan operasyondan ½ veya 1 saat önce 2gr </a:t>
            </a:r>
            <a:r>
              <a:rPr lang="tr-TR" sz="2000" dirty="0" err="1"/>
              <a:t>amoxicillin</a:t>
            </a:r>
            <a:r>
              <a:rPr lang="tr-TR" sz="2000" dirty="0"/>
              <a:t> verilmesiyle yapılır.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err="1" smtClean="0"/>
              <a:t>Amoksisilin</a:t>
            </a:r>
            <a:r>
              <a:rPr lang="tr-TR" sz="2000" dirty="0" smtClean="0"/>
              <a:t> </a:t>
            </a:r>
            <a:r>
              <a:rPr lang="tr-TR" sz="2000" dirty="0" err="1"/>
              <a:t>gastrointestinal</a:t>
            </a:r>
            <a:r>
              <a:rPr lang="tr-TR" sz="2000" dirty="0"/>
              <a:t> sistemden daha iyi </a:t>
            </a:r>
            <a:r>
              <a:rPr lang="tr-TR" sz="2000" dirty="0" err="1"/>
              <a:t>absorbe</a:t>
            </a:r>
            <a:r>
              <a:rPr lang="tr-TR" sz="2000" dirty="0"/>
              <a:t> edilir ve daha </a:t>
            </a:r>
            <a:r>
              <a:rPr lang="tr-TR" sz="2000" dirty="0" smtClean="0"/>
              <a:t>yüksek </a:t>
            </a:r>
            <a:r>
              <a:rPr lang="tr-TR" sz="2000" dirty="0"/>
              <a:t>plazma seviyesi sağlar. </a:t>
            </a:r>
            <a:r>
              <a:rPr lang="tr-TR" sz="2000" dirty="0" err="1"/>
              <a:t>Amoksisilin</a:t>
            </a:r>
            <a:r>
              <a:rPr lang="tr-TR" sz="2000" dirty="0"/>
              <a:t>, </a:t>
            </a:r>
            <a:r>
              <a:rPr lang="tr-TR" sz="2000" dirty="0" err="1"/>
              <a:t>dental</a:t>
            </a:r>
            <a:r>
              <a:rPr lang="tr-TR" sz="2000" dirty="0"/>
              <a:t> prosedür sonrası en sık </a:t>
            </a:r>
            <a:r>
              <a:rPr lang="tr-TR" sz="2000" dirty="0" err="1"/>
              <a:t>endokardit</a:t>
            </a:r>
            <a:r>
              <a:rPr lang="tr-TR" sz="2000" dirty="0"/>
              <a:t> etkeni olan </a:t>
            </a:r>
            <a:r>
              <a:rPr lang="tr-TR" sz="2000" dirty="0" err="1"/>
              <a:t>viridans</a:t>
            </a:r>
            <a:r>
              <a:rPr lang="tr-TR" sz="2000" dirty="0"/>
              <a:t> grubu streptokoklar üzerine oldukça etkilidir.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Penisilin alerjisi olan hastalar için 2 alternatif ilaç tavsiye edilmiştir. İlki operasyondan 1 saat önce oral yoldan 600mg </a:t>
            </a:r>
            <a:r>
              <a:rPr lang="tr-TR" sz="2000" dirty="0" err="1"/>
              <a:t>klindamisin</a:t>
            </a:r>
            <a:r>
              <a:rPr lang="tr-TR" sz="2000" dirty="0"/>
              <a:t> alınmasıdır. Eğer hastanın penisilin alerjisi hafifse ve </a:t>
            </a:r>
            <a:r>
              <a:rPr lang="tr-TR" sz="2000" dirty="0" err="1"/>
              <a:t>anafilaktik</a:t>
            </a:r>
            <a:r>
              <a:rPr lang="tr-TR" sz="2000" dirty="0"/>
              <a:t> değilse, 1.jenerasyon </a:t>
            </a:r>
            <a:r>
              <a:rPr lang="tr-TR" sz="2000" dirty="0" err="1"/>
              <a:t>sefalosporinler</a:t>
            </a:r>
            <a:r>
              <a:rPr lang="tr-TR" sz="2000" dirty="0"/>
              <a:t>, </a:t>
            </a:r>
            <a:r>
              <a:rPr lang="tr-TR" sz="2000" dirty="0" err="1"/>
              <a:t>sefaleksin</a:t>
            </a:r>
            <a:r>
              <a:rPr lang="tr-TR" sz="2000" dirty="0"/>
              <a:t> gibi, reçete edilebilir. </a:t>
            </a:r>
            <a:r>
              <a:rPr lang="tr-TR" sz="2000" dirty="0" err="1"/>
              <a:t>Eritromisin</a:t>
            </a:r>
            <a:r>
              <a:rPr lang="tr-TR" sz="2000" dirty="0"/>
              <a:t> artık tavsiye edilmemesine rağmen, yeni </a:t>
            </a:r>
            <a:r>
              <a:rPr lang="tr-TR" sz="2000" dirty="0" err="1"/>
              <a:t>makrolid</a:t>
            </a:r>
            <a:r>
              <a:rPr lang="tr-TR" sz="2000" dirty="0"/>
              <a:t> grubu antibiyotikler, </a:t>
            </a:r>
            <a:r>
              <a:rPr lang="tr-TR" sz="2000" dirty="0" err="1"/>
              <a:t>azitromisin</a:t>
            </a:r>
            <a:r>
              <a:rPr lang="tr-TR" sz="2000" dirty="0"/>
              <a:t> ve </a:t>
            </a:r>
            <a:r>
              <a:rPr lang="tr-TR" sz="2000" dirty="0" err="1"/>
              <a:t>klaritromisin</a:t>
            </a:r>
            <a:r>
              <a:rPr lang="tr-TR" sz="2000" dirty="0"/>
              <a:t> kabul edilen alternatif ilaçlardır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18575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740" y="533400"/>
            <a:ext cx="8018060" cy="990600"/>
          </a:xfrm>
        </p:spPr>
        <p:txBody>
          <a:bodyPr/>
          <a:lstStyle/>
          <a:p>
            <a:r>
              <a:rPr lang="tr-TR" dirty="0"/>
              <a:t>ÖDEM, SELÜLİT VE APSE!!!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Ödem, </a:t>
            </a:r>
            <a:r>
              <a:rPr lang="tr-TR" dirty="0" err="1"/>
              <a:t>selülit</a:t>
            </a:r>
            <a:r>
              <a:rPr lang="tr-TR" dirty="0"/>
              <a:t> ve apse aşamalarının klinik ve mikrobiyolojik aşamaları tabloda karşılaştırılmıştır.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994762"/>
              </p:ext>
            </p:extLst>
          </p:nvPr>
        </p:nvGraphicFramePr>
        <p:xfrm>
          <a:off x="457200" y="2620376"/>
          <a:ext cx="8229600" cy="356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95751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Karakteristik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Ödem</a:t>
                      </a:r>
                      <a:r>
                        <a:rPr lang="tr-TR" sz="1400" baseline="0" dirty="0" smtClean="0"/>
                        <a:t> </a:t>
                      </a:r>
                      <a:r>
                        <a:rPr lang="tr-TR" sz="1400" dirty="0" smtClean="0"/>
                        <a:t>(</a:t>
                      </a:r>
                      <a:r>
                        <a:rPr lang="tr-TR" sz="1400" dirty="0" err="1" smtClean="0"/>
                        <a:t>İnokülasyon</a:t>
                      </a:r>
                      <a:r>
                        <a:rPr lang="tr-TR" sz="1400" dirty="0" smtClean="0"/>
                        <a:t>)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Selülit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Apse</a:t>
                      </a:r>
                      <a:endParaRPr lang="tr-TR" sz="1400" dirty="0"/>
                    </a:p>
                  </a:txBody>
                  <a:tcPr/>
                </a:tc>
              </a:tr>
              <a:tr h="395751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Süre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0-3 gün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1-5 gün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4-10 gün</a:t>
                      </a:r>
                      <a:endParaRPr lang="tr-TR" sz="1400" dirty="0"/>
                    </a:p>
                  </a:txBody>
                  <a:tcPr/>
                </a:tc>
              </a:tr>
              <a:tr h="395751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Ağrı, sınırları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Hafif,</a:t>
                      </a:r>
                      <a:r>
                        <a:rPr lang="tr-TR" sz="1400" baseline="0" dirty="0" smtClean="0"/>
                        <a:t> </a:t>
                      </a:r>
                      <a:r>
                        <a:rPr lang="tr-TR" sz="1400" baseline="0" dirty="0" err="1" smtClean="0"/>
                        <a:t>diffüz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Diffüz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Lokalize</a:t>
                      </a:r>
                      <a:endParaRPr lang="tr-TR" sz="1400" dirty="0"/>
                    </a:p>
                  </a:txBody>
                  <a:tcPr/>
                </a:tc>
              </a:tr>
              <a:tr h="395751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Boyut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Değişken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Büyük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Daha küçük</a:t>
                      </a:r>
                      <a:endParaRPr lang="tr-TR" sz="1400" dirty="0"/>
                    </a:p>
                  </a:txBody>
                  <a:tcPr/>
                </a:tc>
              </a:tr>
              <a:tr h="395751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Renk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Normal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Kırmızı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Parlak merkez</a:t>
                      </a:r>
                      <a:endParaRPr lang="tr-TR" sz="1400" dirty="0"/>
                    </a:p>
                  </a:txBody>
                  <a:tcPr/>
                </a:tc>
              </a:tr>
              <a:tr h="395751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Yoğunluk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Jöle</a:t>
                      </a:r>
                      <a:r>
                        <a:rPr lang="tr-TR" sz="1400" baseline="0" dirty="0" smtClean="0"/>
                        <a:t> gibi (</a:t>
                      </a:r>
                      <a:r>
                        <a:rPr lang="tr-TR" sz="1400" baseline="0" dirty="0" err="1" smtClean="0"/>
                        <a:t>jellylike</a:t>
                      </a:r>
                      <a:r>
                        <a:rPr lang="tr-TR" sz="1400" baseline="0" dirty="0" smtClean="0"/>
                        <a:t>)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Tahta gibi (</a:t>
                      </a:r>
                      <a:r>
                        <a:rPr lang="tr-TR" sz="1400" dirty="0" err="1" smtClean="0"/>
                        <a:t>boardlike</a:t>
                      </a:r>
                      <a:r>
                        <a:rPr lang="tr-TR" sz="1400" dirty="0" smtClean="0"/>
                        <a:t>)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Yumuşak merkez</a:t>
                      </a:r>
                      <a:endParaRPr lang="tr-TR" sz="1400" dirty="0"/>
                    </a:p>
                  </a:txBody>
                  <a:tcPr/>
                </a:tc>
              </a:tr>
              <a:tr h="395751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İlerleme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Artan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Artan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Azalan</a:t>
                      </a:r>
                      <a:endParaRPr lang="tr-TR" sz="1400" dirty="0"/>
                    </a:p>
                  </a:txBody>
                  <a:tcPr/>
                </a:tc>
              </a:tr>
              <a:tr h="395751"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Pü</a:t>
                      </a:r>
                      <a:r>
                        <a:rPr lang="tr-TR" sz="1400" baseline="0" dirty="0" err="1" smtClean="0"/>
                        <a:t>rülans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Yok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Yok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Var</a:t>
                      </a:r>
                      <a:endParaRPr lang="tr-TR" sz="1400" dirty="0"/>
                    </a:p>
                  </a:txBody>
                  <a:tcPr/>
                </a:tc>
              </a:tr>
              <a:tr h="395751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Bakteri</a:t>
                      </a:r>
                      <a:r>
                        <a:rPr lang="tr-TR" sz="1400" baseline="0" dirty="0" smtClean="0"/>
                        <a:t> popülasyonu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Aerobik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Miks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Anaerobik</a:t>
                      </a:r>
                      <a:endParaRPr lang="tr-TR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2474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01003"/>
            <a:ext cx="8229600" cy="5275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Bakteriyel </a:t>
            </a:r>
            <a:r>
              <a:rPr lang="tr-TR" sz="2000" dirty="0" err="1"/>
              <a:t>endokardit</a:t>
            </a:r>
            <a:r>
              <a:rPr lang="tr-TR" sz="2000" dirty="0"/>
              <a:t> riski bulunan bazı hastalar, günlük doz penisilin alıyor olabilirler veya başka bir nedenle antibiyotik tedavisi görüyor olabilirler. Bu hastalarda, streptokoklar penisiline direnç kazanmış olabilirler. Bu durumda </a:t>
            </a:r>
            <a:r>
              <a:rPr lang="tr-TR" sz="2000" dirty="0" err="1"/>
              <a:t>endokardit</a:t>
            </a:r>
            <a:r>
              <a:rPr lang="tr-TR" sz="2000" dirty="0"/>
              <a:t> </a:t>
            </a:r>
            <a:r>
              <a:rPr lang="tr-TR" sz="2000" dirty="0" err="1"/>
              <a:t>profilaksisi</a:t>
            </a:r>
            <a:r>
              <a:rPr lang="tr-TR" sz="2000" dirty="0"/>
              <a:t> için, </a:t>
            </a:r>
            <a:r>
              <a:rPr lang="tr-TR" sz="2000" dirty="0" err="1"/>
              <a:t>klindamisin</a:t>
            </a:r>
            <a:r>
              <a:rPr lang="tr-TR" sz="2000" dirty="0"/>
              <a:t>, </a:t>
            </a:r>
            <a:r>
              <a:rPr lang="tr-TR" sz="2000" dirty="0" err="1"/>
              <a:t>azitromisin</a:t>
            </a:r>
            <a:r>
              <a:rPr lang="tr-TR" sz="2000" dirty="0"/>
              <a:t> veya </a:t>
            </a:r>
            <a:r>
              <a:rPr lang="tr-TR" sz="2000" dirty="0" err="1"/>
              <a:t>klaritromisin</a:t>
            </a:r>
            <a:r>
              <a:rPr lang="tr-TR" sz="2000" dirty="0"/>
              <a:t> kabul edilebilen alternatif ilaçlardır. Penisiline direnç gelişen hastalarda </a:t>
            </a:r>
            <a:r>
              <a:rPr lang="tr-TR" sz="2000" dirty="0" err="1"/>
              <a:t>sefalosporinlere</a:t>
            </a:r>
            <a:r>
              <a:rPr lang="tr-TR" sz="2000" dirty="0"/>
              <a:t> de gelişmiş olabileceği için </a:t>
            </a:r>
            <a:r>
              <a:rPr lang="tr-TR" sz="2000" dirty="0" err="1"/>
              <a:t>sefalosporinlerden</a:t>
            </a:r>
            <a:r>
              <a:rPr lang="tr-TR" sz="2000" dirty="0"/>
              <a:t> kaçınılmalıdır</a:t>
            </a:r>
            <a:r>
              <a:rPr lang="tr-TR" sz="20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tr-TR" sz="2000" dirty="0" smtClean="0"/>
              <a:t>Eğer </a:t>
            </a:r>
            <a:r>
              <a:rPr lang="tr-TR" sz="2000" dirty="0"/>
              <a:t>hastanın </a:t>
            </a:r>
            <a:r>
              <a:rPr lang="tr-TR" sz="2000" dirty="0" err="1"/>
              <a:t>dental</a:t>
            </a:r>
            <a:r>
              <a:rPr lang="tr-TR" sz="2000" dirty="0"/>
              <a:t> tedavisi birden çok seans gerektiriyorsa, seanslar arasında antibiyotiklere dirençli bakterilerin </a:t>
            </a:r>
            <a:r>
              <a:rPr lang="tr-TR" sz="2000" dirty="0" err="1"/>
              <a:t>kolonizasyonunun</a:t>
            </a:r>
            <a:r>
              <a:rPr lang="tr-TR" sz="2000" dirty="0"/>
              <a:t> önüne geçmek için, tedaviler arasında 10 veya daha fazla gün olmalıdır. </a:t>
            </a:r>
            <a:r>
              <a:rPr lang="tr-TR" sz="2000" dirty="0" err="1"/>
              <a:t>Profilaksiler</a:t>
            </a:r>
            <a:r>
              <a:rPr lang="tr-TR" sz="2000" dirty="0"/>
              <a:t> arası 10 veya daha fazla gün antibiyotiğe duyarlı organizmaların tekrar oral florada üremelerini sağlar.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50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sz="2000" dirty="0"/>
              <a:t>Nadiren, </a:t>
            </a:r>
            <a:r>
              <a:rPr lang="tr-TR" sz="2000" dirty="0" err="1"/>
              <a:t>endokardit</a:t>
            </a:r>
            <a:r>
              <a:rPr lang="tr-TR" sz="2000" dirty="0"/>
              <a:t> riski olan hastalarda, </a:t>
            </a:r>
            <a:r>
              <a:rPr lang="tr-TR" sz="2000" dirty="0" err="1"/>
              <a:t>dental</a:t>
            </a:r>
            <a:r>
              <a:rPr lang="tr-TR" sz="2000" dirty="0"/>
              <a:t> işlemler esnasında beklenmeyen kanamalar görülebilir veya </a:t>
            </a:r>
            <a:r>
              <a:rPr lang="tr-TR" sz="2000" dirty="0" err="1"/>
              <a:t>profilaktik</a:t>
            </a:r>
            <a:r>
              <a:rPr lang="tr-TR" sz="2000" dirty="0"/>
              <a:t> antibiyotik reçete edilmiş olmasına rağmen hasta ilacını </a:t>
            </a:r>
            <a:r>
              <a:rPr lang="tr-TR" sz="2000" dirty="0" err="1"/>
              <a:t>almamamış</a:t>
            </a:r>
            <a:r>
              <a:rPr lang="tr-TR" sz="2000" dirty="0"/>
              <a:t> olabilir. Bu durumlarda </a:t>
            </a:r>
            <a:r>
              <a:rPr lang="tr-TR" sz="2000" dirty="0" err="1"/>
              <a:t>profilaktik</a:t>
            </a:r>
            <a:r>
              <a:rPr lang="tr-TR" sz="2000" dirty="0"/>
              <a:t> antibiyotik mümkün olan en kısa sürede, operasyon sonrası 2 saat içinde verilmelidir. Operasyondan 4 saat veya daha fazla sonra verilen antibiyotiğin </a:t>
            </a:r>
            <a:r>
              <a:rPr lang="tr-TR" sz="2000" dirty="0" err="1"/>
              <a:t>profilaktik</a:t>
            </a:r>
            <a:r>
              <a:rPr lang="tr-TR" sz="2000" dirty="0"/>
              <a:t> etkisi sınırlıdır.</a:t>
            </a:r>
          </a:p>
          <a:p>
            <a:r>
              <a:rPr lang="tr-TR" sz="2000" dirty="0" err="1"/>
              <a:t>Enfektif</a:t>
            </a:r>
            <a:r>
              <a:rPr lang="tr-TR" sz="2000" dirty="0"/>
              <a:t> </a:t>
            </a:r>
            <a:r>
              <a:rPr lang="tr-TR" sz="2000" dirty="0" err="1"/>
              <a:t>endokardit</a:t>
            </a:r>
            <a:r>
              <a:rPr lang="tr-TR" sz="2000" dirty="0"/>
              <a:t> riski olan hastaların oral hijyenleri iyi olmalı ve periyodik diş hekimi kontrolüne gelmelidirler. Bütün </a:t>
            </a:r>
            <a:r>
              <a:rPr lang="tr-TR" sz="2000" dirty="0" err="1"/>
              <a:t>dental</a:t>
            </a:r>
            <a:r>
              <a:rPr lang="tr-TR" sz="2000" dirty="0"/>
              <a:t> ve </a:t>
            </a:r>
            <a:r>
              <a:rPr lang="tr-TR" sz="2000" dirty="0" err="1"/>
              <a:t>periodontal</a:t>
            </a:r>
            <a:r>
              <a:rPr lang="tr-TR" sz="2000" dirty="0"/>
              <a:t> hastalıklar tedavi edilmelidir. Eğer cerrahi bir işlem gerekiyorsa, hasta </a:t>
            </a:r>
            <a:r>
              <a:rPr lang="tr-TR" sz="2000" dirty="0" err="1"/>
              <a:t>preoperatif</a:t>
            </a:r>
            <a:r>
              <a:rPr lang="tr-TR" sz="2000" dirty="0"/>
              <a:t> olarak </a:t>
            </a:r>
            <a:r>
              <a:rPr lang="tr-TR" sz="2000" dirty="0" err="1"/>
              <a:t>antibakteriyel</a:t>
            </a:r>
            <a:r>
              <a:rPr lang="tr-TR" sz="2000" dirty="0"/>
              <a:t> bir ajanla, </a:t>
            </a:r>
            <a:r>
              <a:rPr lang="tr-TR" sz="2000" dirty="0" err="1"/>
              <a:t>klorheksidin</a:t>
            </a:r>
            <a:r>
              <a:rPr lang="tr-TR" sz="2000" dirty="0"/>
              <a:t> gibi, gargara yapabilir. </a:t>
            </a:r>
            <a:r>
              <a:rPr lang="tr-TR" sz="2000" dirty="0" err="1"/>
              <a:t>Preoperatif</a:t>
            </a:r>
            <a:r>
              <a:rPr lang="tr-TR" sz="2000" dirty="0"/>
              <a:t> antiseptik gargarası </a:t>
            </a:r>
            <a:r>
              <a:rPr lang="tr-TR" sz="2000" dirty="0" err="1"/>
              <a:t>profilaktik</a:t>
            </a:r>
            <a:r>
              <a:rPr lang="tr-TR" sz="2000" dirty="0"/>
              <a:t> antibiyotiğin yerini tutmaz ancak </a:t>
            </a:r>
            <a:r>
              <a:rPr lang="tr-TR" sz="2000" dirty="0" err="1"/>
              <a:t>bakteriyemiyi</a:t>
            </a:r>
            <a:r>
              <a:rPr lang="tr-TR" sz="2000" dirty="0"/>
              <a:t> (kana geçen bakteri sayısını) azaltır.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816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 smtClean="0"/>
              <a:t>Son </a:t>
            </a:r>
            <a:r>
              <a:rPr lang="tr-TR" sz="2000" dirty="0"/>
              <a:t>olarak uygun antibiyotik </a:t>
            </a:r>
            <a:r>
              <a:rPr lang="tr-TR" sz="2000" dirty="0" err="1"/>
              <a:t>profilaksisi</a:t>
            </a:r>
            <a:r>
              <a:rPr lang="tr-TR" sz="2000" dirty="0"/>
              <a:t> yapıldığında dahi hastada bakteriyel </a:t>
            </a:r>
            <a:r>
              <a:rPr lang="tr-TR" sz="2000" dirty="0" err="1"/>
              <a:t>endokardit</a:t>
            </a:r>
            <a:r>
              <a:rPr lang="tr-TR" sz="2000" dirty="0"/>
              <a:t> gelişebilir. Hasta bu durum hakkında bilgilendirilmeli ve ateş, </a:t>
            </a:r>
            <a:r>
              <a:rPr lang="tr-TR" sz="2000" dirty="0" err="1"/>
              <a:t>malasi</a:t>
            </a:r>
            <a:r>
              <a:rPr lang="tr-TR" sz="2000" dirty="0"/>
              <a:t> gibi herhangi bir bakteriyel </a:t>
            </a:r>
            <a:r>
              <a:rPr lang="tr-TR" sz="2000" dirty="0" err="1"/>
              <a:t>endokardit</a:t>
            </a:r>
            <a:r>
              <a:rPr lang="tr-TR" sz="2000" dirty="0"/>
              <a:t> semptomu olduğunda doktoruna gitmesi önerilmelidir.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Protetik</a:t>
            </a:r>
            <a:r>
              <a:rPr lang="tr-TR" sz="2000" dirty="0"/>
              <a:t> kapak </a:t>
            </a:r>
            <a:r>
              <a:rPr lang="tr-TR" sz="2000" dirty="0" err="1"/>
              <a:t>endokarditi</a:t>
            </a:r>
            <a:r>
              <a:rPr lang="tr-TR" sz="2000" dirty="0"/>
              <a:t>, kardiyak kapak </a:t>
            </a:r>
            <a:r>
              <a:rPr lang="tr-TR" sz="2000" dirty="0" err="1"/>
              <a:t>implantı</a:t>
            </a:r>
            <a:r>
              <a:rPr lang="tr-TR" sz="2000" dirty="0"/>
              <a:t> etrafındaki doku </a:t>
            </a:r>
            <a:r>
              <a:rPr lang="tr-TR" sz="2000" dirty="0" err="1"/>
              <a:t>enfekte</a:t>
            </a:r>
            <a:r>
              <a:rPr lang="tr-TR" sz="2000" dirty="0"/>
              <a:t> olduğunda oluşur. </a:t>
            </a:r>
            <a:r>
              <a:rPr lang="tr-TR" sz="2000" dirty="0" err="1"/>
              <a:t>Protetik</a:t>
            </a:r>
            <a:r>
              <a:rPr lang="tr-TR" sz="2000" dirty="0"/>
              <a:t> kapak </a:t>
            </a:r>
            <a:r>
              <a:rPr lang="tr-TR" sz="2000" dirty="0" err="1"/>
              <a:t>endokarditi</a:t>
            </a:r>
            <a:r>
              <a:rPr lang="tr-TR" sz="2000" dirty="0"/>
              <a:t>, doğal kapak </a:t>
            </a:r>
            <a:r>
              <a:rPr lang="tr-TR" sz="2000" dirty="0" err="1"/>
              <a:t>endokarditinden</a:t>
            </a:r>
            <a:r>
              <a:rPr lang="tr-TR" sz="2000" dirty="0"/>
              <a:t> çok daha ciddi bir durumdur çünkü </a:t>
            </a:r>
            <a:r>
              <a:rPr lang="tr-TR" sz="2000" dirty="0" err="1"/>
              <a:t>protetik</a:t>
            </a:r>
            <a:r>
              <a:rPr lang="tr-TR" sz="2000" dirty="0"/>
              <a:t> kalp kapağının gevşemesi hastanın ölümüne neden olabilir. </a:t>
            </a:r>
            <a:r>
              <a:rPr lang="tr-TR" sz="2000" dirty="0" err="1"/>
              <a:t>Protetik</a:t>
            </a:r>
            <a:r>
              <a:rPr lang="tr-TR" sz="2000" dirty="0"/>
              <a:t> kalp kapağı </a:t>
            </a:r>
            <a:r>
              <a:rPr lang="tr-TR" sz="2000" dirty="0" err="1"/>
              <a:t>endokarditi</a:t>
            </a:r>
            <a:r>
              <a:rPr lang="tr-TR" sz="2000" dirty="0"/>
              <a:t> gelişen hastalarda 1yıl hayatta kalma oranı %50 olarak bildirilmiştir.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5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194" y="1119116"/>
            <a:ext cx="8611737" cy="100993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Diğer </a:t>
            </a:r>
            <a:r>
              <a:rPr lang="tr-TR" dirty="0" err="1" smtClean="0"/>
              <a:t>kardiyovasküler</a:t>
            </a:r>
            <a:r>
              <a:rPr lang="tr-TR" dirty="0" smtClean="0"/>
              <a:t> durumlarda </a:t>
            </a:r>
            <a:r>
              <a:rPr lang="tr-TR" dirty="0" err="1" smtClean="0"/>
              <a:t>profilaksi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9050"/>
            <a:ext cx="8229600" cy="43479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Birçok </a:t>
            </a:r>
            <a:r>
              <a:rPr lang="tr-TR" sz="2000" dirty="0" err="1"/>
              <a:t>kardiyovasküler</a:t>
            </a:r>
            <a:r>
              <a:rPr lang="tr-TR" sz="2000" dirty="0"/>
              <a:t> durum antibiyotik </a:t>
            </a:r>
            <a:r>
              <a:rPr lang="tr-TR" sz="2000" dirty="0" err="1"/>
              <a:t>profilaksisi</a:t>
            </a:r>
            <a:r>
              <a:rPr lang="tr-TR" sz="2000" dirty="0"/>
              <a:t> gerektirir.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Koroner arter bypass </a:t>
            </a:r>
            <a:r>
              <a:rPr lang="tr-TR" sz="2000" dirty="0" err="1"/>
              <a:t>grafting</a:t>
            </a:r>
            <a:r>
              <a:rPr lang="tr-TR" sz="2000" dirty="0"/>
              <a:t> (CABG), </a:t>
            </a:r>
            <a:r>
              <a:rPr lang="tr-TR" sz="2000" dirty="0" err="1"/>
              <a:t>vasküler</a:t>
            </a:r>
            <a:r>
              <a:rPr lang="tr-TR" sz="2000" dirty="0"/>
              <a:t> </a:t>
            </a:r>
            <a:r>
              <a:rPr lang="tr-TR" sz="2000" dirty="0" err="1"/>
              <a:t>greftle</a:t>
            </a:r>
            <a:r>
              <a:rPr lang="tr-TR" sz="2000" dirty="0"/>
              <a:t> koroner arterlerin rekonstrüksiyonu yapılır. CABG </a:t>
            </a:r>
            <a:r>
              <a:rPr lang="tr-TR" sz="2000" dirty="0" err="1"/>
              <a:t>metastatik</a:t>
            </a:r>
            <a:r>
              <a:rPr lang="tr-TR" sz="2000" dirty="0"/>
              <a:t> enfeksiyon </a:t>
            </a:r>
            <a:r>
              <a:rPr lang="tr-TR" sz="2000" dirty="0" smtClean="0"/>
              <a:t>için </a:t>
            </a:r>
            <a:r>
              <a:rPr lang="tr-TR" sz="2000" dirty="0" err="1"/>
              <a:t>predispozan</a:t>
            </a:r>
            <a:r>
              <a:rPr lang="tr-TR" sz="2000" dirty="0"/>
              <a:t> bir faktör değildir, bu hastalara </a:t>
            </a:r>
            <a:r>
              <a:rPr lang="tr-TR" sz="2000" dirty="0" err="1"/>
              <a:t>dental</a:t>
            </a:r>
            <a:r>
              <a:rPr lang="tr-TR" sz="2000" dirty="0"/>
              <a:t> prosedür öncesi </a:t>
            </a:r>
            <a:r>
              <a:rPr lang="tr-TR" sz="2000" dirty="0" err="1"/>
              <a:t>profilaktik</a:t>
            </a:r>
            <a:r>
              <a:rPr lang="tr-TR" sz="2000" dirty="0"/>
              <a:t> antibiyotik verilmemelidir.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Transvenöz</a:t>
            </a:r>
            <a:r>
              <a:rPr lang="tr-TR" sz="2000" dirty="0"/>
              <a:t> </a:t>
            </a:r>
            <a:r>
              <a:rPr lang="tr-TR" sz="2000" dirty="0" err="1"/>
              <a:t>pacemaker</a:t>
            </a:r>
            <a:r>
              <a:rPr lang="tr-TR" sz="2000" dirty="0"/>
              <a:t> yerleştiren hastalarda da antibiyotik </a:t>
            </a:r>
            <a:r>
              <a:rPr lang="tr-TR" sz="2000" dirty="0" err="1"/>
              <a:t>profilaksisi</a:t>
            </a:r>
            <a:r>
              <a:rPr lang="tr-TR" sz="2000" dirty="0"/>
              <a:t> gerekli değildir.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Koroner arter </a:t>
            </a:r>
            <a:r>
              <a:rPr lang="tr-TR" sz="2000" dirty="0" err="1"/>
              <a:t>anjioplastisi</a:t>
            </a:r>
            <a:r>
              <a:rPr lang="tr-TR" sz="2000" dirty="0"/>
              <a:t>, </a:t>
            </a:r>
            <a:r>
              <a:rPr lang="tr-TR" sz="2000" dirty="0" err="1"/>
              <a:t>stent</a:t>
            </a:r>
            <a:r>
              <a:rPr lang="tr-TR" sz="2000" dirty="0"/>
              <a:t> yerleştirilerek veya yerleştirilmeden, </a:t>
            </a:r>
            <a:r>
              <a:rPr lang="tr-TR" sz="2000" dirty="0" err="1"/>
              <a:t>endokardit</a:t>
            </a:r>
            <a:r>
              <a:rPr lang="tr-TR" sz="2000" dirty="0"/>
              <a:t> </a:t>
            </a:r>
            <a:r>
              <a:rPr lang="tr-TR" sz="2000" dirty="0" err="1"/>
              <a:t>profilaksisi</a:t>
            </a:r>
            <a:r>
              <a:rPr lang="tr-TR" sz="2000" dirty="0"/>
              <a:t> gerektirmez. Ancak, hastanın kardiyoloğuna konsültasyon yazmak, en doğru tedavi şeklini belirlememizi sağlar.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5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tr-TR" sz="2200" dirty="0"/>
              <a:t>Diyalize giren böbrek hastalarının önkollarında, diyaliz ekibinin damar yoluna kolayca ulaşması için, cerrahi olarak yerleştirilmiş </a:t>
            </a:r>
            <a:r>
              <a:rPr lang="tr-TR" sz="2200" dirty="0" err="1"/>
              <a:t>arteriovenöz</a:t>
            </a:r>
            <a:r>
              <a:rPr lang="tr-TR" sz="2200" dirty="0"/>
              <a:t> </a:t>
            </a:r>
            <a:r>
              <a:rPr lang="tr-TR" sz="2200" dirty="0" err="1"/>
              <a:t>shunt</a:t>
            </a:r>
            <a:r>
              <a:rPr lang="tr-TR" sz="2200" dirty="0"/>
              <a:t> vardır. </a:t>
            </a:r>
            <a:r>
              <a:rPr lang="tr-TR" sz="2200" dirty="0" err="1"/>
              <a:t>Bakteriyemi</a:t>
            </a:r>
            <a:r>
              <a:rPr lang="tr-TR" sz="2200" dirty="0"/>
              <a:t> sonrası </a:t>
            </a:r>
            <a:r>
              <a:rPr lang="tr-TR" sz="2200" dirty="0" err="1"/>
              <a:t>metastatik</a:t>
            </a:r>
            <a:r>
              <a:rPr lang="tr-TR" sz="2200" dirty="0"/>
              <a:t> enfeksiyon bu </a:t>
            </a:r>
            <a:r>
              <a:rPr lang="tr-TR" sz="2200" dirty="0" err="1"/>
              <a:t>shunt</a:t>
            </a:r>
            <a:r>
              <a:rPr lang="tr-TR" sz="2200" dirty="0"/>
              <a:t> etrafında gelişebilir. Bu yüzden diş hekimi yine hastanın </a:t>
            </a:r>
            <a:r>
              <a:rPr lang="tr-TR" sz="2200" dirty="0" err="1"/>
              <a:t>nefroloğuna</a:t>
            </a:r>
            <a:r>
              <a:rPr lang="tr-TR" sz="2200" dirty="0"/>
              <a:t> veya diyaliz ekibine konsültasyon yazmalıdır.</a:t>
            </a:r>
          </a:p>
          <a:p>
            <a:pPr>
              <a:spcAft>
                <a:spcPts val="600"/>
              </a:spcAft>
            </a:pPr>
            <a:r>
              <a:rPr lang="tr-TR" sz="2200" dirty="0"/>
              <a:t>Hidrosefalisi olan hastaların </a:t>
            </a:r>
            <a:r>
              <a:rPr lang="tr-TR" sz="2200" dirty="0" err="1"/>
              <a:t>dekompresyon</a:t>
            </a:r>
            <a:r>
              <a:rPr lang="tr-TR" sz="2200" dirty="0"/>
              <a:t> amacıyla yerleştirilmiş, </a:t>
            </a:r>
            <a:r>
              <a:rPr lang="tr-TR" sz="2200" dirty="0" err="1"/>
              <a:t>ventrükuloatrial</a:t>
            </a:r>
            <a:r>
              <a:rPr lang="tr-TR" sz="2200" dirty="0"/>
              <a:t> </a:t>
            </a:r>
            <a:r>
              <a:rPr lang="tr-TR" sz="2200" dirty="0" err="1" smtClean="0"/>
              <a:t>shuntları</a:t>
            </a:r>
            <a:r>
              <a:rPr lang="tr-TR" sz="2200" dirty="0" smtClean="0"/>
              <a:t> </a:t>
            </a:r>
            <a:r>
              <a:rPr lang="tr-TR" sz="2200" dirty="0"/>
              <a:t>olabilir. Antibiyotik </a:t>
            </a:r>
            <a:r>
              <a:rPr lang="tr-TR" sz="2200" dirty="0" err="1"/>
              <a:t>profilaksisi</a:t>
            </a:r>
            <a:r>
              <a:rPr lang="tr-TR" sz="2200" dirty="0"/>
              <a:t> gerekli olabilir. Yine hastanın </a:t>
            </a:r>
            <a:r>
              <a:rPr lang="tr-TR" sz="2200" dirty="0" err="1"/>
              <a:t>nörocerrahına</a:t>
            </a:r>
            <a:r>
              <a:rPr lang="tr-TR" sz="2200" dirty="0"/>
              <a:t> </a:t>
            </a:r>
            <a:r>
              <a:rPr lang="tr-TR" sz="2200" dirty="0" err="1"/>
              <a:t>konsülasyon</a:t>
            </a:r>
            <a:r>
              <a:rPr lang="tr-TR" sz="2200" dirty="0"/>
              <a:t> yazılmalıdır.</a:t>
            </a:r>
          </a:p>
          <a:p>
            <a:pPr>
              <a:spcAft>
                <a:spcPts val="600"/>
              </a:spcAft>
            </a:pPr>
            <a:r>
              <a:rPr lang="tr-TR" sz="2200" dirty="0" err="1"/>
              <a:t>Aterosklerotik</a:t>
            </a:r>
            <a:r>
              <a:rPr lang="tr-TR" sz="2200" dirty="0"/>
              <a:t> </a:t>
            </a:r>
            <a:r>
              <a:rPr lang="tr-TR" sz="2200" dirty="0" err="1"/>
              <a:t>vasküler</a:t>
            </a:r>
            <a:r>
              <a:rPr lang="tr-TR" sz="2200" dirty="0"/>
              <a:t> hastalığı olan hastalarda </a:t>
            </a:r>
            <a:r>
              <a:rPr lang="tr-TR" sz="2200" dirty="0" err="1"/>
              <a:t>dental</a:t>
            </a:r>
            <a:r>
              <a:rPr lang="tr-TR" sz="2200" dirty="0"/>
              <a:t> işlemler sonrası </a:t>
            </a:r>
            <a:r>
              <a:rPr lang="tr-TR" sz="2200" dirty="0" err="1"/>
              <a:t>metastatik</a:t>
            </a:r>
            <a:r>
              <a:rPr lang="tr-TR" sz="2200" dirty="0"/>
              <a:t> enfeksiyon riski yoktur.</a:t>
            </a:r>
          </a:p>
          <a:p>
            <a:pPr>
              <a:spcAft>
                <a:spcPts val="600"/>
              </a:spcAft>
            </a:pPr>
            <a:r>
              <a:rPr lang="tr-TR" sz="2200" dirty="0" err="1"/>
              <a:t>American</a:t>
            </a:r>
            <a:r>
              <a:rPr lang="tr-TR" sz="2200" dirty="0"/>
              <a:t> </a:t>
            </a:r>
            <a:r>
              <a:rPr lang="tr-TR" sz="2200" dirty="0" err="1"/>
              <a:t>Heart</a:t>
            </a:r>
            <a:r>
              <a:rPr lang="tr-TR" sz="2200" dirty="0"/>
              <a:t> </a:t>
            </a:r>
            <a:r>
              <a:rPr lang="tr-TR" sz="2200" dirty="0" err="1"/>
              <a:t>Association</a:t>
            </a:r>
            <a:r>
              <a:rPr lang="tr-TR" sz="2200" dirty="0"/>
              <a:t> </a:t>
            </a:r>
            <a:r>
              <a:rPr lang="tr-TR" sz="2200" dirty="0" err="1"/>
              <a:t>nonvalvüler</a:t>
            </a:r>
            <a:r>
              <a:rPr lang="tr-TR" sz="2200" dirty="0"/>
              <a:t> </a:t>
            </a:r>
            <a:r>
              <a:rPr lang="tr-TR" sz="2200" dirty="0" err="1"/>
              <a:t>kardiyovasküler</a:t>
            </a:r>
            <a:r>
              <a:rPr lang="tr-TR" sz="2200" dirty="0"/>
              <a:t> cihaz yerleştirilmiş hastalarda, koroner arter </a:t>
            </a:r>
            <a:r>
              <a:rPr lang="tr-TR" sz="2200" dirty="0" err="1"/>
              <a:t>stentleri</a:t>
            </a:r>
            <a:r>
              <a:rPr lang="tr-TR" sz="2200" dirty="0"/>
              <a:t>, </a:t>
            </a:r>
            <a:r>
              <a:rPr lang="tr-TR" sz="2200" dirty="0" err="1"/>
              <a:t>venal</a:t>
            </a:r>
            <a:r>
              <a:rPr lang="tr-TR" sz="2200" dirty="0"/>
              <a:t> </a:t>
            </a:r>
            <a:r>
              <a:rPr lang="tr-TR" sz="2200" dirty="0" err="1"/>
              <a:t>caval</a:t>
            </a:r>
            <a:r>
              <a:rPr lang="tr-TR" sz="2200" dirty="0"/>
              <a:t> filtreler gibi, antibiyotik </a:t>
            </a:r>
            <a:r>
              <a:rPr lang="tr-TR" sz="2200" dirty="0" err="1"/>
              <a:t>profilaksisi</a:t>
            </a:r>
            <a:r>
              <a:rPr lang="tr-TR" sz="2200" dirty="0"/>
              <a:t> önermez. 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80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45" y="533400"/>
            <a:ext cx="8502555" cy="990600"/>
          </a:xfrm>
        </p:spPr>
        <p:txBody>
          <a:bodyPr>
            <a:normAutofit fontScale="90000"/>
          </a:bodyPr>
          <a:lstStyle/>
          <a:p>
            <a:r>
              <a:rPr lang="tr-TR" sz="3200" dirty="0" smtClean="0"/>
              <a:t>Total eklem protezi enfeksiyonuna karşı </a:t>
            </a:r>
            <a:r>
              <a:rPr lang="tr-TR" sz="3200" dirty="0" err="1" smtClean="0"/>
              <a:t>profilaksi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Eklem protezi olan hastalar, bakterilerin </a:t>
            </a:r>
            <a:r>
              <a:rPr lang="tr-TR" sz="2000" dirty="0" err="1"/>
              <a:t>hematojen</a:t>
            </a:r>
            <a:r>
              <a:rPr lang="tr-TR" sz="2000" dirty="0"/>
              <a:t> yolla yayılması sonrası enfeksiyon riski altındadır.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Bu </a:t>
            </a:r>
            <a:r>
              <a:rPr lang="tr-TR" sz="2000" dirty="0"/>
              <a:t>durumun ağır sonuçları olabilir çünkü protez </a:t>
            </a:r>
            <a:r>
              <a:rPr lang="tr-TR" sz="2000" dirty="0" err="1"/>
              <a:t>enfekte</a:t>
            </a:r>
            <a:r>
              <a:rPr lang="tr-TR" sz="2000" dirty="0"/>
              <a:t> olduğunda çıkarılması gerekir.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Diş </a:t>
            </a:r>
            <a:r>
              <a:rPr lang="tr-TR" sz="2000" dirty="0"/>
              <a:t>çekimi sonrası oluşan </a:t>
            </a:r>
            <a:r>
              <a:rPr lang="tr-TR" sz="2000" dirty="0" err="1"/>
              <a:t>bakteriyemi</a:t>
            </a:r>
            <a:r>
              <a:rPr lang="tr-TR" sz="2000" dirty="0"/>
              <a:t>, protezin </a:t>
            </a:r>
            <a:r>
              <a:rPr lang="tr-TR" sz="2000" dirty="0" err="1"/>
              <a:t>enfekte</a:t>
            </a:r>
            <a:r>
              <a:rPr lang="tr-TR" sz="2000" dirty="0"/>
              <a:t> olmasına neden olabilir.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Buna </a:t>
            </a:r>
            <a:r>
              <a:rPr lang="tr-TR" sz="2000" dirty="0"/>
              <a:t>rağmen son zamanlarda yapılan çalışmalarda, oral prosedürlerin eklem protezi iltihabına neden olma ihtimalinin düşük olduğu bildirilmiştir.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Oral </a:t>
            </a:r>
            <a:r>
              <a:rPr lang="tr-TR" sz="2000" dirty="0"/>
              <a:t>cerrahi sonrası oluşan </a:t>
            </a:r>
            <a:r>
              <a:rPr lang="tr-TR" sz="2000" dirty="0" err="1"/>
              <a:t>bakteriyemi</a:t>
            </a:r>
            <a:r>
              <a:rPr lang="tr-TR" sz="2000" dirty="0"/>
              <a:t> geçicidir ve eklem protezinde enfeksiyona neden olacak kadar uzun süre kalmaz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31340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tr-TR" sz="2000" dirty="0" smtClean="0"/>
              <a:t>Bakterilerin </a:t>
            </a:r>
            <a:r>
              <a:rPr lang="tr-TR" sz="2000" dirty="0" err="1"/>
              <a:t>hematojen</a:t>
            </a:r>
            <a:r>
              <a:rPr lang="tr-TR" sz="2000" dirty="0"/>
              <a:t> yolla yayılarak eklem protezini </a:t>
            </a:r>
            <a:r>
              <a:rPr lang="tr-TR" sz="2000" dirty="0" err="1"/>
              <a:t>enfekte</a:t>
            </a:r>
            <a:r>
              <a:rPr lang="tr-TR" sz="2000" dirty="0"/>
              <a:t> etmesi yerine, vücudun başka bir yerinde kronik septisemiye neden olabilir. Bu enfeksiyonlar tipik olarak; </a:t>
            </a:r>
            <a:r>
              <a:rPr lang="tr-TR" sz="2000" dirty="0" err="1"/>
              <a:t>ürogenital</a:t>
            </a:r>
            <a:r>
              <a:rPr lang="tr-TR" sz="2000" dirty="0"/>
              <a:t>, </a:t>
            </a:r>
            <a:r>
              <a:rPr lang="tr-TR" sz="2000" dirty="0" err="1"/>
              <a:t>gastrointestinal</a:t>
            </a:r>
            <a:r>
              <a:rPr lang="tr-TR" sz="2000" dirty="0"/>
              <a:t>, </a:t>
            </a:r>
            <a:r>
              <a:rPr lang="tr-TR" sz="2000" dirty="0" err="1"/>
              <a:t>pulmoner</a:t>
            </a:r>
            <a:r>
              <a:rPr lang="tr-TR" sz="2000" dirty="0"/>
              <a:t> ve deri enfeksiyonlarıdır. </a:t>
            </a:r>
            <a:endParaRPr lang="tr-TR" sz="2000" dirty="0" smtClean="0"/>
          </a:p>
          <a:p>
            <a:pPr>
              <a:spcAft>
                <a:spcPts val="600"/>
              </a:spcAft>
            </a:pPr>
            <a:r>
              <a:rPr lang="tr-TR" sz="2000" dirty="0" smtClean="0"/>
              <a:t>Ancak </a:t>
            </a:r>
            <a:r>
              <a:rPr lang="tr-TR" sz="2000" dirty="0"/>
              <a:t>uzun süre bulunan </a:t>
            </a:r>
            <a:r>
              <a:rPr lang="tr-TR" sz="2000" dirty="0" err="1"/>
              <a:t>odontojenik</a:t>
            </a:r>
            <a:r>
              <a:rPr lang="tr-TR" sz="2000" dirty="0"/>
              <a:t> enfeksiyonlar  eklem protezi enfeksiyonuna neden olabilir. Ortopedik </a:t>
            </a:r>
            <a:r>
              <a:rPr lang="tr-TR" sz="2000" dirty="0" err="1"/>
              <a:t>pin</a:t>
            </a:r>
            <a:r>
              <a:rPr lang="tr-TR" sz="2000" dirty="0"/>
              <a:t>, plak ve vidaları olan hastaların </a:t>
            </a:r>
            <a:r>
              <a:rPr lang="tr-TR" sz="2000" dirty="0" err="1"/>
              <a:t>profilaktik</a:t>
            </a:r>
            <a:r>
              <a:rPr lang="tr-TR" sz="2000" dirty="0"/>
              <a:t> antibiyotik tedavisine ihtiyaçları yoktur.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2003 yılında </a:t>
            </a:r>
            <a:r>
              <a:rPr lang="tr-TR" sz="2000" dirty="0" err="1"/>
              <a:t>American</a:t>
            </a:r>
            <a:r>
              <a:rPr lang="tr-TR" sz="2000" dirty="0"/>
              <a:t> </a:t>
            </a:r>
            <a:r>
              <a:rPr lang="tr-TR" sz="2000" dirty="0" err="1"/>
              <a:t>Dental</a:t>
            </a:r>
            <a:r>
              <a:rPr lang="tr-TR" sz="2000" dirty="0"/>
              <a:t> </a:t>
            </a:r>
            <a:r>
              <a:rPr lang="tr-TR" sz="2000" dirty="0" err="1"/>
              <a:t>Association</a:t>
            </a:r>
            <a:r>
              <a:rPr lang="tr-TR" sz="2000" dirty="0"/>
              <a:t> (ADA) ve </a:t>
            </a:r>
            <a:r>
              <a:rPr lang="tr-TR" sz="2000" dirty="0" err="1"/>
              <a:t>American</a:t>
            </a:r>
            <a:r>
              <a:rPr lang="tr-TR" sz="2000" dirty="0"/>
              <a:t> Academy of </a:t>
            </a:r>
            <a:r>
              <a:rPr lang="tr-TR" sz="2000" dirty="0" err="1"/>
              <a:t>Orthopaedic</a:t>
            </a:r>
            <a:r>
              <a:rPr lang="tr-TR" sz="2000" dirty="0"/>
              <a:t> </a:t>
            </a:r>
            <a:r>
              <a:rPr lang="tr-TR" sz="2000" dirty="0" err="1"/>
              <a:t>Surgeons</a:t>
            </a:r>
            <a:r>
              <a:rPr lang="tr-TR" sz="2000" dirty="0"/>
              <a:t> (AAOS), eklem protezi olan çoğu hastanın </a:t>
            </a:r>
            <a:r>
              <a:rPr lang="tr-TR" sz="2000" dirty="0" err="1"/>
              <a:t>dental</a:t>
            </a:r>
            <a:r>
              <a:rPr lang="tr-TR" sz="2000" dirty="0"/>
              <a:t> işlem sonrası enfeksiyon riski altında olmadığını belirtmişlerdir. Hangi hastaların eklem protezi enfeksiyonu riski altında olduğunu rapor etmişlerdir. 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835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9" y="533400"/>
            <a:ext cx="8857397" cy="990600"/>
          </a:xfrm>
        </p:spPr>
        <p:txBody>
          <a:bodyPr>
            <a:noAutofit/>
          </a:bodyPr>
          <a:lstStyle/>
          <a:p>
            <a:r>
              <a:rPr lang="tr-TR" sz="3200" dirty="0" smtClean="0"/>
              <a:t>Eklem protezi enfeksiyonu riski altında olan hastalar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tr-TR" sz="2000" dirty="0"/>
              <a:t>Eklem protezinin yerleştirildiği ilk 2 yıl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Romatoid</a:t>
            </a:r>
            <a:r>
              <a:rPr lang="tr-TR" sz="2000" dirty="0"/>
              <a:t> </a:t>
            </a:r>
            <a:r>
              <a:rPr lang="tr-TR" sz="2000" dirty="0" err="1"/>
              <a:t>artrit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/>
              <a:t>Sistemik </a:t>
            </a:r>
            <a:r>
              <a:rPr lang="tr-TR" sz="2000" dirty="0" err="1"/>
              <a:t>lupus</a:t>
            </a:r>
            <a:r>
              <a:rPr lang="tr-TR" sz="2000" dirty="0"/>
              <a:t> </a:t>
            </a:r>
            <a:r>
              <a:rPr lang="tr-TR" sz="2000" dirty="0" err="1"/>
              <a:t>eritematosus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/>
              <a:t>İnsülin bağımlı diyabet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Geçirilmiş eklem protezi enfeksiyonu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Konjenital</a:t>
            </a:r>
            <a:r>
              <a:rPr lang="tr-TR" sz="2000" dirty="0"/>
              <a:t> veya akut </a:t>
            </a:r>
            <a:r>
              <a:rPr lang="tr-TR" sz="2000" dirty="0" err="1" smtClean="0"/>
              <a:t>immünsupresif</a:t>
            </a:r>
            <a:r>
              <a:rPr lang="tr-TR" sz="2000" dirty="0" smtClean="0"/>
              <a:t> </a:t>
            </a:r>
            <a:r>
              <a:rPr lang="tr-TR" sz="2000" dirty="0"/>
              <a:t>hastalıklar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Malnütrisyon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/>
              <a:t>Hemofili</a:t>
            </a:r>
          </a:p>
          <a:p>
            <a:pPr>
              <a:spcAft>
                <a:spcPts val="600"/>
              </a:spcAft>
            </a:pPr>
            <a:endParaRPr lang="tr-TR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3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400197" cy="990600"/>
          </a:xfrm>
        </p:spPr>
        <p:txBody>
          <a:bodyPr>
            <a:noAutofit/>
          </a:bodyPr>
          <a:lstStyle/>
          <a:p>
            <a:r>
              <a:rPr lang="tr-TR" sz="2400" dirty="0" smtClean="0"/>
              <a:t>Eklem protezi enfeksiyonuna karşı </a:t>
            </a:r>
            <a:r>
              <a:rPr lang="tr-TR" sz="2400" dirty="0" err="1" smtClean="0"/>
              <a:t>profilaksi</a:t>
            </a:r>
            <a:r>
              <a:rPr lang="tr-TR" sz="2400" dirty="0" smtClean="0"/>
              <a:t> gerektiren prosedürler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tr-TR" sz="2000" dirty="0"/>
              <a:t>Diş çekimleri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Periodontal</a:t>
            </a:r>
            <a:r>
              <a:rPr lang="tr-TR" sz="2000" dirty="0"/>
              <a:t> prosedürler, </a:t>
            </a:r>
            <a:r>
              <a:rPr lang="tr-TR" sz="2000" dirty="0" err="1"/>
              <a:t>küretaj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 err="1"/>
              <a:t>Dental</a:t>
            </a:r>
            <a:r>
              <a:rPr lang="tr-TR" sz="2000" dirty="0"/>
              <a:t> </a:t>
            </a:r>
            <a:r>
              <a:rPr lang="tr-TR" sz="2000" dirty="0" err="1"/>
              <a:t>implant</a:t>
            </a:r>
            <a:r>
              <a:rPr lang="tr-TR" sz="2000" dirty="0"/>
              <a:t> yerleştirilmesi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Avülse</a:t>
            </a:r>
            <a:r>
              <a:rPr lang="tr-TR" sz="2000" dirty="0"/>
              <a:t> dişlerin </a:t>
            </a:r>
            <a:r>
              <a:rPr lang="tr-TR" sz="2000" dirty="0" err="1"/>
              <a:t>reimplantasyonu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 err="1"/>
              <a:t>Periapikal</a:t>
            </a:r>
            <a:r>
              <a:rPr lang="tr-TR" sz="2000" dirty="0"/>
              <a:t> </a:t>
            </a:r>
            <a:r>
              <a:rPr lang="tr-TR" sz="2000" dirty="0" err="1"/>
              <a:t>endodontik</a:t>
            </a:r>
            <a:r>
              <a:rPr lang="tr-TR" sz="2000" dirty="0"/>
              <a:t> prosedürler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Ortodontik</a:t>
            </a:r>
            <a:r>
              <a:rPr lang="tr-TR" sz="2000" dirty="0"/>
              <a:t> </a:t>
            </a:r>
            <a:r>
              <a:rPr lang="tr-TR" sz="2000" dirty="0" err="1"/>
              <a:t>bantlarin</a:t>
            </a:r>
            <a:r>
              <a:rPr lang="tr-TR" sz="2000" dirty="0"/>
              <a:t> ilk yerleştirilmesi</a:t>
            </a:r>
          </a:p>
          <a:p>
            <a:pPr>
              <a:spcAft>
                <a:spcPts val="600"/>
              </a:spcAft>
            </a:pPr>
            <a:r>
              <a:rPr lang="tr-TR" sz="2000" dirty="0" err="1"/>
              <a:t>İntraligamenter</a:t>
            </a:r>
            <a:r>
              <a:rPr lang="tr-TR" sz="2000" dirty="0"/>
              <a:t> lokal anestezi</a:t>
            </a:r>
          </a:p>
          <a:p>
            <a:pPr>
              <a:spcAft>
                <a:spcPts val="600"/>
              </a:spcAft>
            </a:pPr>
            <a:r>
              <a:rPr lang="tr-TR" sz="2000" dirty="0"/>
              <a:t>Kanama beklendiğinde </a:t>
            </a:r>
            <a:r>
              <a:rPr lang="tr-TR" sz="2000" dirty="0" err="1"/>
              <a:t>dental</a:t>
            </a:r>
            <a:r>
              <a:rPr lang="tr-TR" sz="2000" dirty="0"/>
              <a:t> </a:t>
            </a:r>
            <a:r>
              <a:rPr lang="tr-TR" sz="2000" dirty="0" err="1"/>
              <a:t>profilaksi</a:t>
            </a:r>
            <a:endParaRPr lang="tr-TR" sz="2000" dirty="0"/>
          </a:p>
          <a:p>
            <a:pPr>
              <a:spcAft>
                <a:spcPts val="600"/>
              </a:spcAft>
            </a:pPr>
            <a:r>
              <a:rPr lang="tr-TR" sz="2000" dirty="0" err="1"/>
              <a:t>Subgingival</a:t>
            </a:r>
            <a:r>
              <a:rPr lang="tr-TR" sz="2000" dirty="0"/>
              <a:t> antibiyotik fiber veya </a:t>
            </a:r>
            <a:r>
              <a:rPr lang="tr-TR" sz="2000" dirty="0" err="1"/>
              <a:t>striplerin</a:t>
            </a:r>
            <a:r>
              <a:rPr lang="tr-TR" sz="2000" dirty="0"/>
              <a:t> yerleştirilmesi</a:t>
            </a:r>
          </a:p>
        </p:txBody>
      </p:sp>
    </p:spTree>
    <p:extLst>
      <p:ext uri="{BB962C8B-B14F-4D97-AF65-F5344CB8AC3E}">
        <p14:creationId xmlns:p14="http://schemas.microsoft.com/office/powerpoint/2010/main" val="410536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60" y="533400"/>
            <a:ext cx="8898339" cy="990600"/>
          </a:xfrm>
        </p:spPr>
        <p:txBody>
          <a:bodyPr>
            <a:normAutofit fontScale="90000"/>
          </a:bodyPr>
          <a:lstStyle/>
          <a:p>
            <a:r>
              <a:rPr lang="tr-TR" sz="3200" dirty="0"/>
              <a:t>KOMPLEKS ODONTOJENİK ENFEKSİYONLAR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1524000"/>
            <a:ext cx="3657600" cy="337661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1600" dirty="0"/>
              <a:t>Genel bir kural </a:t>
            </a:r>
            <a:r>
              <a:rPr lang="tr-TR" sz="1600" dirty="0" smtClean="0"/>
              <a:t>olarak </a:t>
            </a:r>
            <a:r>
              <a:rPr lang="tr-TR" sz="1600" dirty="0"/>
              <a:t>dişlerden kaynaklanan </a:t>
            </a:r>
            <a:r>
              <a:rPr lang="tr-TR" sz="1600" dirty="0" err="1"/>
              <a:t>odontojenik</a:t>
            </a:r>
            <a:r>
              <a:rPr lang="tr-TR" sz="1600" dirty="0"/>
              <a:t> enfeksiyon en ince kemiği </a:t>
            </a:r>
            <a:r>
              <a:rPr lang="tr-TR" sz="1600" dirty="0" err="1"/>
              <a:t>erode</a:t>
            </a:r>
            <a:r>
              <a:rPr lang="tr-TR" sz="1600" dirty="0"/>
              <a:t> eder ve komşu yumuşak dokuda enfeksiyona neden olur.</a:t>
            </a:r>
          </a:p>
          <a:p>
            <a:pPr>
              <a:spcAft>
                <a:spcPts val="600"/>
              </a:spcAft>
            </a:pPr>
            <a:r>
              <a:rPr lang="tr-TR" sz="1600" dirty="0"/>
              <a:t>Enfeksiyonun </a:t>
            </a:r>
            <a:r>
              <a:rPr lang="tr-TR" sz="1600" dirty="0" err="1"/>
              <a:t>vestibüler</a:t>
            </a:r>
            <a:r>
              <a:rPr lang="tr-TR" sz="1600" dirty="0"/>
              <a:t> apse veya derin </a:t>
            </a:r>
            <a:r>
              <a:rPr lang="tr-TR" sz="1600" dirty="0" err="1"/>
              <a:t>fasial</a:t>
            </a:r>
            <a:r>
              <a:rPr lang="tr-TR" sz="1600" dirty="0"/>
              <a:t> </a:t>
            </a:r>
            <a:r>
              <a:rPr lang="tr-TR" sz="1600" dirty="0" err="1"/>
              <a:t>loj</a:t>
            </a:r>
            <a:r>
              <a:rPr lang="tr-TR" sz="1600" dirty="0"/>
              <a:t> apsesi haline gelip gelmeyeceği, enfeksiyonun kemikte </a:t>
            </a:r>
            <a:r>
              <a:rPr lang="tr-TR" sz="1600" dirty="0" err="1"/>
              <a:t>perforasyon</a:t>
            </a:r>
            <a:r>
              <a:rPr lang="tr-TR" sz="1600" dirty="0"/>
              <a:t> oluşturduğu nokta ile yakında bulunan kas </a:t>
            </a:r>
            <a:r>
              <a:rPr lang="tr-TR" sz="1600" dirty="0" err="1"/>
              <a:t>ataşmanı</a:t>
            </a:r>
            <a:r>
              <a:rPr lang="tr-TR" sz="1600" dirty="0"/>
              <a:t> arasındaki ilişkiye bağlıdır.</a:t>
            </a:r>
          </a:p>
          <a:p>
            <a:pPr>
              <a:spcAft>
                <a:spcPts val="600"/>
              </a:spcAft>
            </a:pPr>
            <a:r>
              <a:rPr lang="tr-TR" sz="1600" dirty="0"/>
              <a:t>Genellikle </a:t>
            </a:r>
            <a:r>
              <a:rPr lang="tr-TR" sz="1600" dirty="0" err="1"/>
              <a:t>odontojenik</a:t>
            </a:r>
            <a:r>
              <a:rPr lang="tr-TR" sz="1600" dirty="0"/>
              <a:t> enfeksiyonlar </a:t>
            </a:r>
            <a:r>
              <a:rPr lang="tr-TR" sz="1600" dirty="0" err="1"/>
              <a:t>fasiyal</a:t>
            </a:r>
            <a:r>
              <a:rPr lang="tr-TR" sz="1600" dirty="0"/>
              <a:t> kemiği </a:t>
            </a:r>
            <a:r>
              <a:rPr lang="tr-TR" sz="1600" dirty="0" err="1"/>
              <a:t>erode</a:t>
            </a:r>
            <a:r>
              <a:rPr lang="tr-TR" sz="1600" dirty="0"/>
              <a:t> ederek </a:t>
            </a:r>
            <a:r>
              <a:rPr lang="tr-TR" sz="1600" dirty="0" err="1"/>
              <a:t>vestibüler</a:t>
            </a:r>
            <a:r>
              <a:rPr lang="tr-TR" sz="1600" dirty="0"/>
              <a:t> apse halini alırlar. Bazı durumlarda enfeksiyon direkt olarak </a:t>
            </a:r>
            <a:r>
              <a:rPr lang="tr-TR" sz="1600" dirty="0" err="1"/>
              <a:t>fasiyal</a:t>
            </a:r>
            <a:r>
              <a:rPr lang="tr-TR" sz="1600" dirty="0"/>
              <a:t> </a:t>
            </a:r>
            <a:r>
              <a:rPr lang="tr-TR" sz="1600" dirty="0" err="1"/>
              <a:t>lojları</a:t>
            </a:r>
            <a:r>
              <a:rPr lang="tr-TR" sz="1600" dirty="0"/>
              <a:t> </a:t>
            </a:r>
            <a:r>
              <a:rPr lang="tr-TR" sz="1600" dirty="0" err="1"/>
              <a:t>enfekte</a:t>
            </a:r>
            <a:r>
              <a:rPr lang="tr-TR" sz="1600" dirty="0"/>
              <a:t> eder</a:t>
            </a:r>
            <a:r>
              <a:rPr lang="tr-TR" sz="1600" dirty="0" smtClean="0"/>
              <a:t>.</a:t>
            </a:r>
            <a:endParaRPr lang="tr-TR" sz="1600" dirty="0"/>
          </a:p>
        </p:txBody>
      </p:sp>
      <p:pic>
        <p:nvPicPr>
          <p:cNvPr id="5" name="Content Placeholder 4" descr="Ekran Resmi 2015-04-30 21.59.05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08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</a:majorFont>
      <a:minorFont>
        <a:latin typeface="Arial Rounded MT Bold"/>
        <a:ea typeface=""/>
        <a:cs typeface=""/>
        <a:font script="Jpan" typeface="ＭＳ Ｐゴシック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10148</TotalTime>
  <Words>11604</Words>
  <Application>Microsoft Macintosh PowerPoint</Application>
  <PresentationFormat>On-screen Show (4:3)</PresentationFormat>
  <Paragraphs>796</Paragraphs>
  <Slides>150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1" baseType="lpstr">
      <vt:lpstr>Sky</vt:lpstr>
      <vt:lpstr>ODONTOJENİK ENFEKSİYONLAR</vt:lpstr>
      <vt:lpstr>PowerPoint Presentation</vt:lpstr>
      <vt:lpstr>ODONTOJENİK ENFEKSİYONLARIN MİKROBİYOLOJİSİ</vt:lpstr>
      <vt:lpstr>Anaerobik bakterilerin odontojenik enfeksiyonlardaki rolü;</vt:lpstr>
      <vt:lpstr>PowerPoint Presentation</vt:lpstr>
      <vt:lpstr>PowerPoint Presentation</vt:lpstr>
      <vt:lpstr>Odontojenik enfeksiyonlardaki majör patogenler</vt:lpstr>
      <vt:lpstr>PowerPoint Presentation</vt:lpstr>
      <vt:lpstr>ÖDEM, SELÜLİT VE APSE!!!</vt:lpstr>
      <vt:lpstr>ODONTOJENİK ENFEKSİYONUN İLERLEMESİ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ODONTOJENİK ENFEKSİYONLARIN TEDAVİ PRENSİPLERİ</vt:lpstr>
      <vt:lpstr>1.ENFEKSİYONUN DERECESİNİN BELİRLENMESİ: ANAMNEZ</vt:lpstr>
      <vt:lpstr>PowerPoint Presentation</vt:lpstr>
      <vt:lpstr>PowerPoint Presentation</vt:lpstr>
      <vt:lpstr>PowerPoint Presentation</vt:lpstr>
      <vt:lpstr> FİZİKSEL MUAYENE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2.Hastanın immün sisteminin değerlendirilmesi</vt:lpstr>
      <vt:lpstr>PowerPoint Presentation</vt:lpstr>
      <vt:lpstr> 3. Hastanın uzman diş hekimine ihtiyacı olup olmadığına karar verilmesi;</vt:lpstr>
      <vt:lpstr>PowerPoint Presentation</vt:lpstr>
      <vt:lpstr>Hastanın oral ve maxillofasial cerrahi yönlendirilmesi gereken durumlar</vt:lpstr>
      <vt:lpstr>PowerPoint Presentation</vt:lpstr>
      <vt:lpstr>PowerPoint Presentation</vt:lpstr>
      <vt:lpstr>4.Enfeksiyonun Cerrahi Tedavisi</vt:lpstr>
      <vt:lpstr>PowerPoint Presentation</vt:lpstr>
      <vt:lpstr>PowerPoint Presentation</vt:lpstr>
      <vt:lpstr>Kültür ve Antibiyotik Duyarlılığı Testi Endikasyonları</vt:lpstr>
      <vt:lpstr>PowerPoint Presentation</vt:lpstr>
      <vt:lpstr>PowerPoint Presentation</vt:lpstr>
      <vt:lpstr>PowerPoint Presentation</vt:lpstr>
      <vt:lpstr>PowerPoint Presentation</vt:lpstr>
      <vt:lpstr> 5.Hastanın medikal desteği</vt:lpstr>
      <vt:lpstr> 6.Doğru antibiyotiğin seçilmesi</vt:lpstr>
      <vt:lpstr>Antibiyotik kullanım gerekliliğinin değerlendirilmesi;</vt:lpstr>
      <vt:lpstr>PowerPoint Presentation</vt:lpstr>
      <vt:lpstr>PowerPoint Presentation</vt:lpstr>
      <vt:lpstr>Terapötik antibiyotik kullanımının endikasyonları</vt:lpstr>
      <vt:lpstr>PowerPoint Presentation</vt:lpstr>
      <vt:lpstr>PowerPoint Presentation</vt:lpstr>
      <vt:lpstr>Antibiyotik kullanımının gerekli olmadığı durumlar;</vt:lpstr>
      <vt:lpstr>PowerPoint Presentation</vt:lpstr>
      <vt:lpstr>PowerPoint Presentation</vt:lpstr>
      <vt:lpstr>7.Uygun antibiyotik kullanımı</vt:lpstr>
      <vt:lpstr>8.Hastanın kontrol sıklığı</vt:lpstr>
      <vt:lpstr>PowerPoint Presentation</vt:lpstr>
      <vt:lpstr>PowerPoint Presentation</vt:lpstr>
      <vt:lpstr>PowerPoint Presentation</vt:lpstr>
      <vt:lpstr>Başarısız tedavi nedenleri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ENFEKSİYONDAN KORUNMA PRENSİPLERİ</vt:lpstr>
      <vt:lpstr> PROFİLAKSİ PRENSİPLERİ</vt:lpstr>
      <vt:lpstr>Profilaktik antibiyotik kullanımının prensipleri</vt:lpstr>
      <vt:lpstr>Profilaktik antibiyotik kullanımının dezavantajları</vt:lpstr>
      <vt:lpstr>1.Prosedürün belirli enfeksiyon riski olmalı</vt:lpstr>
      <vt:lpstr>PowerPoint Presentation</vt:lpstr>
      <vt:lpstr>Postoperatif enfeksiyonun bağlı olduğu faktörler</vt:lpstr>
      <vt:lpstr>PowerPoint Presentation</vt:lpstr>
      <vt:lpstr>Fingerstick kan glukoz testine göre diyabet hastalarının dental tedavisi</vt:lpstr>
      <vt:lpstr> 2.Doğru antibiyotiğin seçimi</vt:lpstr>
      <vt:lpstr>3.Antibiyotik plazma seviyesi yüksek olmalı</vt:lpstr>
      <vt:lpstr>4. Antibiyotiğin doğru zamanlarda kullanılması</vt:lpstr>
      <vt:lpstr>Metastatik enfeksiyonlara karşı profilaksi</vt:lpstr>
      <vt:lpstr>PowerPoint Presentation</vt:lpstr>
      <vt:lpstr>Enfektik endokardit profilaksisi</vt:lpstr>
      <vt:lpstr>PowerPoint Presentation</vt:lpstr>
      <vt:lpstr>ENDOKARDİT PROFİLAKSİSİ GEREKTİREN YÜKSEK RİSKLİ KARDİYAK PROBLEMLER</vt:lpstr>
      <vt:lpstr>ANTİBİYOTİK PROFİLAKSİ PROTOKOLÜ</vt:lpstr>
      <vt:lpstr>PowerPoint Presentation</vt:lpstr>
      <vt:lpstr>PowerPoint Presentation</vt:lpstr>
      <vt:lpstr>PowerPoint Presentation</vt:lpstr>
      <vt:lpstr>PowerPoint Presentation</vt:lpstr>
      <vt:lpstr>Diğer kardiyovasküler durumlarda profilaksi</vt:lpstr>
      <vt:lpstr>PowerPoint Presentation</vt:lpstr>
      <vt:lpstr>Total eklem protezi enfeksiyonuna karşı profilaksi</vt:lpstr>
      <vt:lpstr>PowerPoint Presentation</vt:lpstr>
      <vt:lpstr>Eklem protezi enfeksiyonu riski altında olan hastalar</vt:lpstr>
      <vt:lpstr>Eklem protezi enfeksiyonuna karşı profilaksi gerektiren prosedürler</vt:lpstr>
      <vt:lpstr>KOMPLEKS ODONTOJENİK ENFEKSİYONLAR</vt:lpstr>
      <vt:lpstr>PowerPoint Presentation</vt:lpstr>
      <vt:lpstr>Odontojenik enfeksiyonun yayılabileceği anatomik lojlar</vt:lpstr>
      <vt:lpstr>PowerPoint Presentation</vt:lpstr>
      <vt:lpstr>PowerPoint Presentation</vt:lpstr>
      <vt:lpstr>Fasiyal loj enfeksiyonlarının göreceli şiddetleri</vt:lpstr>
      <vt:lpstr>Herhangi bir dişten kaynaklanan enfeksiyonlar</vt:lpstr>
      <vt:lpstr>Maksiller diş kaynaklı enfeksiyonlar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Mandibular diş kaynaklı enfeksiyonlar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Derin servikal fasiyal loj enfeksiyonları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Fasiyal loj enfeksiyonlarının tedavisi</vt:lpstr>
      <vt:lpstr>Odontojenik enfeksiyon tedavisinin prensipleri</vt:lpstr>
      <vt:lpstr>PowerPoint Presentation</vt:lpstr>
      <vt:lpstr>PowerPoint Presentation</vt:lpstr>
      <vt:lpstr>OSTEOMYELİT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ACTINOMYCOSIS</vt:lpstr>
      <vt:lpstr>PowerPoint Presentation</vt:lpstr>
      <vt:lpstr>PowerPoint Presentation</vt:lpstr>
      <vt:lpstr>PowerPoint Presentation</vt:lpstr>
      <vt:lpstr>Candidiasis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ODONTOJENİK ENFEKSİYONLAR</dc:title>
  <dc:creator>Önel Yıldız</dc:creator>
  <cp:lastModifiedBy>Alp Öncül</cp:lastModifiedBy>
  <cp:revision>90</cp:revision>
  <dcterms:created xsi:type="dcterms:W3CDTF">2015-04-28T09:16:27Z</dcterms:created>
  <dcterms:modified xsi:type="dcterms:W3CDTF">2016-11-16T06:57:13Z</dcterms:modified>
</cp:coreProperties>
</file>