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343400" y="4160888"/>
            <a:ext cx="3241089" cy="646331"/>
          </a:xfrm>
          <a:prstGeom prst="rect">
            <a:avLst/>
          </a:prstGeom>
          <a:noFill/>
        </p:spPr>
        <p:txBody>
          <a:bodyPr wrap="square" rtlCol="0">
            <a:spAutoFit/>
          </a:bodyPr>
          <a:lstStyle/>
          <a:p>
            <a:r>
              <a:rPr lang="tr-TR" smtClean="0">
                <a:solidFill>
                  <a:srgbClr val="3B419B"/>
                </a:solidFill>
              </a:rPr>
              <a:t>     UZAKDOĞU’DA  </a:t>
            </a:r>
            <a:r>
              <a:rPr lang="tr-TR" dirty="0" smtClean="0">
                <a:solidFill>
                  <a:srgbClr val="3B419B"/>
                </a:solidFill>
              </a:rPr>
              <a:t>DEPREMLER</a:t>
            </a:r>
            <a:endParaRPr lang="tr-TR" dirty="0">
              <a:solidFill>
                <a:srgbClr val="3B419B"/>
              </a:solidFill>
            </a:endParaRP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sp>
        <p:nvSpPr>
          <p:cNvPr id="3" name="Dikdörtgen 2">
            <a:extLst>
              <a:ext uri="{FF2B5EF4-FFF2-40B4-BE49-F238E27FC236}">
                <a16:creationId xmlns:a16="http://schemas.microsoft.com/office/drawing/2014/main" id="{6EAF5249-3A44-4311-B023-B361A9DE950E}"/>
              </a:ext>
            </a:extLst>
          </p:cNvPr>
          <p:cNvSpPr/>
          <p:nvPr/>
        </p:nvSpPr>
        <p:spPr>
          <a:xfrm>
            <a:off x="651029" y="1587425"/>
            <a:ext cx="10889942" cy="5078313"/>
          </a:xfrm>
          <a:prstGeom prst="rect">
            <a:avLst/>
          </a:prstGeom>
        </p:spPr>
        <p:txBody>
          <a:bodyPr wrap="square">
            <a:spAutoFit/>
          </a:bodyPr>
          <a:lstStyle/>
          <a:p>
            <a:pPr algn="just"/>
            <a:r>
              <a:rPr lang="tr-TR" dirty="0"/>
              <a:t>Hükümetler, erken uyarı sistemlerine yoğun yatırımlar yapmaktadırlar.</a:t>
            </a:r>
          </a:p>
          <a:p>
            <a:pPr algn="just"/>
            <a:endParaRPr lang="tr-TR" dirty="0"/>
          </a:p>
          <a:p>
            <a:pPr algn="just"/>
            <a:r>
              <a:rPr lang="tr-TR" dirty="0"/>
              <a:t>Bu mekanizmalardan biri de, 1952 yılında kurulan ve Japon Meteoroloji Ajansı bünyesinde yer alan </a:t>
            </a:r>
            <a:r>
              <a:rPr lang="tr-TR" dirty="0" err="1"/>
              <a:t>Tsunami</a:t>
            </a:r>
            <a:r>
              <a:rPr lang="tr-TR" dirty="0"/>
              <a:t> Uyarı Sistemi’dir.</a:t>
            </a:r>
          </a:p>
          <a:p>
            <a:pPr algn="just"/>
            <a:endParaRPr lang="tr-TR" dirty="0"/>
          </a:p>
          <a:p>
            <a:pPr algn="just"/>
            <a:r>
              <a:rPr lang="tr-TR" dirty="0" err="1"/>
              <a:t>Tsunami</a:t>
            </a:r>
            <a:r>
              <a:rPr lang="tr-TR" dirty="0"/>
              <a:t> Uyarı Sistemi, altı bölgesel merkezde, karada ve denizde gerçekleşen sismik hareketleri incelemektedir.</a:t>
            </a:r>
          </a:p>
          <a:p>
            <a:pPr algn="just"/>
            <a:r>
              <a:rPr lang="tr-TR" dirty="0"/>
              <a:t>Meteoroloji Ajansı, bu sistemi kullanarak herhangi bir depremden sonra üç dakika içerisinde </a:t>
            </a:r>
            <a:r>
              <a:rPr lang="tr-TR" dirty="0" err="1"/>
              <a:t>tsunami</a:t>
            </a:r>
            <a:r>
              <a:rPr lang="tr-TR" dirty="0"/>
              <a:t> uyarısı yapabilmeyi sağlamaktadır.</a:t>
            </a:r>
          </a:p>
          <a:p>
            <a:pPr algn="just"/>
            <a:endParaRPr lang="tr-TR" dirty="0"/>
          </a:p>
          <a:p>
            <a:pPr algn="just"/>
            <a:r>
              <a:rPr lang="tr-TR" dirty="0"/>
              <a:t>Deprem olduğunda, büyüklük ve merkez bilgileri ulusal televizyonda yayınlanmaktadır.</a:t>
            </a:r>
          </a:p>
          <a:p>
            <a:pPr algn="just"/>
            <a:endParaRPr lang="tr-TR" dirty="0"/>
          </a:p>
          <a:p>
            <a:pPr algn="just"/>
            <a:r>
              <a:rPr lang="tr-TR" dirty="0"/>
              <a:t>Çoğu kent ve kasabada, acil durum bilgilerini duyurmak için kurulmuş hoparlör sistemleri mevcuttur.</a:t>
            </a:r>
          </a:p>
          <a:p>
            <a:pPr algn="just"/>
            <a:endParaRPr lang="tr-TR" dirty="0"/>
          </a:p>
          <a:p>
            <a:pPr algn="just"/>
            <a:r>
              <a:rPr lang="tr-TR" dirty="0"/>
              <a:t>Kıyı bölgelerinden bazılarında depreme dayanıklı </a:t>
            </a:r>
            <a:r>
              <a:rPr lang="tr-TR" dirty="0" err="1"/>
              <a:t>tsunami</a:t>
            </a:r>
            <a:r>
              <a:rPr lang="tr-TR" dirty="0"/>
              <a:t> barınakları vardır; kimi bölgelerde ise su baskınlarını önlemek için setler inşa edilmiştir.</a:t>
            </a:r>
          </a:p>
          <a:p>
            <a:pPr algn="just"/>
            <a:endParaRPr lang="tr-TR" dirty="0"/>
          </a:p>
          <a:p>
            <a:pPr algn="just"/>
            <a:r>
              <a:rPr lang="tr-TR" dirty="0"/>
              <a:t>Büyük şehirlerdeki yüksek binalar, depremde sarsılmak yerine sallanacak şekilde inşa edilir ve bu şekilde kayıplar azaltılmaktadır.</a:t>
            </a:r>
          </a:p>
        </p:txBody>
      </p:sp>
      <p:sp>
        <p:nvSpPr>
          <p:cNvPr id="5" name="Dikdörtgen 4">
            <a:extLst>
              <a:ext uri="{FF2B5EF4-FFF2-40B4-BE49-F238E27FC236}">
                <a16:creationId xmlns:a16="http://schemas.microsoft.com/office/drawing/2014/main" id="{16B85076-130C-4CDB-B883-A9E891A905ED}"/>
              </a:ext>
            </a:extLst>
          </p:cNvPr>
          <p:cNvSpPr/>
          <p:nvPr/>
        </p:nvSpPr>
        <p:spPr>
          <a:xfrm>
            <a:off x="651029" y="1218093"/>
            <a:ext cx="3565271" cy="369332"/>
          </a:xfrm>
          <a:prstGeom prst="rect">
            <a:avLst/>
          </a:prstGeom>
        </p:spPr>
        <p:txBody>
          <a:bodyPr wrap="none">
            <a:spAutoFit/>
          </a:bodyPr>
          <a:lstStyle/>
          <a:p>
            <a:r>
              <a:rPr lang="tr-TR" b="1" dirty="0"/>
              <a:t>Önlem ve müdahale mekanizmaları</a:t>
            </a:r>
            <a:endParaRPr lang="tr-TR" dirty="0"/>
          </a:p>
        </p:txBody>
      </p:sp>
    </p:spTree>
    <p:extLst>
      <p:ext uri="{BB962C8B-B14F-4D97-AF65-F5344CB8AC3E}">
        <p14:creationId xmlns:p14="http://schemas.microsoft.com/office/powerpoint/2010/main" val="277058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536174"/>
            <a:ext cx="5718065"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Nükleer enerji atom çekirdeğinin parçalanmasından doğan enerjidir.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Nükleer Enerji santralini çalıştırmak için, ana madde olarak uranyum kullanmaktadır. Uranyumun parçalanmasından sonra ortaya yüksek miktarlarda enerji çıkmaktadır.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Uranyum, bu şekilde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fisyon</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(atomun iki veya daha fazla çekirdeğe bölünmesi) tepkimesine girer.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Fisyon</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tepkimesi ile oluşan yüksek miktardaki enerji, su buharını üst düzey sıcaklıklara kadar ısıtır. Oluşan buhar, elektrik jeneratörü türbinlerine iletilir. İletilen buhar da türbin şaftını çevirerek elektrik üretimini sağlar.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3 İçerik Yer Tutucusu" descr="Nükleer-santral-şeması.jpg">
            <a:extLst>
              <a:ext uri="{FF2B5EF4-FFF2-40B4-BE49-F238E27FC236}">
                <a16:creationId xmlns:a16="http://schemas.microsoft.com/office/drawing/2014/main" id="{9F271E2E-DF73-40A9-B514-C4B6DA956527}"/>
              </a:ext>
            </a:extLst>
          </p:cNvPr>
          <p:cNvPicPr>
            <a:picLocks noChangeAspect="1"/>
          </p:cNvPicPr>
          <p:nvPr/>
        </p:nvPicPr>
        <p:blipFill>
          <a:blip r:embed="rId2"/>
          <a:stretch>
            <a:fillRect/>
          </a:stretch>
        </p:blipFill>
        <p:spPr>
          <a:xfrm>
            <a:off x="6557098" y="2104008"/>
            <a:ext cx="4916655" cy="2707478"/>
          </a:xfrm>
          <a:prstGeom prst="rect">
            <a:avLst/>
          </a:prstGeom>
        </p:spPr>
      </p:pic>
    </p:spTree>
    <p:extLst>
      <p:ext uri="{BB962C8B-B14F-4D97-AF65-F5344CB8AC3E}">
        <p14:creationId xmlns:p14="http://schemas.microsoft.com/office/powerpoint/2010/main" val="297175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1528015" y="5991145"/>
            <a:ext cx="9135968"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Nükleer santralde nükleer kaza ve arızanın o andaki tehlike durumu gösteren ölçektir.</a:t>
            </a:r>
          </a:p>
        </p:txBody>
      </p:sp>
      <p:pic>
        <p:nvPicPr>
          <p:cNvPr id="7" name="3 Resim" descr="Uluslararası  Nükleer Olay Ölçeği">
            <a:extLst>
              <a:ext uri="{FF2B5EF4-FFF2-40B4-BE49-F238E27FC236}">
                <a16:creationId xmlns:a16="http://schemas.microsoft.com/office/drawing/2014/main" id="{87848633-9A91-40A6-8DCD-56AA78D60D75}"/>
              </a:ext>
            </a:extLst>
          </p:cNvPr>
          <p:cNvPicPr/>
          <p:nvPr/>
        </p:nvPicPr>
        <p:blipFill>
          <a:blip r:embed="rId2"/>
          <a:srcRect/>
          <a:stretch>
            <a:fillRect/>
          </a:stretch>
        </p:blipFill>
        <p:spPr bwMode="auto">
          <a:xfrm>
            <a:off x="2236050" y="1413021"/>
            <a:ext cx="7719899" cy="4393459"/>
          </a:xfrm>
          <a:prstGeom prst="rect">
            <a:avLst/>
          </a:prstGeom>
          <a:noFill/>
          <a:ln w="9525">
            <a:noFill/>
            <a:miter lim="800000"/>
            <a:headEnd/>
            <a:tailEnd/>
          </a:ln>
        </p:spPr>
      </p:pic>
      <p:sp>
        <p:nvSpPr>
          <p:cNvPr id="2" name="Dikdörtgen 1">
            <a:extLst>
              <a:ext uri="{FF2B5EF4-FFF2-40B4-BE49-F238E27FC236}">
                <a16:creationId xmlns:a16="http://schemas.microsoft.com/office/drawing/2014/main" id="{39FD7512-1CCB-449E-8069-0F4994F22369}"/>
              </a:ext>
            </a:extLst>
          </p:cNvPr>
          <p:cNvSpPr/>
          <p:nvPr/>
        </p:nvSpPr>
        <p:spPr>
          <a:xfrm>
            <a:off x="2387173" y="951357"/>
            <a:ext cx="74176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Uluslararası Nükleer Olay Ölçeği( International </a:t>
            </a:r>
            <a:r>
              <a:rPr kumimoji="0" lang="tr-TR" sz="1800" b="1" i="0" u="none" strike="noStrike" kern="1200" cap="none" spc="0" normalizeH="0" baseline="0" noProof="0" dirty="0" err="1">
                <a:ln>
                  <a:noFill/>
                </a:ln>
                <a:solidFill>
                  <a:prstClr val="black"/>
                </a:solidFill>
                <a:effectLst/>
                <a:uLnTx/>
                <a:uFillTx/>
                <a:latin typeface="Calibri" panose="020F0502020204030204"/>
                <a:ea typeface="+mn-ea"/>
                <a:cs typeface="+mn-cs"/>
              </a:rPr>
              <a:t>Nuclear</a:t>
            </a: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prstClr val="black"/>
                </a:solidFill>
                <a:effectLst/>
                <a:uLnTx/>
                <a:uFillTx/>
                <a:latin typeface="Calibri" panose="020F0502020204030204"/>
                <a:ea typeface="+mn-ea"/>
                <a:cs typeface="+mn-cs"/>
              </a:rPr>
              <a:t>Event</a:t>
            </a: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prstClr val="black"/>
                </a:solidFill>
                <a:effectLst/>
                <a:uLnTx/>
                <a:uFillTx/>
                <a:latin typeface="Calibri" panose="020F0502020204030204"/>
                <a:ea typeface="+mn-ea"/>
                <a:cs typeface="+mn-cs"/>
              </a:rPr>
              <a:t>Scale</a:t>
            </a: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(INES))      </a:t>
            </a:r>
          </a:p>
        </p:txBody>
      </p:sp>
    </p:spTree>
    <p:extLst>
      <p:ext uri="{BB962C8B-B14F-4D97-AF65-F5344CB8AC3E}">
        <p14:creationId xmlns:p14="http://schemas.microsoft.com/office/powerpoint/2010/main" val="188758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4" name="Dikdörtgen 3">
            <a:extLst>
              <a:ext uri="{FF2B5EF4-FFF2-40B4-BE49-F238E27FC236}">
                <a16:creationId xmlns:a16="http://schemas.microsoft.com/office/drawing/2014/main" id="{4FCE6474-CEA0-45C8-9761-137213777DE6}"/>
              </a:ext>
            </a:extLst>
          </p:cNvPr>
          <p:cNvSpPr/>
          <p:nvPr/>
        </p:nvSpPr>
        <p:spPr>
          <a:xfrm>
            <a:off x="718246" y="1843950"/>
            <a:ext cx="7417650" cy="317009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1-Çernobil, Ukrayna 1986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Fukuşima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Nükleer Santral Kazası 7.seviye 2011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3-Kyshtym, Rusya 1957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4-Windscale Yangını 5. Seviye, İngiltere 1957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5-Three Mile Kazası ABD 1979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Goiania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Kazası, Brezilya 5.Seviye 1987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7-IDAHO, ABD 1961 4.Sevİye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8-Saint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Lauren</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Fransa 4.Seviye 1969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9-Buenos Aires, Arjantin 4. Seviye1983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10-Tokaımura, Japonya 4. Seviye 1999</a:t>
            </a:r>
          </a:p>
        </p:txBody>
      </p:sp>
      <p:sp>
        <p:nvSpPr>
          <p:cNvPr id="5" name="Dikdörtgen 4">
            <a:extLst>
              <a:ext uri="{FF2B5EF4-FFF2-40B4-BE49-F238E27FC236}">
                <a16:creationId xmlns:a16="http://schemas.microsoft.com/office/drawing/2014/main" id="{A1DA4FF9-CC8F-41B7-A549-A46B4B8903A2}"/>
              </a:ext>
            </a:extLst>
          </p:cNvPr>
          <p:cNvSpPr/>
          <p:nvPr/>
        </p:nvSpPr>
        <p:spPr>
          <a:xfrm>
            <a:off x="588886" y="1285913"/>
            <a:ext cx="701039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Dünya’da Meydana Gelen En Büyük Nükleer Enerji Santrali Kazaları</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11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4" name="Dikdörtgen 3">
            <a:extLst>
              <a:ext uri="{FF2B5EF4-FFF2-40B4-BE49-F238E27FC236}">
                <a16:creationId xmlns:a16="http://schemas.microsoft.com/office/drawing/2014/main" id="{4FCE6474-CEA0-45C8-9761-137213777DE6}"/>
              </a:ext>
            </a:extLst>
          </p:cNvPr>
          <p:cNvSpPr/>
          <p:nvPr/>
        </p:nvSpPr>
        <p:spPr>
          <a:xfrm>
            <a:off x="718245" y="1843950"/>
            <a:ext cx="11026911"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Dai-ichi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dai-ichi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bir numara demektir) Japonya’nın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bölgesinde bulunan, çoklu reaktörlü, bir nükleer enerji santralidir.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Dai-ichi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nükleer reaktörünün planlanan kapatılmasından tam 14 gün önce, 11 Mart 2011’de meydana gelen 9.0 şiddetindeki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Tōhoku</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depremi,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Daiichi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nükleer felaketine sebep oldu.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Daiichi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santrali için ilk olarak tasarlanan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tsunami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yüksekliği 3.1 metreydi. Bu değer, 1960 da Şili'de gerçekleşen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tsunami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göz önüne alınarak belirlenmiştir. Santral deniz seviyesinden 10 metre yüksekliğe inşa edilmiş ve deniz suyu pompaları ise deniz seviyesinden 4 metre yükseklikte bulunmaktadır. 2002 yılında tasarım, 5.7 metre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tsunami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için geliştirilmiştir. Deprem olduğu sırada oluşan 23 metre yüksekliğindeki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tsunami</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sahile vurduğunda yüksekliği 15 metreye düşmüş ve türbin binasını 5 metre su altında bırakmıştır.</a:t>
            </a:r>
          </a:p>
        </p:txBody>
      </p:sp>
      <p:sp>
        <p:nvSpPr>
          <p:cNvPr id="5" name="Dikdörtgen 4">
            <a:extLst>
              <a:ext uri="{FF2B5EF4-FFF2-40B4-BE49-F238E27FC236}">
                <a16:creationId xmlns:a16="http://schemas.microsoft.com/office/drawing/2014/main" id="{A1DA4FF9-CC8F-41B7-A549-A46B4B8903A2}"/>
              </a:ext>
            </a:extLst>
          </p:cNvPr>
          <p:cNvSpPr/>
          <p:nvPr/>
        </p:nvSpPr>
        <p:spPr>
          <a:xfrm>
            <a:off x="588886" y="1285913"/>
            <a:ext cx="701039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prstClr val="black"/>
                </a:solidFill>
                <a:effectLst/>
                <a:uLnTx/>
                <a:uFillTx/>
                <a:latin typeface="Calibri" panose="020F0502020204030204"/>
                <a:ea typeface="+mn-ea"/>
                <a:cs typeface="+mn-cs"/>
              </a:rPr>
              <a:t>Fukuşima</a:t>
            </a: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prstClr val="black"/>
                </a:solidFill>
                <a:effectLst/>
                <a:uLnTx/>
                <a:uFillTx/>
                <a:latin typeface="Calibri" panose="020F0502020204030204"/>
                <a:ea typeface="+mn-ea"/>
                <a:cs typeface="+mn-cs"/>
              </a:rPr>
              <a:t>Daiici</a:t>
            </a: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 Nükleer Santrali Kazası</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6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pic>
        <p:nvPicPr>
          <p:cNvPr id="6" name="3 İçerik Yer Tutucusu" descr="627403-fukushima-carte.jpg">
            <a:extLst>
              <a:ext uri="{FF2B5EF4-FFF2-40B4-BE49-F238E27FC236}">
                <a16:creationId xmlns:a16="http://schemas.microsoft.com/office/drawing/2014/main" id="{422F1EFC-8F25-434E-BD1D-488417D14034}"/>
              </a:ext>
            </a:extLst>
          </p:cNvPr>
          <p:cNvPicPr>
            <a:picLocks noChangeAspect="1"/>
          </p:cNvPicPr>
          <p:nvPr/>
        </p:nvPicPr>
        <p:blipFill>
          <a:blip r:embed="rId2"/>
          <a:stretch>
            <a:fillRect/>
          </a:stretch>
        </p:blipFill>
        <p:spPr>
          <a:xfrm>
            <a:off x="5187210" y="1128465"/>
            <a:ext cx="6286544" cy="5054617"/>
          </a:xfrm>
          <a:prstGeom prst="rect">
            <a:avLst/>
          </a:prstGeom>
        </p:spPr>
      </p:pic>
      <p:sp>
        <p:nvSpPr>
          <p:cNvPr id="2" name="Dikdörtgen 1">
            <a:extLst>
              <a:ext uri="{FF2B5EF4-FFF2-40B4-BE49-F238E27FC236}">
                <a16:creationId xmlns:a16="http://schemas.microsoft.com/office/drawing/2014/main" id="{E57255DC-5454-4DA8-902F-94C103307B64}"/>
              </a:ext>
            </a:extLst>
          </p:cNvPr>
          <p:cNvSpPr/>
          <p:nvPr/>
        </p:nvSpPr>
        <p:spPr>
          <a:xfrm>
            <a:off x="718246" y="2200753"/>
            <a:ext cx="4093501" cy="29100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Deprem,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I Nükleer Enerji Santrali’nde çalışan üç reaktörün ani durdurulmasına sebep oldu. Sonrasında vuran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Tsunami</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tesisi çökertti ve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Fukushima</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I acil durum dizel jeneratörlerini durdurdu ve tesiste elektrik kesintisine sebep oldu. Bundan dolayı oluşan yetersiz soğutma, patlamalara, radyoaktif erimeye sebep olmuştur.</a:t>
            </a:r>
          </a:p>
        </p:txBody>
      </p:sp>
    </p:spTree>
    <p:extLst>
      <p:ext uri="{BB962C8B-B14F-4D97-AF65-F5344CB8AC3E}">
        <p14:creationId xmlns:p14="http://schemas.microsoft.com/office/powerpoint/2010/main" val="137692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2" name="Dikdörtgen 1">
            <a:extLst>
              <a:ext uri="{FF2B5EF4-FFF2-40B4-BE49-F238E27FC236}">
                <a16:creationId xmlns:a16="http://schemas.microsoft.com/office/drawing/2014/main" id="{E57255DC-5454-4DA8-902F-94C103307B64}"/>
              </a:ext>
            </a:extLst>
          </p:cNvPr>
          <p:cNvSpPr/>
          <p:nvPr/>
        </p:nvSpPr>
        <p:spPr>
          <a:xfrm>
            <a:off x="718246" y="4809740"/>
            <a:ext cx="10755508"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İlk üç ünite, kapatılmalarına rağmen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fisyon</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ürünlerinin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bozunmasından</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dolayı %1.5 güç üretmeye devam etmiştir. Bu ısının dış sistem ile alınamaması sonucu santralin basınç kabında buhar oluşmaya başlamıştır. Ayrıca buhar-Zirkonyum etkileşmesi sonucu Hidrojen oluşmaya da başlamıştır. Sıcaklık ve basıncın artışı ve yaşanan Hidrojen patlamaları ciddi bir kazanın yaşanmasına neden olmuştur. Soğutma dış kaynaklar ile sağlanmış ve reaktörün ısısı kararlı bir şekilde uzaklaştırılabilmiştir.</a:t>
            </a:r>
          </a:p>
        </p:txBody>
      </p:sp>
      <p:pic>
        <p:nvPicPr>
          <p:cNvPr id="7" name="5 İçerik Yer Tutucusu" descr="LL.png">
            <a:extLst>
              <a:ext uri="{FF2B5EF4-FFF2-40B4-BE49-F238E27FC236}">
                <a16:creationId xmlns:a16="http://schemas.microsoft.com/office/drawing/2014/main" id="{A1923076-73C4-4DC7-A1F8-702BD8F76EAE}"/>
              </a:ext>
            </a:extLst>
          </p:cNvPr>
          <p:cNvPicPr>
            <a:picLocks noChangeAspect="1"/>
          </p:cNvPicPr>
          <p:nvPr/>
        </p:nvPicPr>
        <p:blipFill>
          <a:blip r:embed="rId2"/>
          <a:stretch>
            <a:fillRect/>
          </a:stretch>
        </p:blipFill>
        <p:spPr>
          <a:xfrm>
            <a:off x="6841634" y="1445058"/>
            <a:ext cx="4632120" cy="2988465"/>
          </a:xfrm>
          <a:prstGeom prst="rect">
            <a:avLst/>
          </a:prstGeom>
        </p:spPr>
      </p:pic>
      <p:pic>
        <p:nvPicPr>
          <p:cNvPr id="8" name="3 İçerik Yer Tutucusu" descr="5612e106f018fb0c800a8557.jpg">
            <a:extLst>
              <a:ext uri="{FF2B5EF4-FFF2-40B4-BE49-F238E27FC236}">
                <a16:creationId xmlns:a16="http://schemas.microsoft.com/office/drawing/2014/main" id="{1CECE7A0-D21A-45E5-ADA5-65624197BA0C}"/>
              </a:ext>
            </a:extLst>
          </p:cNvPr>
          <p:cNvPicPr>
            <a:picLocks noChangeAspect="1"/>
          </p:cNvPicPr>
          <p:nvPr/>
        </p:nvPicPr>
        <p:blipFill>
          <a:blip r:embed="rId3"/>
          <a:stretch>
            <a:fillRect/>
          </a:stretch>
        </p:blipFill>
        <p:spPr>
          <a:xfrm>
            <a:off x="718245" y="1477003"/>
            <a:ext cx="5126269" cy="2924576"/>
          </a:xfrm>
          <a:prstGeom prst="rect">
            <a:avLst/>
          </a:prstGeom>
        </p:spPr>
      </p:pic>
    </p:spTree>
    <p:extLst>
      <p:ext uri="{BB962C8B-B14F-4D97-AF65-F5344CB8AC3E}">
        <p14:creationId xmlns:p14="http://schemas.microsoft.com/office/powerpoint/2010/main" val="295454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pic>
        <p:nvPicPr>
          <p:cNvPr id="10" name="4 Resim" descr="conccol_I-131_20110325T000000.gif">
            <a:extLst>
              <a:ext uri="{FF2B5EF4-FFF2-40B4-BE49-F238E27FC236}">
                <a16:creationId xmlns:a16="http://schemas.microsoft.com/office/drawing/2014/main" id="{8263165C-C246-4A34-A221-7BC19B3A947F}"/>
              </a:ext>
            </a:extLst>
          </p:cNvPr>
          <p:cNvPicPr>
            <a:picLocks noChangeAspect="1"/>
          </p:cNvPicPr>
          <p:nvPr/>
        </p:nvPicPr>
        <p:blipFill>
          <a:blip r:embed="rId2"/>
          <a:stretch>
            <a:fillRect/>
          </a:stretch>
        </p:blipFill>
        <p:spPr>
          <a:xfrm>
            <a:off x="627528" y="1803266"/>
            <a:ext cx="5468472" cy="3709767"/>
          </a:xfrm>
          <a:prstGeom prst="rect">
            <a:avLst/>
          </a:prstGeom>
        </p:spPr>
      </p:pic>
      <p:pic>
        <p:nvPicPr>
          <p:cNvPr id="11" name="3 İçerik Yer Tutucusu" descr="conc_I-131_0_20110418T000000.png">
            <a:extLst>
              <a:ext uri="{FF2B5EF4-FFF2-40B4-BE49-F238E27FC236}">
                <a16:creationId xmlns:a16="http://schemas.microsoft.com/office/drawing/2014/main" id="{2A6D289B-DF88-403F-980C-5CA3343F8540}"/>
              </a:ext>
            </a:extLst>
          </p:cNvPr>
          <p:cNvPicPr>
            <a:picLocks noChangeAspect="1"/>
          </p:cNvPicPr>
          <p:nvPr/>
        </p:nvPicPr>
        <p:blipFill>
          <a:blip r:embed="rId3"/>
          <a:stretch>
            <a:fillRect/>
          </a:stretch>
        </p:blipFill>
        <p:spPr>
          <a:xfrm>
            <a:off x="6488093" y="1442621"/>
            <a:ext cx="5515993" cy="4826495"/>
          </a:xfrm>
          <a:prstGeom prst="rect">
            <a:avLst/>
          </a:prstGeom>
        </p:spPr>
      </p:pic>
    </p:spTree>
    <p:extLst>
      <p:ext uri="{BB962C8B-B14F-4D97-AF65-F5344CB8AC3E}">
        <p14:creationId xmlns:p14="http://schemas.microsoft.com/office/powerpoint/2010/main" val="130248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376884"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FUKUŞİMA</a:t>
            </a:r>
          </a:p>
        </p:txBody>
      </p:sp>
      <p:sp>
        <p:nvSpPr>
          <p:cNvPr id="2" name="Dikdörtgen 1">
            <a:extLst>
              <a:ext uri="{FF2B5EF4-FFF2-40B4-BE49-F238E27FC236}">
                <a16:creationId xmlns:a16="http://schemas.microsoft.com/office/drawing/2014/main" id="{CC859A65-5774-4C37-A96C-062E92972A0B}"/>
              </a:ext>
            </a:extLst>
          </p:cNvPr>
          <p:cNvSpPr/>
          <p:nvPr/>
        </p:nvSpPr>
        <p:spPr>
          <a:xfrm>
            <a:off x="718246" y="2136338"/>
            <a:ext cx="4714042" cy="25853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Japon hükümeti , ülkedeki toplam 54 nükleer reaktörden, o gün çalışan 43 reaktörü 11 Mart 2011 kazasından sonra durdurdu.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Bugün Japonya’da sadece güneydeki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Sendai’de</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2 reaktör tekrar çalıştırılıyor.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Kazadan önceki 54 reaktör, ülkenin elektrik gereksiniminin % 30’unu karşılıyordu.</a:t>
            </a:r>
          </a:p>
        </p:txBody>
      </p:sp>
      <p:pic>
        <p:nvPicPr>
          <p:cNvPr id="7" name="3 İçerik Yer Tutucusu" descr="japonya nukleer harita.jpg">
            <a:extLst>
              <a:ext uri="{FF2B5EF4-FFF2-40B4-BE49-F238E27FC236}">
                <a16:creationId xmlns:a16="http://schemas.microsoft.com/office/drawing/2014/main" id="{4691ECC2-02EA-435E-A7C6-5D3A58FF52DA}"/>
              </a:ext>
            </a:extLst>
          </p:cNvPr>
          <p:cNvPicPr>
            <a:picLocks noChangeAspect="1"/>
          </p:cNvPicPr>
          <p:nvPr/>
        </p:nvPicPr>
        <p:blipFill>
          <a:blip r:embed="rId2"/>
          <a:stretch>
            <a:fillRect/>
          </a:stretch>
        </p:blipFill>
        <p:spPr>
          <a:xfrm>
            <a:off x="5792545" y="788272"/>
            <a:ext cx="5857916" cy="5252356"/>
          </a:xfrm>
          <a:prstGeom prst="rect">
            <a:avLst/>
          </a:prstGeom>
        </p:spPr>
      </p:pic>
    </p:spTree>
    <p:extLst>
      <p:ext uri="{BB962C8B-B14F-4D97-AF65-F5344CB8AC3E}">
        <p14:creationId xmlns:p14="http://schemas.microsoft.com/office/powerpoint/2010/main" val="61664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1004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DEPREMLER</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741314"/>
            <a:ext cx="4971584" cy="4093428"/>
          </a:xfrm>
          <a:prstGeom prst="rect">
            <a:avLst/>
          </a:prstGeom>
          <a:noFill/>
        </p:spPr>
        <p:txBody>
          <a:bodyPr wrap="square" rtlCol="0">
            <a:spAutoFit/>
          </a:bodyPr>
          <a:lstStyle/>
          <a:p>
            <a:pPr algn="just"/>
            <a:r>
              <a:rPr lang="tr-TR" sz="2000" dirty="0"/>
              <a:t>Depremler, kırılan kayaçlardan boşalan enerji tarafından oluşturulan yerküre sarsıntılarıdır. Kayaçlar gerilmeye maruz kalırlar ve dayanımları aşıldığında da depremler oluşur. Sismik dalgalar şeklindeki bu enerji, odak adı verilen deprem kaynağından her yöne yayılır. </a:t>
            </a:r>
          </a:p>
          <a:p>
            <a:pPr algn="just"/>
            <a:endParaRPr lang="tr-TR" sz="2000" dirty="0"/>
          </a:p>
          <a:p>
            <a:pPr algn="just"/>
            <a:r>
              <a:rPr lang="tr-TR" sz="2000" dirty="0"/>
              <a:t>Yer kabuğunda fay adı verilen kırıklarda meydana gelen hareketler, dünya genelinde gerçekleşen depremlerin tamamına yakınını oluşturur.</a:t>
            </a:r>
          </a:p>
          <a:p>
            <a:pPr algn="just"/>
            <a:endParaRPr lang="tr-TR" sz="2000" dirty="0"/>
          </a:p>
          <a:p>
            <a:pPr algn="just"/>
            <a:endParaRPr lang="tr-TR" sz="2000" dirty="0"/>
          </a:p>
        </p:txBody>
      </p:sp>
      <p:pic>
        <p:nvPicPr>
          <p:cNvPr id="5" name="6 Resim" descr="_89291644_89291643.jpg">
            <a:extLst>
              <a:ext uri="{FF2B5EF4-FFF2-40B4-BE49-F238E27FC236}">
                <a16:creationId xmlns:a16="http://schemas.microsoft.com/office/drawing/2014/main" id="{A3A26B05-22BC-4C97-9E3F-3556E0698568}"/>
              </a:ext>
            </a:extLst>
          </p:cNvPr>
          <p:cNvPicPr>
            <a:picLocks noChangeAspect="1"/>
          </p:cNvPicPr>
          <p:nvPr/>
        </p:nvPicPr>
        <p:blipFill>
          <a:blip r:embed="rId2"/>
          <a:stretch>
            <a:fillRect/>
          </a:stretch>
        </p:blipFill>
        <p:spPr>
          <a:xfrm>
            <a:off x="6502172" y="3429000"/>
            <a:ext cx="5368684" cy="3244789"/>
          </a:xfrm>
          <a:prstGeom prst="rect">
            <a:avLst/>
          </a:prstGeom>
        </p:spPr>
      </p:pic>
      <p:pic>
        <p:nvPicPr>
          <p:cNvPr id="6" name="Picture 2" descr="C:\Users\PC\Desktop\1i_asya_fiziki_haritasieeeeeee.png">
            <a:extLst>
              <a:ext uri="{FF2B5EF4-FFF2-40B4-BE49-F238E27FC236}">
                <a16:creationId xmlns:a16="http://schemas.microsoft.com/office/drawing/2014/main" id="{1C6582F4-6C91-4A43-A188-A86FA4468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171" y="271999"/>
            <a:ext cx="5368685" cy="293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9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10049"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DEPREMLER</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666140" y="2459504"/>
            <a:ext cx="4732643" cy="1938992"/>
          </a:xfrm>
          <a:prstGeom prst="rect">
            <a:avLst/>
          </a:prstGeom>
          <a:noFill/>
        </p:spPr>
        <p:txBody>
          <a:bodyPr wrap="square" rtlCol="0">
            <a:spAutoFit/>
          </a:bodyPr>
          <a:lstStyle/>
          <a:p>
            <a:pPr algn="just"/>
            <a:r>
              <a:rPr lang="tr-TR" sz="2000" dirty="0"/>
              <a:t>Bölgedeki deprem faaliyetleri en yoğun olarak Endonezya takımadalarının etrafını saran Avustralya Levhası ve üç kıtasal levhanın arasında uzanan Japonya’da görülür.</a:t>
            </a:r>
          </a:p>
          <a:p>
            <a:pPr algn="just"/>
            <a:endParaRPr lang="tr-TR" sz="2000" dirty="0"/>
          </a:p>
        </p:txBody>
      </p:sp>
      <p:pic>
        <p:nvPicPr>
          <p:cNvPr id="6" name="İçerik Yer Tutucusu 3">
            <a:extLst>
              <a:ext uri="{FF2B5EF4-FFF2-40B4-BE49-F238E27FC236}">
                <a16:creationId xmlns:a16="http://schemas.microsoft.com/office/drawing/2014/main" id="{5C2C1CE6-7F5C-4A07-8273-5854D01C8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830" y="363657"/>
            <a:ext cx="6178859" cy="6130686"/>
          </a:xfrm>
          <a:prstGeom prst="rect">
            <a:avLst/>
          </a:prstGeom>
        </p:spPr>
      </p:pic>
    </p:spTree>
    <p:extLst>
      <p:ext uri="{BB962C8B-B14F-4D97-AF65-F5344CB8AC3E}">
        <p14:creationId xmlns:p14="http://schemas.microsoft.com/office/powerpoint/2010/main" val="42594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681678" y="1189603"/>
            <a:ext cx="4732643" cy="1631216"/>
          </a:xfrm>
          <a:prstGeom prst="rect">
            <a:avLst/>
          </a:prstGeom>
          <a:noFill/>
        </p:spPr>
        <p:txBody>
          <a:bodyPr wrap="square" rtlCol="0">
            <a:spAutoFit/>
          </a:bodyPr>
          <a:lstStyle/>
          <a:p>
            <a:pPr algn="just"/>
            <a:r>
              <a:rPr lang="tr-TR" sz="2000" b="1" dirty="0" err="1"/>
              <a:t>Tangshan</a:t>
            </a:r>
            <a:r>
              <a:rPr lang="tr-TR" sz="2000" b="1" dirty="0"/>
              <a:t> Depremi</a:t>
            </a:r>
          </a:p>
          <a:p>
            <a:pPr algn="just"/>
            <a:endParaRPr lang="tr-TR" sz="2000" b="1" dirty="0"/>
          </a:p>
          <a:p>
            <a:pPr algn="just"/>
            <a:r>
              <a:rPr lang="tr-TR" sz="2000" dirty="0"/>
              <a:t>28 Temmuz 1976 yılında Çin’in </a:t>
            </a:r>
            <a:r>
              <a:rPr lang="tr-TR" sz="2000" dirty="0" err="1"/>
              <a:t>Tangshan</a:t>
            </a:r>
            <a:r>
              <a:rPr lang="tr-TR" sz="2000" dirty="0"/>
              <a:t> şehri merkezli depremde sarsıntılar 1.100 km uzaklıktan dahi hissedilmiştir. </a:t>
            </a:r>
          </a:p>
        </p:txBody>
      </p:sp>
      <p:grpSp>
        <p:nvGrpSpPr>
          <p:cNvPr id="2" name="Grup 1">
            <a:extLst>
              <a:ext uri="{FF2B5EF4-FFF2-40B4-BE49-F238E27FC236}">
                <a16:creationId xmlns:a16="http://schemas.microsoft.com/office/drawing/2014/main" id="{B9AD163B-EA32-48E6-8F51-7B88D49059BB}"/>
              </a:ext>
            </a:extLst>
          </p:cNvPr>
          <p:cNvGrpSpPr/>
          <p:nvPr/>
        </p:nvGrpSpPr>
        <p:grpSpPr>
          <a:xfrm>
            <a:off x="6596109" y="470490"/>
            <a:ext cx="5167379" cy="5948065"/>
            <a:chOff x="1643042" y="0"/>
            <a:chExt cx="6072230" cy="6854345"/>
          </a:xfrm>
        </p:grpSpPr>
        <p:pic>
          <p:nvPicPr>
            <p:cNvPr id="7" name="3 İçerik Yer Tutucusu" descr="dfjhgkdfhgdfjgh.jpg">
              <a:extLst>
                <a:ext uri="{FF2B5EF4-FFF2-40B4-BE49-F238E27FC236}">
                  <a16:creationId xmlns:a16="http://schemas.microsoft.com/office/drawing/2014/main" id="{E7E8BCEA-8517-45C8-8629-F26144EA4354}"/>
                </a:ext>
              </a:extLst>
            </p:cNvPr>
            <p:cNvPicPr>
              <a:picLocks noChangeAspect="1"/>
            </p:cNvPicPr>
            <p:nvPr/>
          </p:nvPicPr>
          <p:blipFill>
            <a:blip r:embed="rId2"/>
            <a:stretch>
              <a:fillRect/>
            </a:stretch>
          </p:blipFill>
          <p:spPr>
            <a:xfrm>
              <a:off x="1643042" y="0"/>
              <a:ext cx="6072230" cy="6854345"/>
            </a:xfrm>
            <a:prstGeom prst="rect">
              <a:avLst/>
            </a:prstGeom>
          </p:spPr>
        </p:pic>
        <p:sp>
          <p:nvSpPr>
            <p:cNvPr id="8" name="6 Oval">
              <a:extLst>
                <a:ext uri="{FF2B5EF4-FFF2-40B4-BE49-F238E27FC236}">
                  <a16:creationId xmlns:a16="http://schemas.microsoft.com/office/drawing/2014/main" id="{405DA55A-655E-4225-B0CC-2221D1073CAD}"/>
                </a:ext>
              </a:extLst>
            </p:cNvPr>
            <p:cNvSpPr/>
            <p:nvPr/>
          </p:nvSpPr>
          <p:spPr>
            <a:xfrm>
              <a:off x="4929190" y="3714752"/>
              <a:ext cx="2286016" cy="7143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7 Oval">
              <a:extLst>
                <a:ext uri="{FF2B5EF4-FFF2-40B4-BE49-F238E27FC236}">
                  <a16:creationId xmlns:a16="http://schemas.microsoft.com/office/drawing/2014/main" id="{67D9446F-1DDB-4F77-9B77-06B4C22C41B6}"/>
                </a:ext>
              </a:extLst>
            </p:cNvPr>
            <p:cNvSpPr/>
            <p:nvPr/>
          </p:nvSpPr>
          <p:spPr>
            <a:xfrm>
              <a:off x="4857752" y="4429132"/>
              <a:ext cx="2286016" cy="7143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8 Oval">
              <a:extLst>
                <a:ext uri="{FF2B5EF4-FFF2-40B4-BE49-F238E27FC236}">
                  <a16:creationId xmlns:a16="http://schemas.microsoft.com/office/drawing/2014/main" id="{ACBEAB05-C92A-4586-A3F1-9032C3C8A5EE}"/>
                </a:ext>
              </a:extLst>
            </p:cNvPr>
            <p:cNvSpPr/>
            <p:nvPr/>
          </p:nvSpPr>
          <p:spPr>
            <a:xfrm>
              <a:off x="4786314" y="5715016"/>
              <a:ext cx="2286016" cy="7143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4 Oval">
              <a:extLst>
                <a:ext uri="{FF2B5EF4-FFF2-40B4-BE49-F238E27FC236}">
                  <a16:creationId xmlns:a16="http://schemas.microsoft.com/office/drawing/2014/main" id="{09806B5B-A7F8-4110-BA3D-12886E858970}"/>
                </a:ext>
              </a:extLst>
            </p:cNvPr>
            <p:cNvSpPr/>
            <p:nvPr/>
          </p:nvSpPr>
          <p:spPr>
            <a:xfrm>
              <a:off x="2357422" y="5072074"/>
              <a:ext cx="1714512" cy="7143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5 Oval">
              <a:extLst>
                <a:ext uri="{FF2B5EF4-FFF2-40B4-BE49-F238E27FC236}">
                  <a16:creationId xmlns:a16="http://schemas.microsoft.com/office/drawing/2014/main" id="{4CC9C5E9-1461-491E-9B72-285F203AF250}"/>
                </a:ext>
              </a:extLst>
            </p:cNvPr>
            <p:cNvSpPr/>
            <p:nvPr/>
          </p:nvSpPr>
          <p:spPr>
            <a:xfrm>
              <a:off x="2357422" y="5786454"/>
              <a:ext cx="1857388" cy="71438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4" name="Picture 2" descr="Map-intensity-earthquake-Tangshan-July-28-1976">
            <a:extLst>
              <a:ext uri="{FF2B5EF4-FFF2-40B4-BE49-F238E27FC236}">
                <a16:creationId xmlns:a16="http://schemas.microsoft.com/office/drawing/2014/main" id="{89FF019C-8DD7-4D20-99B5-FE26571B5E57}"/>
              </a:ext>
            </a:extLst>
          </p:cNvPr>
          <p:cNvPicPr>
            <a:picLocks noChangeAspect="1" noChangeArrowheads="1"/>
          </p:cNvPicPr>
          <p:nvPr/>
        </p:nvPicPr>
        <p:blipFill>
          <a:blip r:embed="rId3"/>
          <a:srcRect/>
          <a:stretch>
            <a:fillRect/>
          </a:stretch>
        </p:blipFill>
        <p:spPr bwMode="auto">
          <a:xfrm>
            <a:off x="773813" y="2812951"/>
            <a:ext cx="4642975" cy="3516828"/>
          </a:xfrm>
          <a:prstGeom prst="rect">
            <a:avLst/>
          </a:prstGeom>
          <a:noFill/>
          <a:ln w="9525">
            <a:noFill/>
            <a:miter lim="800000"/>
            <a:headEnd/>
            <a:tailEnd/>
          </a:ln>
        </p:spPr>
      </p:pic>
    </p:spTree>
    <p:extLst>
      <p:ext uri="{BB962C8B-B14F-4D97-AF65-F5344CB8AC3E}">
        <p14:creationId xmlns:p14="http://schemas.microsoft.com/office/powerpoint/2010/main" val="392832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pic>
        <p:nvPicPr>
          <p:cNvPr id="16" name="nankaido depremi 1498" descr="tarihin en büyük depremleri">
            <a:extLst>
              <a:ext uri="{FF2B5EF4-FFF2-40B4-BE49-F238E27FC236}">
                <a16:creationId xmlns:a16="http://schemas.microsoft.com/office/drawing/2014/main" id="{25E90EE7-B37F-4641-AC52-0A81C5479F67}"/>
              </a:ext>
            </a:extLst>
          </p:cNvPr>
          <p:cNvPicPr>
            <a:picLocks/>
          </p:cNvPicPr>
          <p:nvPr/>
        </p:nvPicPr>
        <p:blipFill>
          <a:blip r:embed="rId2"/>
          <a:srcRect/>
          <a:stretch>
            <a:fillRect/>
          </a:stretch>
        </p:blipFill>
        <p:spPr bwMode="auto">
          <a:xfrm>
            <a:off x="1434902" y="1292942"/>
            <a:ext cx="9322195" cy="4272115"/>
          </a:xfrm>
          <a:prstGeom prst="rect">
            <a:avLst/>
          </a:prstGeom>
          <a:noFill/>
          <a:ln w="9525">
            <a:noFill/>
            <a:miter lim="800000"/>
            <a:headEnd/>
            <a:tailEnd/>
          </a:ln>
        </p:spPr>
      </p:pic>
      <p:sp>
        <p:nvSpPr>
          <p:cNvPr id="17" name="Dikdörtgen 16">
            <a:extLst>
              <a:ext uri="{FF2B5EF4-FFF2-40B4-BE49-F238E27FC236}">
                <a16:creationId xmlns:a16="http://schemas.microsoft.com/office/drawing/2014/main" id="{B4BC2B31-4BF4-4586-B576-0FC7B1779EAA}"/>
              </a:ext>
            </a:extLst>
          </p:cNvPr>
          <p:cNvSpPr/>
          <p:nvPr/>
        </p:nvSpPr>
        <p:spPr>
          <a:xfrm>
            <a:off x="1687813" y="5729535"/>
            <a:ext cx="8816372" cy="923330"/>
          </a:xfrm>
          <a:prstGeom prst="rect">
            <a:avLst/>
          </a:prstGeom>
        </p:spPr>
        <p:txBody>
          <a:bodyPr wrap="square">
            <a:spAutoFit/>
          </a:bodyPr>
          <a:lstStyle/>
          <a:p>
            <a:pPr algn="just"/>
            <a:r>
              <a:rPr lang="tr-TR" dirty="0"/>
              <a:t>7.8 şiddetindeki deprem sonucu 180.000 bina yıkılmış ve 240.000 kişi ölmüştür.</a:t>
            </a:r>
          </a:p>
          <a:p>
            <a:pPr algn="just"/>
            <a:r>
              <a:rPr lang="tr-TR" dirty="0"/>
              <a:t>Ölümlerin çoğu, insanların yaşadıkları desteksiz duvar evlerinin çökmesinden kaynaklanmıştır.</a:t>
            </a:r>
          </a:p>
          <a:p>
            <a:pPr algn="just"/>
            <a:r>
              <a:rPr lang="tr-TR" dirty="0"/>
              <a:t>Çok fazla artçı deprem gerçekleşmiş ve büyük yıkımlara sebep olmuştur. </a:t>
            </a:r>
          </a:p>
        </p:txBody>
      </p:sp>
    </p:spTree>
    <p:extLst>
      <p:ext uri="{BB962C8B-B14F-4D97-AF65-F5344CB8AC3E}">
        <p14:creationId xmlns:p14="http://schemas.microsoft.com/office/powerpoint/2010/main" val="207887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7" name="Dikdörtgen 16">
            <a:extLst>
              <a:ext uri="{FF2B5EF4-FFF2-40B4-BE49-F238E27FC236}">
                <a16:creationId xmlns:a16="http://schemas.microsoft.com/office/drawing/2014/main" id="{B4BC2B31-4BF4-4586-B576-0FC7B1779EAA}"/>
              </a:ext>
            </a:extLst>
          </p:cNvPr>
          <p:cNvSpPr/>
          <p:nvPr/>
        </p:nvSpPr>
        <p:spPr>
          <a:xfrm>
            <a:off x="718245" y="1582340"/>
            <a:ext cx="4686354" cy="4247317"/>
          </a:xfrm>
          <a:prstGeom prst="rect">
            <a:avLst/>
          </a:prstGeom>
        </p:spPr>
        <p:txBody>
          <a:bodyPr wrap="square">
            <a:spAutoFit/>
          </a:bodyPr>
          <a:lstStyle/>
          <a:p>
            <a:pPr algn="just"/>
            <a:r>
              <a:rPr lang="tr-TR" dirty="0">
                <a:cs typeface="Arial" pitchFamily="34" charset="0"/>
              </a:rPr>
              <a:t>26 Aralık 2004'te Hint Okyanusu’ndaki Endonezya'nın </a:t>
            </a:r>
            <a:r>
              <a:rPr lang="tr-TR" dirty="0" err="1">
                <a:cs typeface="Arial" pitchFamily="34" charset="0"/>
              </a:rPr>
              <a:t>Sumatra</a:t>
            </a:r>
            <a:r>
              <a:rPr lang="tr-TR" dirty="0">
                <a:cs typeface="Arial" pitchFamily="34" charset="0"/>
              </a:rPr>
              <a:t> Adası’nın batı kıyısını vuran bu deprem, 9.1 ile 9.3 büyüklükleri arasındaydı.</a:t>
            </a:r>
          </a:p>
          <a:p>
            <a:pPr algn="just"/>
            <a:endParaRPr lang="tr-TR" dirty="0">
              <a:cs typeface="Arial" pitchFamily="34" charset="0"/>
            </a:endParaRPr>
          </a:p>
          <a:p>
            <a:pPr algn="just"/>
            <a:r>
              <a:rPr lang="tr-TR" dirty="0">
                <a:cs typeface="Arial" pitchFamily="34" charset="0"/>
              </a:rPr>
              <a:t>Bu deprem, kırılgan üst kabuk içerisinde ve okyanus tabanında oluştuğundan </a:t>
            </a:r>
            <a:r>
              <a:rPr lang="tr-TR" dirty="0" err="1">
                <a:cs typeface="Arial" pitchFamily="34" charset="0"/>
              </a:rPr>
              <a:t>tsunami</a:t>
            </a:r>
            <a:r>
              <a:rPr lang="tr-TR" dirty="0">
                <a:cs typeface="Arial" pitchFamily="34" charset="0"/>
              </a:rPr>
              <a:t> dalgaları oluşturarak çevredeki pek çok ülkede yüksek hasar ve can kaybına neden olmuştur. </a:t>
            </a:r>
          </a:p>
          <a:p>
            <a:pPr algn="just"/>
            <a:endParaRPr lang="tr-TR" dirty="0">
              <a:cs typeface="Arial" pitchFamily="34" charset="0"/>
            </a:endParaRPr>
          </a:p>
          <a:p>
            <a:pPr algn="just"/>
            <a:r>
              <a:rPr lang="tr-TR" dirty="0">
                <a:cs typeface="Arial" pitchFamily="34" charset="0"/>
              </a:rPr>
              <a:t>Deprem 10 dakika sürmüştür ve depremin odak derinliği 37 km olarak belirlenmiştir. </a:t>
            </a:r>
            <a:r>
              <a:rPr lang="es-ES" dirty="0">
                <a:cs typeface="Arial" pitchFamily="34" charset="0"/>
              </a:rPr>
              <a:t> Bu </a:t>
            </a:r>
            <a:r>
              <a:rPr lang="es-ES" dirty="0" err="1">
                <a:cs typeface="Arial" pitchFamily="34" charset="0"/>
              </a:rPr>
              <a:t>depremle</a:t>
            </a:r>
            <a:r>
              <a:rPr lang="es-ES" dirty="0">
                <a:cs typeface="Arial" pitchFamily="34" charset="0"/>
              </a:rPr>
              <a:t> 17 </a:t>
            </a:r>
            <a:r>
              <a:rPr lang="es-ES" dirty="0" err="1">
                <a:cs typeface="Arial" pitchFamily="34" charset="0"/>
              </a:rPr>
              <a:t>Ağustos</a:t>
            </a:r>
            <a:r>
              <a:rPr lang="tr-TR" dirty="0">
                <a:cs typeface="Arial" pitchFamily="34" charset="0"/>
              </a:rPr>
              <a:t> 1999 (7.4 )Gölcük depreminin sismik enerjisinden yaklaşık 300 kat daha büyük miktarda sismik enerji boşalmıştır.</a:t>
            </a:r>
          </a:p>
        </p:txBody>
      </p:sp>
      <p:pic>
        <p:nvPicPr>
          <p:cNvPr id="6" name="İçerik Yer Tutucusu 5" descr="https://www.tarihiolaylar.com/img/tarihiolaylar/tarihi_olaylar_sumatra-endonezya-jpg_919281369_1431802664.jpg">
            <a:extLst>
              <a:ext uri="{FF2B5EF4-FFF2-40B4-BE49-F238E27FC236}">
                <a16:creationId xmlns:a16="http://schemas.microsoft.com/office/drawing/2014/main" id="{A31DA3EC-15BE-4938-ACEB-22924AEBAF7B}"/>
              </a:ext>
            </a:extLst>
          </p:cNvPr>
          <p:cNvPicPr>
            <a:picLocks/>
          </p:cNvPicPr>
          <p:nvPr/>
        </p:nvPicPr>
        <p:blipFill>
          <a:blip r:embed="rId2"/>
          <a:srcRect/>
          <a:stretch>
            <a:fillRect/>
          </a:stretch>
        </p:blipFill>
        <p:spPr bwMode="auto">
          <a:xfrm>
            <a:off x="5585395" y="2035970"/>
            <a:ext cx="6135031" cy="2786058"/>
          </a:xfrm>
          <a:prstGeom prst="rect">
            <a:avLst/>
          </a:prstGeom>
          <a:noFill/>
          <a:ln w="9525">
            <a:noFill/>
            <a:miter lim="800000"/>
            <a:headEnd/>
            <a:tailEnd/>
          </a:ln>
        </p:spPr>
      </p:pic>
      <p:sp>
        <p:nvSpPr>
          <p:cNvPr id="2" name="Dikdörtgen 1">
            <a:extLst>
              <a:ext uri="{FF2B5EF4-FFF2-40B4-BE49-F238E27FC236}">
                <a16:creationId xmlns:a16="http://schemas.microsoft.com/office/drawing/2014/main" id="{6F65EA88-3AD0-453D-BF94-C63EE64F1FB1}"/>
              </a:ext>
            </a:extLst>
          </p:cNvPr>
          <p:cNvSpPr/>
          <p:nvPr/>
        </p:nvSpPr>
        <p:spPr>
          <a:xfrm>
            <a:off x="718245" y="1213008"/>
            <a:ext cx="3751283" cy="369332"/>
          </a:xfrm>
          <a:prstGeom prst="rect">
            <a:avLst/>
          </a:prstGeom>
        </p:spPr>
        <p:txBody>
          <a:bodyPr wrap="none">
            <a:spAutoFit/>
          </a:bodyPr>
          <a:lstStyle/>
          <a:p>
            <a:r>
              <a:rPr lang="nn-NO" b="1" dirty="0"/>
              <a:t>Hint Okyanusu Depremi Ve Tsunamisi</a:t>
            </a:r>
            <a:endParaRPr lang="tr-TR" b="1" dirty="0"/>
          </a:p>
        </p:txBody>
      </p:sp>
      <p:sp>
        <p:nvSpPr>
          <p:cNvPr id="7" name="Dikdörtgen: Tek Köşesi Yuvarlatılmış 6">
            <a:extLst>
              <a:ext uri="{FF2B5EF4-FFF2-40B4-BE49-F238E27FC236}">
                <a16:creationId xmlns:a16="http://schemas.microsoft.com/office/drawing/2014/main" id="{FBCB3DBC-7E68-47C7-9D61-221188BCC36A}"/>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spTree>
    <p:extLst>
      <p:ext uri="{BB962C8B-B14F-4D97-AF65-F5344CB8AC3E}">
        <p14:creationId xmlns:p14="http://schemas.microsoft.com/office/powerpoint/2010/main" val="10871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sp>
        <p:nvSpPr>
          <p:cNvPr id="17" name="Dikdörtgen 16">
            <a:extLst>
              <a:ext uri="{FF2B5EF4-FFF2-40B4-BE49-F238E27FC236}">
                <a16:creationId xmlns:a16="http://schemas.microsoft.com/office/drawing/2014/main" id="{B4BC2B31-4BF4-4586-B576-0FC7B1779EAA}"/>
              </a:ext>
            </a:extLst>
          </p:cNvPr>
          <p:cNvSpPr/>
          <p:nvPr/>
        </p:nvSpPr>
        <p:spPr>
          <a:xfrm>
            <a:off x="6495421" y="4975347"/>
            <a:ext cx="4686354" cy="646331"/>
          </a:xfrm>
          <a:prstGeom prst="rect">
            <a:avLst/>
          </a:prstGeom>
        </p:spPr>
        <p:txBody>
          <a:bodyPr wrap="square">
            <a:spAutoFit/>
          </a:bodyPr>
          <a:lstStyle/>
          <a:p>
            <a:pPr algn="just"/>
            <a:r>
              <a:rPr lang="tr-TR" dirty="0">
                <a:cs typeface="Arial" pitchFamily="34" charset="0"/>
              </a:rPr>
              <a:t>Depremden sonraki 7 saat içinde boyu 9 metreyi geçen </a:t>
            </a:r>
            <a:r>
              <a:rPr lang="tr-TR" dirty="0" err="1">
                <a:cs typeface="Arial" pitchFamily="34" charset="0"/>
              </a:rPr>
              <a:t>tsunami</a:t>
            </a:r>
            <a:r>
              <a:rPr lang="tr-TR" dirty="0">
                <a:cs typeface="Arial" pitchFamily="34" charset="0"/>
              </a:rPr>
              <a:t> dalgaları meydana gelmiştir.</a:t>
            </a:r>
          </a:p>
        </p:txBody>
      </p:sp>
      <p:pic>
        <p:nvPicPr>
          <p:cNvPr id="7" name="3 İçerik Yer Tutucusu" descr="800px-2004-tsunami.jpg">
            <a:extLst>
              <a:ext uri="{FF2B5EF4-FFF2-40B4-BE49-F238E27FC236}">
                <a16:creationId xmlns:a16="http://schemas.microsoft.com/office/drawing/2014/main" id="{B55EFF3F-6888-4AAD-8E7A-33840364FEB0}"/>
              </a:ext>
            </a:extLst>
          </p:cNvPr>
          <p:cNvPicPr>
            <a:picLocks noChangeAspect="1"/>
          </p:cNvPicPr>
          <p:nvPr/>
        </p:nvPicPr>
        <p:blipFill>
          <a:blip r:embed="rId2"/>
          <a:stretch>
            <a:fillRect/>
          </a:stretch>
        </p:blipFill>
        <p:spPr>
          <a:xfrm>
            <a:off x="6557565" y="1668238"/>
            <a:ext cx="4789534" cy="3268152"/>
          </a:xfrm>
          <a:prstGeom prst="rect">
            <a:avLst/>
          </a:prstGeom>
        </p:spPr>
      </p:pic>
      <p:pic>
        <p:nvPicPr>
          <p:cNvPr id="8" name="İçerik Yer Tutucusu 3">
            <a:extLst>
              <a:ext uri="{FF2B5EF4-FFF2-40B4-BE49-F238E27FC236}">
                <a16:creationId xmlns:a16="http://schemas.microsoft.com/office/drawing/2014/main" id="{1B43C62E-C80F-4499-8480-CC7ADA8A5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45" y="1668238"/>
            <a:ext cx="5572164" cy="3143248"/>
          </a:xfrm>
          <a:prstGeom prst="rect">
            <a:avLst/>
          </a:prstGeom>
        </p:spPr>
      </p:pic>
      <p:sp>
        <p:nvSpPr>
          <p:cNvPr id="3" name="Dikdörtgen 2">
            <a:extLst>
              <a:ext uri="{FF2B5EF4-FFF2-40B4-BE49-F238E27FC236}">
                <a16:creationId xmlns:a16="http://schemas.microsoft.com/office/drawing/2014/main" id="{3F76AFB3-6785-428C-8E73-BD327FE31192}"/>
              </a:ext>
            </a:extLst>
          </p:cNvPr>
          <p:cNvSpPr/>
          <p:nvPr/>
        </p:nvSpPr>
        <p:spPr>
          <a:xfrm>
            <a:off x="629828" y="4975347"/>
            <a:ext cx="5794159" cy="1477328"/>
          </a:xfrm>
          <a:prstGeom prst="rect">
            <a:avLst/>
          </a:prstGeom>
        </p:spPr>
        <p:txBody>
          <a:bodyPr wrap="square">
            <a:spAutoFit/>
          </a:bodyPr>
          <a:lstStyle/>
          <a:p>
            <a:pPr algn="just"/>
            <a:r>
              <a:rPr lang="tr-TR" dirty="0"/>
              <a:t>Bu deprem nedeniyle 283.100 kişi hayatını kaybetmiş, 14.100 kişi kaybolmuş ve 1.126.900 kişi yer değiştirmiştir (USGS).</a:t>
            </a:r>
          </a:p>
          <a:p>
            <a:pPr algn="just"/>
            <a:r>
              <a:rPr lang="tr-TR" dirty="0"/>
              <a:t>Toplam zarar ise 7 milyar dolardır. Afetten sonra afetzedeler için dünya çapında 14 milyar dolarlık bağış toplanmıştır.</a:t>
            </a:r>
          </a:p>
        </p:txBody>
      </p:sp>
    </p:spTree>
    <p:extLst>
      <p:ext uri="{BB962C8B-B14F-4D97-AF65-F5344CB8AC3E}">
        <p14:creationId xmlns:p14="http://schemas.microsoft.com/office/powerpoint/2010/main" val="98619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sp>
        <p:nvSpPr>
          <p:cNvPr id="2" name="Dikdörtgen 1">
            <a:extLst>
              <a:ext uri="{FF2B5EF4-FFF2-40B4-BE49-F238E27FC236}">
                <a16:creationId xmlns:a16="http://schemas.microsoft.com/office/drawing/2014/main" id="{659CBDAD-10A5-4C7F-9516-5A756333F28D}"/>
              </a:ext>
            </a:extLst>
          </p:cNvPr>
          <p:cNvSpPr/>
          <p:nvPr/>
        </p:nvSpPr>
        <p:spPr>
          <a:xfrm>
            <a:off x="648975" y="1371145"/>
            <a:ext cx="3605218" cy="369332"/>
          </a:xfrm>
          <a:prstGeom prst="rect">
            <a:avLst/>
          </a:prstGeom>
        </p:spPr>
        <p:txBody>
          <a:bodyPr wrap="none">
            <a:spAutoFit/>
          </a:bodyPr>
          <a:lstStyle/>
          <a:p>
            <a:r>
              <a:rPr lang="tr-TR" b="1" dirty="0"/>
              <a:t>Japonya Depremi (</a:t>
            </a:r>
            <a:r>
              <a:rPr lang="tr-TR" b="1" dirty="0" err="1"/>
              <a:t>Tohoku</a:t>
            </a:r>
            <a:r>
              <a:rPr lang="tr-TR" b="1" dirty="0"/>
              <a:t> Depremi)</a:t>
            </a:r>
          </a:p>
        </p:txBody>
      </p:sp>
      <p:pic>
        <p:nvPicPr>
          <p:cNvPr id="13" name="töhoku depremi 2011" descr="tarihin en büyük depremleri">
            <a:extLst>
              <a:ext uri="{FF2B5EF4-FFF2-40B4-BE49-F238E27FC236}">
                <a16:creationId xmlns:a16="http://schemas.microsoft.com/office/drawing/2014/main" id="{D4D77B1E-B1DB-4AA9-8DCB-5287A6303CE0}"/>
              </a:ext>
            </a:extLst>
          </p:cNvPr>
          <p:cNvPicPr>
            <a:picLocks/>
          </p:cNvPicPr>
          <p:nvPr/>
        </p:nvPicPr>
        <p:blipFill>
          <a:blip r:embed="rId2"/>
          <a:srcRect/>
          <a:stretch>
            <a:fillRect/>
          </a:stretch>
        </p:blipFill>
        <p:spPr bwMode="auto">
          <a:xfrm>
            <a:off x="5708180" y="2396692"/>
            <a:ext cx="6143668" cy="3143248"/>
          </a:xfrm>
          <a:prstGeom prst="rect">
            <a:avLst/>
          </a:prstGeom>
          <a:noFill/>
          <a:ln w="9525">
            <a:noFill/>
            <a:miter lim="800000"/>
            <a:headEnd/>
            <a:tailEnd/>
          </a:ln>
        </p:spPr>
      </p:pic>
      <p:sp>
        <p:nvSpPr>
          <p:cNvPr id="5" name="Dikdörtgen 4">
            <a:extLst>
              <a:ext uri="{FF2B5EF4-FFF2-40B4-BE49-F238E27FC236}">
                <a16:creationId xmlns:a16="http://schemas.microsoft.com/office/drawing/2014/main" id="{7DC9DD01-3ACD-4419-8E44-C94E2F77934E}"/>
              </a:ext>
            </a:extLst>
          </p:cNvPr>
          <p:cNvSpPr/>
          <p:nvPr/>
        </p:nvSpPr>
        <p:spPr>
          <a:xfrm>
            <a:off x="694595" y="1983157"/>
            <a:ext cx="4711083" cy="3970318"/>
          </a:xfrm>
          <a:prstGeom prst="rect">
            <a:avLst/>
          </a:prstGeom>
        </p:spPr>
        <p:txBody>
          <a:bodyPr wrap="square">
            <a:spAutoFit/>
          </a:bodyPr>
          <a:lstStyle/>
          <a:p>
            <a:pPr algn="just"/>
            <a:r>
              <a:rPr lang="tr-TR" dirty="0"/>
              <a:t>11 Mart 2011’de 9.0 büyüklüğünde gerçekleşen depremdir. Japonya'da yaşanan en büyük deprem olduğu; dünyada ise en büyük ilk beş depremin arasında olduğu açıklanmıştır. </a:t>
            </a:r>
          </a:p>
          <a:p>
            <a:pPr algn="just"/>
            <a:endParaRPr lang="tr-TR" dirty="0"/>
          </a:p>
          <a:p>
            <a:pPr algn="just"/>
            <a:r>
              <a:rPr lang="tr-TR" dirty="0"/>
              <a:t>Depremde 15.828 kişinin hayatını kaybettiği ve 3.760 kişinin hâlen kayıp olduğu belirtilmektedir.</a:t>
            </a:r>
          </a:p>
          <a:p>
            <a:pPr algn="just"/>
            <a:r>
              <a:rPr lang="tr-TR" dirty="0"/>
              <a:t>Kara ve demiryolları ağır hasar görmüş, çeşitli yerlerde yangınlar çıkmıştır ve bir baraj yıkılarak bölgeyi su basmasına neden olmuştur</a:t>
            </a:r>
          </a:p>
          <a:p>
            <a:pPr algn="just"/>
            <a:endParaRPr lang="tr-TR" dirty="0"/>
          </a:p>
          <a:p>
            <a:pPr algn="just"/>
            <a:r>
              <a:rPr lang="tr-TR" dirty="0"/>
              <a:t>Kuzeydoğu Japonya'da 4.4 milyon ev elektriksiz, 1.5 milyon ev ise susuz kalmıştır, deprem sonucu gıda sıkıntısı da meydana gelmiştir.</a:t>
            </a:r>
          </a:p>
        </p:txBody>
      </p:sp>
    </p:spTree>
    <p:extLst>
      <p:ext uri="{BB962C8B-B14F-4D97-AF65-F5344CB8AC3E}">
        <p14:creationId xmlns:p14="http://schemas.microsoft.com/office/powerpoint/2010/main" val="301347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5" y="666800"/>
            <a:ext cx="429763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Uzak Doğu’da Yaşanan Önemli Depremler</a:t>
            </a:r>
          </a:p>
        </p:txBody>
      </p:sp>
      <p:pic>
        <p:nvPicPr>
          <p:cNvPr id="7" name="Picture 2" descr="C:\Users\win7\Desktop\uzakdoğu deprem\foto\endo.jpg">
            <a:extLst>
              <a:ext uri="{FF2B5EF4-FFF2-40B4-BE49-F238E27FC236}">
                <a16:creationId xmlns:a16="http://schemas.microsoft.com/office/drawing/2014/main" id="{4C61021E-293A-448F-AA2B-5B0D51AE149C}"/>
              </a:ext>
            </a:extLst>
          </p:cNvPr>
          <p:cNvPicPr>
            <a:picLocks noChangeAspect="1" noChangeArrowheads="1"/>
          </p:cNvPicPr>
          <p:nvPr/>
        </p:nvPicPr>
        <p:blipFill>
          <a:blip r:embed="rId2"/>
          <a:srcRect/>
          <a:stretch>
            <a:fillRect/>
          </a:stretch>
        </p:blipFill>
        <p:spPr bwMode="auto">
          <a:xfrm>
            <a:off x="2202628" y="1250862"/>
            <a:ext cx="7786742" cy="4286256"/>
          </a:xfrm>
          <a:prstGeom prst="rect">
            <a:avLst/>
          </a:prstGeom>
          <a:noFill/>
        </p:spPr>
      </p:pic>
      <p:sp>
        <p:nvSpPr>
          <p:cNvPr id="4" name="Dikdörtgen 3">
            <a:extLst>
              <a:ext uri="{FF2B5EF4-FFF2-40B4-BE49-F238E27FC236}">
                <a16:creationId xmlns:a16="http://schemas.microsoft.com/office/drawing/2014/main" id="{210779C4-27ED-4881-AE14-6B702A0D5AFB}"/>
              </a:ext>
            </a:extLst>
          </p:cNvPr>
          <p:cNvSpPr/>
          <p:nvPr/>
        </p:nvSpPr>
        <p:spPr>
          <a:xfrm>
            <a:off x="2202629" y="5659515"/>
            <a:ext cx="7786741" cy="923330"/>
          </a:xfrm>
          <a:prstGeom prst="rect">
            <a:avLst/>
          </a:prstGeom>
        </p:spPr>
        <p:txBody>
          <a:bodyPr wrap="square">
            <a:spAutoFit/>
          </a:bodyPr>
          <a:lstStyle/>
          <a:p>
            <a:pPr algn="just"/>
            <a:r>
              <a:rPr lang="tr-TR" dirty="0"/>
              <a:t>Deprem 6 dakika sürmüştür ve felaket sonrasında bölgede  38 metreye varan </a:t>
            </a:r>
            <a:r>
              <a:rPr lang="tr-TR" dirty="0" err="1"/>
              <a:t>tsunami</a:t>
            </a:r>
            <a:r>
              <a:rPr lang="tr-TR" dirty="0"/>
              <a:t> dalgaları meydana gelmiştir.  Deprem sonucu oluşan </a:t>
            </a:r>
            <a:r>
              <a:rPr lang="tr-TR" dirty="0" err="1"/>
              <a:t>tsnuamiler</a:t>
            </a:r>
            <a:r>
              <a:rPr lang="tr-TR" dirty="0"/>
              <a:t>  </a:t>
            </a:r>
            <a:r>
              <a:rPr lang="tr-TR" dirty="0" err="1"/>
              <a:t>Fukuşima</a:t>
            </a:r>
            <a:r>
              <a:rPr lang="tr-TR" dirty="0"/>
              <a:t> Nükleer santralinde de hasarlar meydana getirmiştir.</a:t>
            </a:r>
          </a:p>
        </p:txBody>
      </p:sp>
    </p:spTree>
    <p:extLst>
      <p:ext uri="{BB962C8B-B14F-4D97-AF65-F5344CB8AC3E}">
        <p14:creationId xmlns:p14="http://schemas.microsoft.com/office/powerpoint/2010/main" val="38692939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927</Words>
  <Application>Microsoft Office PowerPoint</Application>
  <PresentationFormat>Geniş ekran</PresentationFormat>
  <Paragraphs>111</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276</cp:revision>
  <dcterms:created xsi:type="dcterms:W3CDTF">2020-01-12T12:36:35Z</dcterms:created>
  <dcterms:modified xsi:type="dcterms:W3CDTF">2020-05-12T13:13:55Z</dcterms:modified>
</cp:coreProperties>
</file>