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Seksuel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Kedilerde Seksüel Siklus</a:t>
            </a:r>
            <a:endParaRPr lang="tr-TR" smtClean="0"/>
          </a:p>
        </p:txBody>
      </p:sp>
      <p:sp>
        <p:nvSpPr>
          <p:cNvPr id="102403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dirty="0" smtClean="0"/>
              <a:t>    </a:t>
            </a:r>
            <a:r>
              <a:rPr lang="tr-TR" b="1" dirty="0" err="1" smtClean="0"/>
              <a:t>Proöstrus</a:t>
            </a:r>
            <a:endParaRPr lang="tr-TR" b="1" dirty="0" smtClean="0"/>
          </a:p>
          <a:p>
            <a:pPr algn="just"/>
            <a:r>
              <a:rPr lang="tr-TR" sz="2400" dirty="0" smtClean="0"/>
              <a:t>Klinik olarak dişinin erkeğe cazip geldiği ama çiftleşmeyi kabul etmediği dönemdir</a:t>
            </a:r>
          </a:p>
          <a:p>
            <a:pPr algn="just"/>
            <a:r>
              <a:rPr lang="tr-TR" sz="2400" dirty="0" smtClean="0"/>
              <a:t>Bu dönemin süresi </a:t>
            </a:r>
            <a:r>
              <a:rPr lang="tr-TR" sz="2400" b="1" dirty="0" smtClean="0"/>
              <a:t>1-3 gün </a:t>
            </a:r>
            <a:r>
              <a:rPr lang="tr-TR" sz="2400" dirty="0" smtClean="0"/>
              <a:t>olup diğer türlere göre daha kısadır ve çoğu zaman fark edilmeyebilir</a:t>
            </a:r>
          </a:p>
          <a:p>
            <a:pPr algn="just"/>
            <a:r>
              <a:rPr lang="tr-TR" sz="2400" dirty="0" smtClean="0"/>
              <a:t>Köpekte olduğu gibi </a:t>
            </a:r>
            <a:r>
              <a:rPr lang="tr-TR" sz="2400" b="1" dirty="0" smtClean="0"/>
              <a:t>vulvada şişme </a:t>
            </a:r>
            <a:r>
              <a:rPr lang="tr-TR" sz="2400" dirty="0" smtClean="0"/>
              <a:t>ve</a:t>
            </a:r>
            <a:r>
              <a:rPr lang="tr-TR" sz="2400" b="1" dirty="0" smtClean="0"/>
              <a:t> kanlı akıntı YOKTUR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1 Başlık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086600" cy="73183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Kedilerde Seksüel </a:t>
            </a:r>
            <a:r>
              <a:rPr lang="tr-TR" b="1" dirty="0" err="1" smtClean="0"/>
              <a:t>Siklus</a:t>
            </a:r>
            <a:endParaRPr lang="tr-TR" dirty="0" smtClean="0"/>
          </a:p>
        </p:txBody>
      </p:sp>
      <p:sp>
        <p:nvSpPr>
          <p:cNvPr id="105475" name="2 İçerik Yer Tutucusu"/>
          <p:cNvSpPr>
            <a:spLocks noGrp="1"/>
          </p:cNvSpPr>
          <p:nvPr>
            <p:ph idx="1"/>
          </p:nvPr>
        </p:nvSpPr>
        <p:spPr>
          <a:xfrm>
            <a:off x="611561" y="1124744"/>
            <a:ext cx="6119812" cy="5733256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b="1" dirty="0" smtClean="0"/>
              <a:t>    </a:t>
            </a:r>
            <a:r>
              <a:rPr lang="tr-TR" b="1" dirty="0" err="1" smtClean="0"/>
              <a:t>Östrus</a:t>
            </a:r>
            <a:endParaRPr lang="tr-TR" b="1" dirty="0" smtClean="0"/>
          </a:p>
          <a:p>
            <a:pPr algn="just"/>
            <a:r>
              <a:rPr lang="tr-TR" sz="2000" dirty="0" smtClean="0"/>
              <a:t>Çiftleşme dönemi olarak kabul edilir. Dişinin erkeği kabul etmesiyle başlar ve çiftleşmeyi reddetmesiyle sona erer</a:t>
            </a:r>
          </a:p>
          <a:p>
            <a:pPr algn="just"/>
            <a:r>
              <a:rPr lang="tr-TR" sz="2000" dirty="0" smtClean="0"/>
              <a:t>Çiftleşme </a:t>
            </a:r>
            <a:r>
              <a:rPr lang="tr-TR" sz="2000" dirty="0" smtClean="0"/>
              <a:t>olduysa ve </a:t>
            </a:r>
            <a:r>
              <a:rPr lang="tr-TR" sz="2000" dirty="0" err="1" smtClean="0"/>
              <a:t>ovulasyon</a:t>
            </a:r>
            <a:r>
              <a:rPr lang="tr-TR" sz="2000" dirty="0" smtClean="0"/>
              <a:t> şekillendiyse (en az 4-5 çiftleşme gerekir LH piki için) </a:t>
            </a:r>
            <a:r>
              <a:rPr lang="tr-TR" sz="2000" dirty="0" smtClean="0"/>
              <a:t>Kedilerin </a:t>
            </a:r>
            <a:r>
              <a:rPr lang="tr-TR" sz="2000" dirty="0" err="1" smtClean="0"/>
              <a:t>östrus</a:t>
            </a:r>
            <a:r>
              <a:rPr lang="tr-TR" sz="2000" dirty="0" smtClean="0"/>
              <a:t> belirtilerinin ortalama süresi </a:t>
            </a:r>
            <a:r>
              <a:rPr lang="tr-TR" sz="2000" b="1" dirty="0" smtClean="0"/>
              <a:t>2-5</a:t>
            </a:r>
            <a:r>
              <a:rPr lang="tr-TR" sz="2000" dirty="0" smtClean="0"/>
              <a:t> gündür</a:t>
            </a:r>
            <a:r>
              <a:rPr lang="tr-TR" sz="2000" dirty="0" smtClean="0"/>
              <a:t>. Dişiler </a:t>
            </a:r>
            <a:r>
              <a:rPr lang="tr-TR" sz="2000" dirty="0" err="1" smtClean="0"/>
              <a:t>östrus</a:t>
            </a:r>
            <a:r>
              <a:rPr lang="tr-TR" sz="2000" dirty="0" smtClean="0"/>
              <a:t> boyunca 20-36 kez çiftleşebilirler</a:t>
            </a:r>
          </a:p>
          <a:p>
            <a:pPr algn="just"/>
            <a:r>
              <a:rPr lang="tr-TR" sz="2000" dirty="0" smtClean="0"/>
              <a:t>Çiftleşme </a:t>
            </a:r>
            <a:r>
              <a:rPr lang="tr-TR" sz="2000" dirty="0" smtClean="0"/>
              <a:t>veya </a:t>
            </a:r>
            <a:r>
              <a:rPr lang="tr-TR" sz="2000" dirty="0" smtClean="0"/>
              <a:t>mekanik uyarım olmadığı durumlarda </a:t>
            </a:r>
            <a:r>
              <a:rPr lang="tr-TR" sz="2000" dirty="0" smtClean="0"/>
              <a:t>7-10 gün </a:t>
            </a:r>
            <a:r>
              <a:rPr lang="tr-TR" sz="2000" dirty="0" err="1" smtClean="0"/>
              <a:t>siklus</a:t>
            </a:r>
            <a:r>
              <a:rPr lang="tr-TR" sz="2000" dirty="0" smtClean="0"/>
              <a:t> devam eder</a:t>
            </a:r>
            <a:r>
              <a:rPr lang="tr-TR" sz="2000" dirty="0" smtClean="0"/>
              <a:t>. </a:t>
            </a:r>
            <a:endParaRPr lang="tr-TR" sz="2000" dirty="0" smtClean="0"/>
          </a:p>
          <a:p>
            <a:pPr algn="just">
              <a:buFontTx/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İnteröstrus</a:t>
            </a:r>
            <a:endParaRPr lang="tr-TR" b="1" dirty="0" smtClean="0"/>
          </a:p>
          <a:p>
            <a:pPr algn="just"/>
            <a:r>
              <a:rPr lang="tr-TR" sz="2000" dirty="0" err="1" smtClean="0"/>
              <a:t>Ovulasyon</a:t>
            </a:r>
            <a:r>
              <a:rPr lang="tr-TR" sz="2000" dirty="0" smtClean="0"/>
              <a:t> </a:t>
            </a:r>
            <a:r>
              <a:rPr lang="tr-TR" sz="2000" dirty="0" smtClean="0"/>
              <a:t>şekillenmemiş </a:t>
            </a:r>
            <a:r>
              <a:rPr lang="tr-TR" sz="2000" dirty="0" smtClean="0"/>
              <a:t>bir </a:t>
            </a:r>
            <a:r>
              <a:rPr lang="tr-TR" sz="2000" dirty="0" err="1" smtClean="0"/>
              <a:t>östrus</a:t>
            </a:r>
            <a:r>
              <a:rPr lang="tr-TR" sz="2000" dirty="0" smtClean="0"/>
              <a:t> sonrasında </a:t>
            </a:r>
            <a:r>
              <a:rPr lang="tr-TR" sz="2000" dirty="0" err="1" smtClean="0"/>
              <a:t>folliküler</a:t>
            </a:r>
            <a:r>
              <a:rPr lang="tr-TR" sz="2000" dirty="0" smtClean="0"/>
              <a:t> </a:t>
            </a:r>
            <a:r>
              <a:rPr lang="tr-TR" sz="2000" b="1" dirty="0" smtClean="0"/>
              <a:t>regresyon</a:t>
            </a:r>
            <a:r>
              <a:rPr lang="tr-TR" sz="2000" dirty="0" smtClean="0"/>
              <a:t> dönemidir. Bu dönem </a:t>
            </a:r>
            <a:r>
              <a:rPr lang="tr-TR" sz="2000" dirty="0" smtClean="0"/>
              <a:t>3-7 gün kadar </a:t>
            </a:r>
            <a:r>
              <a:rPr lang="tr-TR" sz="2000" dirty="0" smtClean="0"/>
              <a:t>sürer ve kediler bu dönemde seksüel davranış göstermezler.</a:t>
            </a:r>
          </a:p>
          <a:p>
            <a:endParaRPr lang="tr-TR" sz="20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Kedilerde Seksüel Siklus</a:t>
            </a:r>
            <a:endParaRPr lang="tr-TR" smtClean="0"/>
          </a:p>
        </p:txBody>
      </p:sp>
      <p:sp>
        <p:nvSpPr>
          <p:cNvPr id="105475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dirty="0" smtClean="0"/>
              <a:t>   Yalancı Gebelik</a:t>
            </a:r>
          </a:p>
          <a:p>
            <a:pPr algn="just"/>
            <a:r>
              <a:rPr lang="tr-TR" sz="2000" dirty="0" err="1" smtClean="0"/>
              <a:t>Ovulasyonun</a:t>
            </a:r>
            <a:r>
              <a:rPr lang="tr-TR" sz="2000" dirty="0" smtClean="0"/>
              <a:t> olduğu fakat gebeliğin şekillenmediği kedilerde genellikle </a:t>
            </a:r>
            <a:r>
              <a:rPr lang="tr-TR" sz="2000" b="1" dirty="0" smtClean="0"/>
              <a:t>yalancı gebelik</a:t>
            </a:r>
            <a:r>
              <a:rPr lang="tr-TR" sz="2000" dirty="0" smtClean="0"/>
              <a:t> görülür</a:t>
            </a:r>
          </a:p>
          <a:p>
            <a:pPr algn="just"/>
            <a:r>
              <a:rPr lang="tr-TR" sz="2000" dirty="0" smtClean="0"/>
              <a:t>Yalancı gebelik sonrası </a:t>
            </a:r>
            <a:r>
              <a:rPr lang="tr-TR" sz="2000" b="1" dirty="0" err="1" smtClean="0"/>
              <a:t>corpus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luteum</a:t>
            </a:r>
            <a:r>
              <a:rPr lang="tr-TR" sz="2000" b="1" dirty="0" smtClean="0"/>
              <a:t> </a:t>
            </a:r>
            <a:r>
              <a:rPr lang="tr-TR" sz="2000" dirty="0" smtClean="0"/>
              <a:t>şekillenir</a:t>
            </a:r>
          </a:p>
          <a:p>
            <a:pPr algn="just"/>
            <a:r>
              <a:rPr lang="tr-TR" sz="2000" dirty="0" smtClean="0"/>
              <a:t>Yalancı gebe kedilerde </a:t>
            </a:r>
            <a:r>
              <a:rPr lang="tr-TR" sz="2000" b="1" dirty="0" err="1" smtClean="0"/>
              <a:t>luteal</a:t>
            </a:r>
            <a:r>
              <a:rPr lang="tr-TR" sz="2000" b="1" dirty="0" smtClean="0"/>
              <a:t> aktivite </a:t>
            </a:r>
            <a:r>
              <a:rPr lang="tr-TR" sz="2000" dirty="0" smtClean="0"/>
              <a:t>çiftleşmeyi takiben 4. günde, </a:t>
            </a:r>
            <a:r>
              <a:rPr lang="tr-TR" sz="2000" dirty="0" err="1" smtClean="0"/>
              <a:t>ovulasyonu</a:t>
            </a:r>
            <a:r>
              <a:rPr lang="tr-TR" sz="2000" dirty="0" smtClean="0"/>
              <a:t> takiben 1-2 gün içinde başlar</a:t>
            </a:r>
          </a:p>
          <a:p>
            <a:pPr algn="just"/>
            <a:r>
              <a:rPr lang="tr-TR" sz="2000" dirty="0" smtClean="0"/>
              <a:t>Yabancı gebelik durumunda </a:t>
            </a:r>
            <a:r>
              <a:rPr lang="tr-TR" sz="2000" dirty="0" err="1" smtClean="0"/>
              <a:t>corpus</a:t>
            </a:r>
            <a:r>
              <a:rPr lang="tr-TR" sz="2000" dirty="0" smtClean="0"/>
              <a:t> </a:t>
            </a:r>
            <a:r>
              <a:rPr lang="tr-TR" sz="2000" dirty="0" err="1" smtClean="0"/>
              <a:t>luteumun</a:t>
            </a:r>
            <a:r>
              <a:rPr lang="tr-TR" sz="2000" dirty="0" smtClean="0"/>
              <a:t> şekillenmesi 24 saat sonra başlayıp ortalama 37 günde tamamlanır ve belirtiler ortalama 45 günde ortadan kalkar</a:t>
            </a:r>
          </a:p>
          <a:p>
            <a:pPr algn="just"/>
            <a:endParaRPr lang="tr-TR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Kedilerde Seksüel Siklus</a:t>
            </a:r>
            <a:endParaRPr lang="tr-TR" smtClean="0"/>
          </a:p>
        </p:txBody>
      </p:sp>
      <p:sp>
        <p:nvSpPr>
          <p:cNvPr id="106499" name="2 İçerik Yer Tutucusu"/>
          <p:cNvSpPr>
            <a:spLocks noGrp="1"/>
          </p:cNvSpPr>
          <p:nvPr>
            <p:ph idx="1"/>
          </p:nvPr>
        </p:nvSpPr>
        <p:spPr>
          <a:xfrm>
            <a:off x="684212" y="1600200"/>
            <a:ext cx="7128148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dirty="0" smtClean="0"/>
              <a:t>    </a:t>
            </a:r>
            <a:r>
              <a:rPr lang="tr-TR" b="1" dirty="0" err="1" smtClean="0"/>
              <a:t>Anöstrus</a:t>
            </a:r>
            <a:endParaRPr lang="tr-TR" b="1" dirty="0" smtClean="0"/>
          </a:p>
          <a:p>
            <a:pPr algn="just"/>
            <a:r>
              <a:rPr lang="tr-TR" dirty="0" smtClean="0"/>
              <a:t>Gün ışığının azalmasıyla </a:t>
            </a:r>
            <a:r>
              <a:rPr lang="tr-TR" dirty="0" err="1" smtClean="0"/>
              <a:t>anöstrusa</a:t>
            </a:r>
            <a:r>
              <a:rPr lang="tr-TR" dirty="0" smtClean="0"/>
              <a:t> geçiş başlar</a:t>
            </a:r>
          </a:p>
          <a:p>
            <a:pPr algn="just"/>
            <a:r>
              <a:rPr lang="tr-TR" dirty="0" smtClean="0"/>
              <a:t>Seksüel dinlenme dönemidir</a:t>
            </a:r>
          </a:p>
          <a:p>
            <a:pPr algn="just"/>
            <a:r>
              <a:rPr lang="tr-TR" dirty="0" smtClean="0"/>
              <a:t>Bu dönemde </a:t>
            </a:r>
            <a:r>
              <a:rPr lang="tr-TR" b="1" dirty="0" err="1" smtClean="0"/>
              <a:t>progesteron</a:t>
            </a:r>
            <a:r>
              <a:rPr lang="tr-TR" dirty="0" smtClean="0"/>
              <a:t> ve </a:t>
            </a:r>
            <a:r>
              <a:rPr lang="tr-TR" b="1" dirty="0" smtClean="0"/>
              <a:t>östrojen</a:t>
            </a:r>
            <a:r>
              <a:rPr lang="tr-TR" dirty="0" smtClean="0"/>
              <a:t> seviyesi oldukça düşük iken </a:t>
            </a:r>
            <a:r>
              <a:rPr lang="tr-TR" b="1" dirty="0" err="1" smtClean="0"/>
              <a:t>prolaktin</a:t>
            </a:r>
            <a:r>
              <a:rPr lang="tr-TR" dirty="0" smtClean="0"/>
              <a:t> düzeyinin yüksek olduğu gözlenir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Seksuel Siklus</vt:lpstr>
      <vt:lpstr>Kedilerde Seksüel Siklus</vt:lpstr>
      <vt:lpstr>Kedilerde Seksüel Siklus</vt:lpstr>
      <vt:lpstr>Kedilerde Seksüel Siklus</vt:lpstr>
      <vt:lpstr>Kedilerde Seksüel Siklus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Seksuel Siklus</dc:title>
  <dc:creator>Borga TIRPAN</dc:creator>
  <cp:lastModifiedBy>masa üstü</cp:lastModifiedBy>
  <cp:revision>3</cp:revision>
  <dcterms:created xsi:type="dcterms:W3CDTF">2017-11-06T11:48:36Z</dcterms:created>
  <dcterms:modified xsi:type="dcterms:W3CDTF">2018-06-29T16:51:46Z</dcterms:modified>
</cp:coreProperties>
</file>