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1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0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9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8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1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1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5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0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3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7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E170D-5468-5349-8E2F-B9B74FC08A66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D1C95-F8F5-3444-A4FA-2ED255085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9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ANRO-2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7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198" y="1592076"/>
            <a:ext cx="8147428" cy="4808724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ffectLst/>
              </a:rPr>
              <a:t>SÖZLEŞME YAPMAK İÇİN VAKİT YOKSA: </a:t>
            </a:r>
            <a:endParaRPr lang="en-US" dirty="0"/>
          </a:p>
          <a:p>
            <a:r>
              <a:rPr lang="en-US" dirty="0">
                <a:effectLst/>
              </a:rPr>
              <a:t>REHBERLİK HİZMETİ SUNMAYINIZ</a:t>
            </a:r>
            <a:br>
              <a:rPr lang="en-US" dirty="0">
                <a:effectLst/>
              </a:rPr>
            </a:br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5.1.c/6) BÖLGESEL TURİST REHBERİ İSENİZ BÖLGENİZ DIŞINDA ÇALIŞMAYINIZ </a:t>
            </a:r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5.1.c/7) </a:t>
            </a:r>
            <a:endParaRPr lang="en-US" dirty="0"/>
          </a:p>
          <a:p>
            <a:r>
              <a:rPr lang="en-US" dirty="0" err="1" smtClean="0">
                <a:effectLst/>
              </a:rPr>
              <a:t>Haklı</a:t>
            </a:r>
            <a:r>
              <a:rPr lang="en-US" dirty="0" smtClean="0">
                <a:effectLst/>
              </a:rPr>
              <a:t> </a:t>
            </a:r>
            <a:r>
              <a:rPr lang="en-US" dirty="0" err="1">
                <a:effectLst/>
              </a:rPr>
              <a:t>nedenlerin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bulunduğu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hâllerde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geçerli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mazeretleri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erdiği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tarihten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itibaren</a:t>
            </a:r>
            <a:r>
              <a:rPr lang="en-US" dirty="0">
                <a:effectLst/>
              </a:rPr>
              <a:t> en </a:t>
            </a:r>
            <a:r>
              <a:rPr lang="en-US" dirty="0" err="1">
                <a:effectLst/>
              </a:rPr>
              <a:t>gec</a:t>
            </a:r>
            <a:r>
              <a:rPr lang="en-US" dirty="0">
                <a:effectLst/>
              </a:rPr>
              <a:t>̧ </a:t>
            </a:r>
            <a:r>
              <a:rPr lang="en-US" dirty="0" err="1">
                <a:effectLst/>
              </a:rPr>
              <a:t>yedi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gün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içinde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yazılı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olarak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düzenlenmek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kaydıyla</a:t>
            </a:r>
            <a:r>
              <a:rPr lang="en-US" dirty="0">
                <a:effectLst/>
              </a:rPr>
              <a:t> e- </a:t>
            </a:r>
            <a:r>
              <a:rPr lang="en-US" dirty="0" err="1">
                <a:effectLst/>
              </a:rPr>
              <a:t>posta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faks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telefon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mesajı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benzeri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yollarla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sözleşme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yapılabilir</a:t>
            </a:r>
            <a:r>
              <a:rPr lang="en-US" dirty="0">
                <a:effectLst/>
              </a:rPr>
              <a:t>. (</a:t>
            </a:r>
            <a:r>
              <a:rPr lang="en-US" dirty="0" err="1">
                <a:effectLst/>
              </a:rPr>
              <a:t>Yönetmelik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38/1)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457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TABAN ÜCRETİN ALTINDA ÜCRETLE REHBERLİK HİZMETİ SUNMAYINIZ </a:t>
            </a:r>
            <a:endParaRPr lang="en-US" dirty="0"/>
          </a:p>
          <a:p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üc</a:t>
            </a:r>
            <a:r>
              <a:rPr lang="en-US" dirty="0">
                <a:effectLst/>
              </a:rPr>
              <a:t>̧ </a:t>
            </a:r>
            <a:r>
              <a:rPr lang="en-US" dirty="0" err="1">
                <a:effectLst/>
              </a:rPr>
              <a:t>günlük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taban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ücretinden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az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olmamak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üzere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turun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toplam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süresine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karşılık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gelen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taban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ücret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kadar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6/4)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KINAMA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3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ÇALIŞMA KARTINIZDA YAZILI OLAN DİL/DİLLERİN DIŞINDA </a:t>
            </a:r>
            <a:r>
              <a:rPr lang="en-US" dirty="0" smtClean="0">
                <a:effectLst/>
              </a:rPr>
              <a:t>REHBERLİK </a:t>
            </a:r>
            <a:r>
              <a:rPr lang="en-US" dirty="0">
                <a:effectLst/>
              </a:rPr>
              <a:t>HİZMETİ </a:t>
            </a:r>
            <a:r>
              <a:rPr lang="en-US" dirty="0" smtClean="0">
                <a:effectLst/>
              </a:rPr>
              <a:t>SUNMAYINIZ </a:t>
            </a:r>
            <a:r>
              <a:rPr lang="en-US" dirty="0" err="1" smtClean="0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5.1.c/6)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0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21" y="518767"/>
            <a:ext cx="8873561" cy="61608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BÖLGESEL TURİST REHBERİ İSENİZ BÖLGENİZ DIŞINDA ÇALIŞMAYINIZ </a:t>
            </a:r>
            <a:r>
              <a:rPr lang="en-US" dirty="0" err="1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5.1.c/7) 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effectLst/>
              </a:rPr>
              <a:t>TABAN </a:t>
            </a:r>
            <a:r>
              <a:rPr lang="en-US" dirty="0">
                <a:effectLst/>
              </a:rPr>
              <a:t>ÜCRETİN ALTINDA ÜCRETLE REHBERLİK HİZMETİ SUNMAYINIZ </a:t>
            </a:r>
            <a:r>
              <a:rPr lang="en-US" dirty="0" err="1" smtClean="0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üc</a:t>
            </a:r>
            <a:r>
              <a:rPr lang="en-US" dirty="0">
                <a:effectLst/>
              </a:rPr>
              <a:t>̧ </a:t>
            </a:r>
            <a:r>
              <a:rPr lang="en-US" dirty="0" err="1">
                <a:effectLst/>
              </a:rPr>
              <a:t>günlük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taban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ücretinden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az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olmamak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üzere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turun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toplam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süresine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karşılık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gelen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taban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ücret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kadar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idari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para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6/4) </a:t>
            </a:r>
            <a:r>
              <a:rPr lang="en-US" dirty="0" err="1">
                <a:effectLst/>
              </a:rPr>
              <a:t>ve</a:t>
            </a:r>
            <a:r>
              <a:rPr lang="en-US" dirty="0">
                <a:effectLst/>
              </a:rPr>
              <a:t> KINAMA </a:t>
            </a:r>
            <a:r>
              <a:rPr lang="en-US" dirty="0" err="1">
                <a:effectLst/>
              </a:rPr>
              <a:t>cezası</a:t>
            </a:r>
            <a:r>
              <a:rPr lang="en-US" dirty="0">
                <a:effectLst/>
              </a:rPr>
              <a:t> </a:t>
            </a:r>
            <a:r>
              <a:rPr lang="en-US" dirty="0" smtClean="0">
                <a:effectLst/>
              </a:rPr>
              <a:t>C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>̧</a:t>
            </a:r>
            <a:r>
              <a:rPr lang="en-US" dirty="0">
                <a:effectLst/>
              </a:rPr>
              <a:t>ALIŞMA KARTINIZDA YAZILI OLAN DİL/DİLLERİN DIŞINDA </a:t>
            </a:r>
            <a:r>
              <a:rPr lang="en-US" dirty="0" smtClean="0">
                <a:effectLst/>
              </a:rPr>
              <a:t>DENETİM </a:t>
            </a:r>
            <a:r>
              <a:rPr lang="en-US" dirty="0">
                <a:effectLst/>
              </a:rPr>
              <a:t>ESNASINDA GÖREVLİ </a:t>
            </a:r>
            <a:r>
              <a:rPr lang="en-US" dirty="0" smtClean="0">
                <a:effectLst/>
              </a:rPr>
              <a:t>DENETMENLERE </a:t>
            </a:r>
            <a:r>
              <a:rPr lang="en-US" dirty="0">
                <a:effectLst/>
              </a:rPr>
              <a:t>BİLGİ VE BELGE VERMEYE İTİRAZ ETMEYİNİZ, YALAN VE EKSİK BİLGİ </a:t>
            </a:r>
            <a:r>
              <a:rPr lang="en-US" dirty="0" smtClean="0">
                <a:effectLst/>
              </a:rPr>
              <a:t>VERMEYİNİZ</a:t>
            </a:r>
            <a:r>
              <a:rPr lang="en-US" dirty="0">
                <a:effectLst/>
              </a:rPr>
              <a:t> </a:t>
            </a:r>
            <a:r>
              <a:rPr lang="en-US" dirty="0" smtClean="0">
                <a:effectLst/>
              </a:rPr>
              <a:t>     </a:t>
            </a:r>
            <a:r>
              <a:rPr lang="en-US" dirty="0" err="1" smtClean="0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5.1.c/2- 3)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TURUN SÜRE VE GÜZERGAHINI DEĞİŞTİRMEYİNİZ. </a:t>
            </a:r>
            <a:r>
              <a:rPr lang="en-US" dirty="0"/>
              <a:t> </a:t>
            </a:r>
            <a:r>
              <a:rPr lang="en-US" dirty="0" err="1" smtClean="0">
                <a:effectLst/>
              </a:rPr>
              <a:t>Yaptırımı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Meslekten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Geçici</a:t>
            </a:r>
            <a:r>
              <a:rPr lang="en-US" dirty="0">
                <a:effectLst/>
              </a:rPr>
              <a:t> Men (</a:t>
            </a:r>
            <a:r>
              <a:rPr lang="en-US" dirty="0" err="1">
                <a:effectLst/>
              </a:rPr>
              <a:t>Yasa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Madde</a:t>
            </a:r>
            <a:r>
              <a:rPr lang="en-US" dirty="0">
                <a:effectLst/>
              </a:rPr>
              <a:t> 5.1.c/</a:t>
            </a:r>
            <a:r>
              <a:rPr lang="en-US" sz="2500" dirty="0">
                <a:effectLst/>
              </a:rPr>
              <a:t>1) </a:t>
            </a:r>
            <a:endParaRPr lang="en-US" sz="2500" dirty="0" smtClean="0">
              <a:effectLst/>
            </a:endParaRPr>
          </a:p>
          <a:p>
            <a:pPr marL="0" indent="0">
              <a:buNone/>
            </a:pPr>
            <a:r>
              <a:rPr lang="en-US" sz="2500" dirty="0" err="1" smtClean="0">
                <a:effectLst/>
              </a:rPr>
              <a:t>Altı</a:t>
            </a:r>
            <a:r>
              <a:rPr lang="en-US" sz="2500" dirty="0" smtClean="0">
                <a:effectLst/>
              </a:rPr>
              <a:t> </a:t>
            </a:r>
            <a:r>
              <a:rPr lang="en-US" sz="2500" dirty="0">
                <a:effectLst/>
              </a:rPr>
              <a:t>ay </a:t>
            </a:r>
            <a:r>
              <a:rPr lang="en-US" sz="2500" dirty="0" err="1">
                <a:effectLst/>
              </a:rPr>
              <a:t>içinde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üst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üste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iki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kez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uyarma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cezası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alanlara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kınama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cezası</a:t>
            </a:r>
            <a:r>
              <a:rPr lang="en-US" sz="2500" dirty="0">
                <a:effectLst/>
              </a:rPr>
              <a:t>, </a:t>
            </a:r>
            <a:r>
              <a:rPr lang="en-US" sz="2500" dirty="0" err="1">
                <a:effectLst/>
              </a:rPr>
              <a:t>aynı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yıl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içinde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iki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kınama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cezası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alanlara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meslekten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geçici</a:t>
            </a:r>
            <a:r>
              <a:rPr lang="en-US" sz="2500" dirty="0">
                <a:effectLst/>
              </a:rPr>
              <a:t> men </a:t>
            </a:r>
            <a:r>
              <a:rPr lang="en-US" sz="2500" dirty="0" err="1">
                <a:effectLst/>
              </a:rPr>
              <a:t>cezası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ve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bes</a:t>
            </a:r>
            <a:r>
              <a:rPr lang="en-US" sz="2500" dirty="0">
                <a:effectLst/>
              </a:rPr>
              <a:t>̧ </a:t>
            </a:r>
            <a:r>
              <a:rPr lang="en-US" sz="2500" dirty="0" err="1">
                <a:effectLst/>
              </a:rPr>
              <a:t>yıl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içinde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iki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yılı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geçecek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şekilde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meslekten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geçici</a:t>
            </a:r>
            <a:r>
              <a:rPr lang="en-US" sz="2500" dirty="0">
                <a:effectLst/>
              </a:rPr>
              <a:t> men </a:t>
            </a:r>
            <a:r>
              <a:rPr lang="en-US" sz="2500" dirty="0" err="1">
                <a:effectLst/>
              </a:rPr>
              <a:t>cezası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alanlara</a:t>
            </a:r>
            <a:r>
              <a:rPr lang="en-US" sz="2500" dirty="0">
                <a:effectLst/>
              </a:rPr>
              <a:t> da </a:t>
            </a:r>
            <a:r>
              <a:rPr lang="en-US" sz="2500" dirty="0" err="1">
                <a:effectLst/>
              </a:rPr>
              <a:t>meslekten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çıkama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cezası</a:t>
            </a:r>
            <a:r>
              <a:rPr lang="en-US" sz="2500" dirty="0">
                <a:effectLst/>
              </a:rPr>
              <a:t> </a:t>
            </a:r>
            <a:r>
              <a:rPr lang="en-US" sz="2500" dirty="0" err="1">
                <a:effectLst/>
              </a:rPr>
              <a:t>uygulanır</a:t>
            </a:r>
            <a:r>
              <a:rPr lang="en-US" sz="2500" dirty="0">
                <a:effectLst/>
              </a:rPr>
              <a:t>. </a:t>
            </a:r>
            <a:endParaRPr lang="en-US" sz="2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08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Rehber</a:t>
            </a:r>
            <a:r>
              <a:rPr lang="en-US" b="1" dirty="0"/>
              <a:t> </a:t>
            </a:r>
            <a:r>
              <a:rPr lang="en-US" b="1" dirty="0" err="1"/>
              <a:t>Taban</a:t>
            </a:r>
            <a:r>
              <a:rPr lang="en-US" b="1" dirty="0"/>
              <a:t> </a:t>
            </a:r>
            <a:r>
              <a:rPr lang="en-US" b="1" dirty="0" err="1"/>
              <a:t>Ücretleri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87" y="1109086"/>
            <a:ext cx="8748139" cy="529171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2015</a:t>
            </a:r>
            <a:r>
              <a:rPr lang="en-US" dirty="0" smtClean="0"/>
              <a:t>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rehberlik</a:t>
            </a:r>
            <a:r>
              <a:rPr lang="en-US" dirty="0"/>
              <a:t> </a:t>
            </a:r>
            <a:r>
              <a:rPr lang="en-US" dirty="0" err="1"/>
              <a:t>ücretleri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Turizm</a:t>
            </a:r>
            <a:r>
              <a:rPr lang="en-US" dirty="0"/>
              <a:t> </a:t>
            </a:r>
            <a:r>
              <a:rPr lang="en-US" dirty="0" err="1"/>
              <a:t>Bakanlığınca</a:t>
            </a:r>
            <a:r>
              <a:rPr lang="en-US" dirty="0"/>
              <a:t> </a:t>
            </a:r>
            <a:r>
              <a:rPr lang="en-US" dirty="0" err="1"/>
              <a:t>belirlenmiş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aşağıdadır</a:t>
            </a:r>
            <a:r>
              <a:rPr lang="en-US" dirty="0"/>
              <a:t>.</a:t>
            </a:r>
          </a:p>
          <a:p>
            <a:r>
              <a:rPr lang="en-US" dirty="0" err="1"/>
              <a:t>Rehber</a:t>
            </a:r>
            <a:r>
              <a:rPr lang="en-US" dirty="0"/>
              <a:t> </a:t>
            </a:r>
            <a:r>
              <a:rPr lang="en-US" dirty="0" err="1"/>
              <a:t>taban</a:t>
            </a:r>
            <a:r>
              <a:rPr lang="en-US" dirty="0"/>
              <a:t> </a:t>
            </a:r>
            <a:r>
              <a:rPr lang="en-US" dirty="0" err="1"/>
              <a:t>ücretleri</a:t>
            </a:r>
            <a:r>
              <a:rPr lang="en-US" dirty="0"/>
              <a:t>, </a:t>
            </a:r>
            <a:r>
              <a:rPr lang="en-US" dirty="0" err="1"/>
              <a:t>yılda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kez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Turizm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belirlenmektedir</a:t>
            </a:r>
            <a:r>
              <a:rPr lang="en-US" dirty="0"/>
              <a:t>. </a:t>
            </a:r>
            <a:r>
              <a:rPr lang="en-US" dirty="0" err="1"/>
              <a:t>Taban</a:t>
            </a:r>
            <a:r>
              <a:rPr lang="en-US" dirty="0"/>
              <a:t> </a:t>
            </a:r>
            <a:r>
              <a:rPr lang="en-US" dirty="0" err="1"/>
              <a:t>ücretler</a:t>
            </a:r>
            <a:r>
              <a:rPr lang="en-US" dirty="0"/>
              <a:t> </a:t>
            </a:r>
            <a:r>
              <a:rPr lang="en-US" dirty="0" err="1"/>
              <a:t>nettir</a:t>
            </a:r>
            <a:r>
              <a:rPr lang="en-US" dirty="0"/>
              <a:t>, </a:t>
            </a:r>
            <a:r>
              <a:rPr lang="en-US" dirty="0" err="1"/>
              <a:t>stopaj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kesintilerden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rehbere</a:t>
            </a:r>
            <a:r>
              <a:rPr lang="en-US" dirty="0"/>
              <a:t> net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ödenecek</a:t>
            </a:r>
            <a:r>
              <a:rPr lang="en-US" dirty="0"/>
              <a:t> </a:t>
            </a:r>
            <a:r>
              <a:rPr lang="en-US" dirty="0" err="1"/>
              <a:t>tutar</a:t>
            </a:r>
            <a:r>
              <a:rPr lang="en-US" dirty="0"/>
              <a:t>, </a:t>
            </a:r>
            <a:r>
              <a:rPr lang="en-US" dirty="0" err="1"/>
              <a:t>taban</a:t>
            </a:r>
            <a:r>
              <a:rPr lang="en-US" dirty="0"/>
              <a:t> </a:t>
            </a:r>
            <a:r>
              <a:rPr lang="en-US" dirty="0" err="1"/>
              <a:t>ücretten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olamaz</a:t>
            </a:r>
            <a:r>
              <a:rPr lang="en-US" dirty="0"/>
              <a:t>.</a:t>
            </a:r>
          </a:p>
          <a:p>
            <a:r>
              <a:rPr lang="en-US" dirty="0" err="1"/>
              <a:t>Rehberlerin</a:t>
            </a:r>
            <a:r>
              <a:rPr lang="en-US" dirty="0"/>
              <a:t> </a:t>
            </a:r>
            <a:r>
              <a:rPr lang="en-US" dirty="0" err="1"/>
              <a:t>taban</a:t>
            </a:r>
            <a:r>
              <a:rPr lang="en-US" dirty="0"/>
              <a:t> </a:t>
            </a:r>
            <a:r>
              <a:rPr lang="en-US" dirty="0" err="1"/>
              <a:t>ücretten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alması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acentaların</a:t>
            </a:r>
            <a:r>
              <a:rPr lang="en-US" dirty="0"/>
              <a:t> </a:t>
            </a:r>
            <a:r>
              <a:rPr lang="en-US" dirty="0" err="1"/>
              <a:t>rehberlere</a:t>
            </a:r>
            <a:r>
              <a:rPr lang="en-US" dirty="0"/>
              <a:t> </a:t>
            </a:r>
            <a:r>
              <a:rPr lang="en-US" dirty="0" err="1"/>
              <a:t>taban</a:t>
            </a:r>
            <a:r>
              <a:rPr lang="en-US" dirty="0"/>
              <a:t> </a:t>
            </a:r>
            <a:r>
              <a:rPr lang="en-US" dirty="0" err="1"/>
              <a:t>ücretten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yapması</a:t>
            </a:r>
            <a:r>
              <a:rPr lang="en-US" dirty="0"/>
              <a:t>; </a:t>
            </a:r>
            <a:r>
              <a:rPr lang="en-US" dirty="0" err="1"/>
              <a:t>mevzuata</a:t>
            </a:r>
            <a:r>
              <a:rPr lang="en-US" dirty="0"/>
              <a:t> </a:t>
            </a:r>
            <a:r>
              <a:rPr lang="en-US" dirty="0" err="1"/>
              <a:t>aykırıdır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cezai</a:t>
            </a:r>
            <a:r>
              <a:rPr lang="en-US" dirty="0"/>
              <a:t> </a:t>
            </a:r>
            <a:r>
              <a:rPr lang="en-US" dirty="0" err="1"/>
              <a:t>yaptırımı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</a:t>
            </a:r>
          </a:p>
          <a:p>
            <a:r>
              <a:rPr lang="en-US" dirty="0"/>
              <a:t>Tura </a:t>
            </a:r>
            <a:r>
              <a:rPr lang="en-US" dirty="0" err="1"/>
              <a:t>çıkmadan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imzalayacağınız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metninde</a:t>
            </a:r>
            <a:r>
              <a:rPr lang="en-US" dirty="0"/>
              <a:t>, </a:t>
            </a:r>
            <a:r>
              <a:rPr lang="en-US" dirty="0" err="1"/>
              <a:t>ücretlerin</a:t>
            </a:r>
            <a:r>
              <a:rPr lang="en-US" dirty="0"/>
              <a:t> de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aldığını</a:t>
            </a:r>
            <a:r>
              <a:rPr lang="en-US" dirty="0"/>
              <a:t> </a:t>
            </a:r>
            <a:r>
              <a:rPr lang="en-US" dirty="0" err="1"/>
              <a:t>anımsatmak</a:t>
            </a:r>
            <a:r>
              <a:rPr lang="en-US" dirty="0"/>
              <a:t> </a:t>
            </a:r>
            <a:r>
              <a:rPr lang="en-US" dirty="0" err="1"/>
              <a:t>isteriz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6392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A</a:t>
            </a:r>
            <a:r>
              <a:rPr lang="en-US" sz="3200" b="1" dirty="0" err="1"/>
              <a:t>cente-Rehber</a:t>
            </a:r>
            <a:r>
              <a:rPr lang="en-US" sz="3200" b="1" dirty="0"/>
              <a:t> </a:t>
            </a:r>
            <a:r>
              <a:rPr lang="en-US" sz="3200" b="1" dirty="0" err="1"/>
              <a:t>Hizmet</a:t>
            </a:r>
            <a:r>
              <a:rPr lang="en-US" sz="3200" b="1" dirty="0"/>
              <a:t> </a:t>
            </a:r>
            <a:r>
              <a:rPr lang="en-US" sz="3200" b="1" dirty="0" err="1"/>
              <a:t>Sözleşmesi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87" y="1001755"/>
            <a:ext cx="8779495" cy="5399045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Acente</a:t>
            </a:r>
            <a:r>
              <a:rPr lang="en-US" dirty="0" err="1"/>
              <a:t>-Rehber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, </a:t>
            </a:r>
            <a:r>
              <a:rPr lang="en-US" dirty="0" err="1"/>
              <a:t>imzalanacak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sözleşmedir</a:t>
            </a:r>
            <a:r>
              <a:rPr lang="en-US" dirty="0"/>
              <a:t>. 6326 </a:t>
            </a:r>
            <a:r>
              <a:rPr lang="en-US" dirty="0" err="1"/>
              <a:t>sayılı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Rehberliği</a:t>
            </a:r>
            <a:r>
              <a:rPr lang="en-US" dirty="0"/>
              <a:t>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Kanunu’nun</a:t>
            </a:r>
            <a:r>
              <a:rPr lang="en-US" dirty="0"/>
              <a:t> 6/3 </a:t>
            </a:r>
            <a:r>
              <a:rPr lang="en-US" dirty="0" err="1"/>
              <a:t>maddesi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Rehberliği</a:t>
            </a:r>
            <a:r>
              <a:rPr lang="en-US" dirty="0"/>
              <a:t> 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Yönetmeliği’nin</a:t>
            </a:r>
            <a:r>
              <a:rPr lang="en-US" dirty="0"/>
              <a:t> 36/2 </a:t>
            </a:r>
            <a:r>
              <a:rPr lang="en-US" dirty="0" err="1"/>
              <a:t>maddesi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, </a:t>
            </a:r>
            <a:r>
              <a:rPr lang="en-US" dirty="0" err="1"/>
              <a:t>Rehberler</a:t>
            </a:r>
            <a:r>
              <a:rPr lang="en-US" dirty="0"/>
              <a:t> </a:t>
            </a:r>
            <a:r>
              <a:rPr lang="en-US" dirty="0" err="1"/>
              <a:t>Birliği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internet </a:t>
            </a:r>
            <a:r>
              <a:rPr lang="en-US" dirty="0" err="1"/>
              <a:t>sitesinde</a:t>
            </a:r>
            <a:r>
              <a:rPr lang="en-US" dirty="0"/>
              <a:t> (</a:t>
            </a:r>
            <a:r>
              <a:rPr lang="en-US" dirty="0" err="1"/>
              <a:t>www.tureb.org.tr</a:t>
            </a:r>
            <a:r>
              <a:rPr lang="en-US" dirty="0"/>
              <a:t>) </a:t>
            </a:r>
            <a:r>
              <a:rPr lang="en-US" dirty="0" err="1"/>
              <a:t>yayımlanan</a:t>
            </a:r>
            <a:r>
              <a:rPr lang="en-US" dirty="0"/>
              <a:t> “</a:t>
            </a:r>
            <a:r>
              <a:rPr lang="en-US" dirty="0" err="1"/>
              <a:t>Acente-Rehber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Hükümler”ine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kalmak</a:t>
            </a:r>
            <a:r>
              <a:rPr lang="en-US" dirty="0"/>
              <a:t> </a:t>
            </a:r>
            <a:r>
              <a:rPr lang="en-US" dirty="0" err="1"/>
              <a:t>kaydı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tanzim</a:t>
            </a:r>
            <a:r>
              <a:rPr lang="en-US" dirty="0"/>
              <a:t> </a:t>
            </a:r>
            <a:r>
              <a:rPr lang="en-US" dirty="0" err="1"/>
              <a:t>edilmiştir</a:t>
            </a:r>
            <a:r>
              <a:rPr lang="en-US" dirty="0"/>
              <a:t>.</a:t>
            </a:r>
          </a:p>
          <a:p>
            <a:r>
              <a:rPr lang="en-US" dirty="0" err="1"/>
              <a:t>Taraflar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  “</a:t>
            </a:r>
            <a:r>
              <a:rPr lang="en-US" dirty="0" err="1"/>
              <a:t>Acente-Rehber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Hükümleri”ne</a:t>
            </a:r>
            <a:r>
              <a:rPr lang="en-US" dirty="0"/>
              <a:t> de </a:t>
            </a:r>
            <a:r>
              <a:rPr lang="en-US" dirty="0" err="1"/>
              <a:t>uyacaklarınıkabulve</a:t>
            </a:r>
            <a:r>
              <a:rPr lang="en-US" dirty="0"/>
              <a:t> </a:t>
            </a:r>
            <a:r>
              <a:rPr lang="en-US" dirty="0" err="1"/>
              <a:t>taahhüt</a:t>
            </a:r>
            <a:r>
              <a:rPr lang="en-US" dirty="0"/>
              <a:t> </a:t>
            </a:r>
            <a:r>
              <a:rPr lang="en-US" dirty="0" err="1"/>
              <a:t>ederler</a:t>
            </a:r>
            <a:r>
              <a:rPr lang="en-US" dirty="0"/>
              <a:t>.</a:t>
            </a:r>
          </a:p>
          <a:p>
            <a:r>
              <a:rPr lang="en-US" dirty="0" err="1"/>
              <a:t>Rehberlik</a:t>
            </a:r>
            <a:r>
              <a:rPr lang="en-US" dirty="0"/>
              <a:t> </a:t>
            </a:r>
            <a:r>
              <a:rPr lang="en-US" dirty="0" err="1"/>
              <a:t>hizmeti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rehber</a:t>
            </a:r>
            <a:r>
              <a:rPr lang="en-US" dirty="0"/>
              <a:t>, </a:t>
            </a:r>
            <a:r>
              <a:rPr lang="en-US" dirty="0" err="1"/>
              <a:t>turu</a:t>
            </a:r>
            <a:r>
              <a:rPr lang="en-US" dirty="0"/>
              <a:t> </a:t>
            </a:r>
            <a:r>
              <a:rPr lang="en-US" dirty="0" err="1"/>
              <a:t>gerçekleştiren</a:t>
            </a:r>
            <a:r>
              <a:rPr lang="en-US" dirty="0"/>
              <a:t> </a:t>
            </a:r>
            <a:r>
              <a:rPr lang="en-US" dirty="0" err="1"/>
              <a:t>acentede</a:t>
            </a:r>
            <a:r>
              <a:rPr lang="en-US" dirty="0"/>
              <a:t> </a:t>
            </a:r>
            <a:r>
              <a:rPr lang="en-US" dirty="0" err="1"/>
              <a:t>bordrolu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acentenin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ne </a:t>
            </a:r>
            <a:r>
              <a:rPr lang="en-US" dirty="0" err="1"/>
              <a:t>yapması</a:t>
            </a:r>
            <a:r>
              <a:rPr lang="en-US" dirty="0"/>
              <a:t> </a:t>
            </a:r>
            <a:r>
              <a:rPr lang="en-US" dirty="0" err="1"/>
              <a:t>gerektiği</a:t>
            </a:r>
            <a:r>
              <a:rPr lang="en-US" dirty="0"/>
              <a:t> de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örneğinde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0803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43" y="1574187"/>
            <a:ext cx="8591362" cy="49956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/>
              <a:t>kartı</a:t>
            </a:r>
            <a:r>
              <a:rPr lang="en-US" dirty="0"/>
              <a:t>: </a:t>
            </a:r>
            <a:r>
              <a:rPr lang="en-US" dirty="0" err="1"/>
              <a:t>Eylemli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rehberlerine</a:t>
            </a:r>
            <a:r>
              <a:rPr lang="en-US" dirty="0"/>
              <a:t>, </a:t>
            </a:r>
            <a:r>
              <a:rPr lang="en-US" dirty="0" err="1"/>
              <a:t>kayıtlı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/>
              <a:t>oda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süreyle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mesleği</a:t>
            </a:r>
            <a:r>
              <a:rPr lang="en-US" dirty="0"/>
              <a:t> </a:t>
            </a:r>
            <a:r>
              <a:rPr lang="en-US" dirty="0" err="1"/>
              <a:t>fiilen</a:t>
            </a:r>
            <a:r>
              <a:rPr lang="en-US" dirty="0"/>
              <a:t> </a:t>
            </a:r>
            <a:r>
              <a:rPr lang="en-US" dirty="0" err="1"/>
              <a:t>icra</a:t>
            </a:r>
            <a:r>
              <a:rPr lang="en-US" dirty="0"/>
              <a:t> </a:t>
            </a:r>
            <a:r>
              <a:rPr lang="en-US" dirty="0" err="1"/>
              <a:t>edebileceklerine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rehberlik</a:t>
            </a:r>
            <a:r>
              <a:rPr lang="en-US" dirty="0"/>
              <a:t> </a:t>
            </a:r>
            <a:r>
              <a:rPr lang="en-US" dirty="0" err="1"/>
              <a:t>hizmeti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esnasında</a:t>
            </a:r>
            <a:r>
              <a:rPr lang="en-US" dirty="0"/>
              <a:t> </a:t>
            </a:r>
            <a:r>
              <a:rPr lang="en-US" dirty="0" err="1"/>
              <a:t>görünür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taşınan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belgesini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 smtClean="0"/>
              <a:t>Eylemli</a:t>
            </a:r>
            <a:r>
              <a:rPr lang="en-US" dirty="0" smtClean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rehberi</a:t>
            </a:r>
            <a:r>
              <a:rPr lang="en-US" dirty="0"/>
              <a:t>: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kartı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fiilen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rehberliği</a:t>
            </a:r>
            <a:r>
              <a:rPr lang="en-US" dirty="0"/>
              <a:t> </a:t>
            </a:r>
            <a:r>
              <a:rPr lang="en-US" dirty="0" err="1"/>
              <a:t>hizmeti</a:t>
            </a:r>
            <a:r>
              <a:rPr lang="en-US" dirty="0"/>
              <a:t> </a:t>
            </a:r>
            <a:r>
              <a:rPr lang="en-US" dirty="0" err="1"/>
              <a:t>sunma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yetkisine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rehberini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Eylemsiz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rehberi</a:t>
            </a:r>
            <a:r>
              <a:rPr lang="en-US" dirty="0"/>
              <a:t>: </a:t>
            </a:r>
            <a:r>
              <a:rPr lang="en-US" dirty="0" err="1"/>
              <a:t>Ruhsatname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kartı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turist</a:t>
            </a:r>
            <a:r>
              <a:rPr lang="en-US" dirty="0"/>
              <a:t> </a:t>
            </a:r>
            <a:r>
              <a:rPr lang="en-US" dirty="0" err="1"/>
              <a:t>rehberini</a:t>
            </a:r>
            <a:r>
              <a:rPr lang="en-US" dirty="0"/>
              <a:t>,			</a:t>
            </a:r>
          </a:p>
        </p:txBody>
      </p:sp>
    </p:spTree>
    <p:extLst>
      <p:ext uri="{BB962C8B-B14F-4D97-AF65-F5344CB8AC3E}">
        <p14:creationId xmlns:p14="http://schemas.microsoft.com/office/powerpoint/2010/main" val="21023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471</Words>
  <Application>Microsoft Macintosh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ANRO-2</vt:lpstr>
      <vt:lpstr>PowerPoint Presentation</vt:lpstr>
      <vt:lpstr>PowerPoint Presentation</vt:lpstr>
      <vt:lpstr>PowerPoint Presentation</vt:lpstr>
      <vt:lpstr>PowerPoint Presentation</vt:lpstr>
      <vt:lpstr>Rehber Taban Ücretleri </vt:lpstr>
      <vt:lpstr>Acente-Rehber Hizmet Sözleşmesi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3</cp:revision>
  <dcterms:created xsi:type="dcterms:W3CDTF">2017-11-06T22:00:12Z</dcterms:created>
  <dcterms:modified xsi:type="dcterms:W3CDTF">2017-11-06T22:06:27Z</dcterms:modified>
</cp:coreProperties>
</file>