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797675" cy="98742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9C1EE-40C6-4C49-97DF-7756E74578E6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8FB27-0412-46D5-9F94-DCB6B83734A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73732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C628-2F4D-45E7-8311-3D6E68478157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6610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F8B2-A7FE-46CC-AFDA-8943B0C0BC79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8178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EA13-657A-421D-97D6-D5BD2E837027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1086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6FE2-BF0A-4049-9674-660EA11C70C8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2748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3565-7FB5-4C0B-94CD-C7EC7693FC96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5729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80B2-050F-4279-865A-35147BAFB9FE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1061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62CD-23DC-4E9A-88C6-2BF101CB05D6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1348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47C6-88BE-4655-A071-667E4D0EAF02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9818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32C9-7D50-4DE2-A503-4B093DA1C1F6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025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F5F8-A8AE-498D-8F5E-3552726E887A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9896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EBF1-328F-47AD-B983-8C316A925669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7327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00A28-5F90-4F26-AC71-3D19285FA15D}" type="datetime1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391D9-CC10-4A4A-86E9-952A044A6E7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4085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18011" y="227648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171074" y="0"/>
            <a:ext cx="8084193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tr-TR" sz="2800" b="1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Types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2800" b="1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Electrodes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2800" b="1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28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2800" b="1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Electrode</a:t>
            </a:r>
            <a:r>
              <a:rPr lang="tr-TR" sz="28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2800" b="1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Reactions</a:t>
            </a:r>
            <a:endParaRPr lang="tr-TR" sz="28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1262743" y="1260657"/>
            <a:ext cx="9144000" cy="6541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000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187292" y="851717"/>
            <a:ext cx="11796288" cy="2239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 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electrode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reaction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tr-TR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means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net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oxidation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reduction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process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takes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place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at an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electrode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substances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receive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and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lose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electrons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are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called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electroactive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This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process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takes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place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within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very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thin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interfacial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region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at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electrode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surface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tr-TR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tr-TR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87291" y="3214630"/>
            <a:ext cx="11693237" cy="273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tr-TR" sz="2400" b="1" dirty="0" err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Ion-ion</a:t>
            </a:r>
            <a:r>
              <a:rPr lang="tr-TR" sz="24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Electrodes</a:t>
            </a:r>
            <a:endParaRPr lang="tr-TR" sz="24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Many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electrode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reactions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involve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only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ionic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species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such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as 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Fe2+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Fe2+ 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and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 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Fe3+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Fe3+. </a:t>
            </a:r>
            <a:r>
              <a:rPr lang="tr-TR" sz="2400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In</a:t>
            </a:r>
            <a:r>
              <a:rPr lang="tr-TR" sz="24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order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to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avoid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complications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that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would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arise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from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electrode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reactions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involving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this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metal, a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relatively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inert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substance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such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as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platinum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is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commonly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used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.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Such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a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half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cell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would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be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represented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as</a:t>
            </a:r>
            <a:endParaRPr lang="tr-TR" sz="24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27047" y="6099327"/>
            <a:ext cx="3970388" cy="758673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3041578" y="5554887"/>
            <a:ext cx="40409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tr-TR" sz="2400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The</a:t>
            </a:r>
            <a:r>
              <a:rPr lang="tr-TR" sz="24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half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-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cell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reaction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would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be</a:t>
            </a:r>
            <a:endParaRPr lang="tr-TR" sz="24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4714879" y="6182879"/>
            <a:ext cx="4480348" cy="6751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284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199642" y="162962"/>
            <a:ext cx="2048959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tr-TR" sz="2400" b="1" dirty="0" err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Gas</a:t>
            </a:r>
            <a:r>
              <a:rPr lang="tr-TR" sz="24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Electrodes</a:t>
            </a:r>
            <a:endParaRPr lang="tr-TR" sz="2400" b="1" dirty="0">
              <a:solidFill>
                <a:srgbClr val="FF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73137" y="747085"/>
            <a:ext cx="11745042" cy="1695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Some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electrode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reactions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involve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gaseous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species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such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 H</a:t>
            </a:r>
            <a:r>
              <a:rPr lang="tr-TR" sz="2400" baseline="-25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</a:t>
            </a:r>
            <a:r>
              <a:rPr lang="tr-TR" sz="2400" baseline="-25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Cl</a:t>
            </a:r>
            <a:r>
              <a:rPr lang="tr-TR" sz="2400" baseline="-25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Such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reactions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also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be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carried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out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on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surface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an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electrochemically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inert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conductor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such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platinum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tr-T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45480" y="2573914"/>
            <a:ext cx="3982364" cy="703651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4420202" y="2350965"/>
            <a:ext cx="7444509" cy="1141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Similar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reactions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involving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oxidation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Br</a:t>
            </a:r>
            <a:r>
              <a:rPr lang="tr-TR" sz="2400" baseline="-25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</a:t>
            </a:r>
            <a:r>
              <a:rPr lang="tr-TR" sz="2400" baseline="-25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also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place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platinum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surfaces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tr-T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205723" y="3439369"/>
            <a:ext cx="3369256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tr-TR" sz="2400" b="1" dirty="0" err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Insoluble</a:t>
            </a:r>
            <a:r>
              <a:rPr lang="tr-TR" sz="24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–salt </a:t>
            </a:r>
            <a:r>
              <a:rPr lang="tr-TR" sz="2400" b="1" dirty="0" err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Electrodes</a:t>
            </a:r>
            <a:endParaRPr lang="tr-TR" sz="24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25750" y="3999882"/>
            <a:ext cx="11752213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A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typical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electrode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of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this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kind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consists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of a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silver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wire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covered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with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a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thin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coating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of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silver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chloride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which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is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insoluble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in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water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.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electrode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reaction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consists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in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oxidation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and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reduction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of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silver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:</a:t>
            </a:r>
            <a:endParaRPr lang="tr-TR" sz="24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39256" y="5961874"/>
            <a:ext cx="3409950" cy="514350"/>
          </a:xfrm>
          <a:prstGeom prst="rect">
            <a:avLst/>
          </a:prstGeom>
        </p:spPr>
      </p:pic>
      <p:sp>
        <p:nvSpPr>
          <p:cNvPr id="14" name="Dikdörtgen 13"/>
          <p:cNvSpPr/>
          <p:nvPr/>
        </p:nvSpPr>
        <p:spPr>
          <a:xfrm>
            <a:off x="3875473" y="5311070"/>
            <a:ext cx="48450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half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cell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would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be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represented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</a:t>
            </a:r>
            <a:endParaRPr lang="tr-T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5" name="Resim 14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4621601" y="6032212"/>
            <a:ext cx="3286125" cy="4762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20616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207135" y="159789"/>
            <a:ext cx="2864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  <a:ea typeface="Times New Roman" panose="02020603050405020304" pitchFamily="18" charset="0"/>
              </a:rPr>
              <a:t>Reference </a:t>
            </a:r>
            <a:r>
              <a:rPr lang="tr-TR" sz="2400" b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Electrodes</a:t>
            </a:r>
            <a:endParaRPr lang="tr-TR" sz="2400" b="1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172278" y="707191"/>
            <a:ext cx="11781181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major</a:t>
            </a:r>
            <a:r>
              <a:rPr lang="tr-TR" sz="2400" dirty="0" smtClean="0"/>
              <a:t> </a:t>
            </a:r>
            <a:r>
              <a:rPr lang="tr-TR" sz="2400" dirty="0" err="1" smtClean="0"/>
              <a:t>requirements</a:t>
            </a:r>
            <a:r>
              <a:rPr lang="tr-TR" sz="2400" dirty="0" smtClean="0"/>
              <a:t> of a </a:t>
            </a:r>
            <a:r>
              <a:rPr lang="tr-TR" sz="2400" dirty="0" err="1" smtClean="0"/>
              <a:t>reference</a:t>
            </a:r>
            <a:r>
              <a:rPr lang="tr-TR" sz="2400" dirty="0" smtClean="0"/>
              <a:t> </a:t>
            </a:r>
            <a:r>
              <a:rPr lang="tr-TR" sz="2400" dirty="0" err="1" smtClean="0"/>
              <a:t>electrode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it be </a:t>
            </a:r>
            <a:r>
              <a:rPr lang="tr-TR" sz="2400" dirty="0" err="1" smtClean="0"/>
              <a:t>easy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prepare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maintain</a:t>
            </a:r>
            <a:r>
              <a:rPr lang="tr-TR" sz="2400" dirty="0" smtClean="0"/>
              <a:t>,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its</a:t>
            </a:r>
            <a:r>
              <a:rPr lang="tr-TR" sz="2400" dirty="0" smtClean="0"/>
              <a:t> </a:t>
            </a:r>
            <a:r>
              <a:rPr lang="tr-TR" sz="2400" dirty="0" err="1" smtClean="0"/>
              <a:t>potential</a:t>
            </a:r>
            <a:r>
              <a:rPr lang="tr-TR" sz="2400" dirty="0" smtClean="0"/>
              <a:t> be </a:t>
            </a:r>
            <a:r>
              <a:rPr lang="tr-TR" sz="2400" dirty="0" err="1" smtClean="0"/>
              <a:t>stable</a:t>
            </a:r>
            <a:r>
              <a:rPr lang="tr-TR" sz="2400" dirty="0" smtClean="0"/>
              <a:t>. </a:t>
            </a:r>
            <a:endParaRPr lang="tr-TR" sz="2400" dirty="0"/>
          </a:p>
        </p:txBody>
      </p:sp>
      <p:sp>
        <p:nvSpPr>
          <p:cNvPr id="8" name="7 Dikdörtgen"/>
          <p:cNvSpPr/>
          <p:nvPr/>
        </p:nvSpPr>
        <p:spPr>
          <a:xfrm>
            <a:off x="225286" y="1973422"/>
            <a:ext cx="11688419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most</a:t>
            </a:r>
            <a:r>
              <a:rPr lang="tr-TR" sz="2400" dirty="0" smtClean="0"/>
              <a:t> </a:t>
            </a:r>
            <a:r>
              <a:rPr lang="tr-TR" sz="2400" dirty="0" err="1" smtClean="0"/>
              <a:t>common</a:t>
            </a:r>
            <a:r>
              <a:rPr lang="tr-TR" sz="2400" dirty="0" smtClean="0"/>
              <a:t> </a:t>
            </a:r>
            <a:r>
              <a:rPr lang="tr-TR" sz="2400" dirty="0" err="1" smtClean="0"/>
              <a:t>way</a:t>
            </a:r>
            <a:r>
              <a:rPr lang="tr-TR" sz="2400" dirty="0" smtClean="0"/>
              <a:t> of </a:t>
            </a:r>
            <a:r>
              <a:rPr lang="tr-TR" sz="2400" dirty="0" err="1" smtClean="0"/>
              <a:t>accomplishing</a:t>
            </a:r>
            <a:r>
              <a:rPr lang="tr-TR" sz="2400" dirty="0" smtClean="0"/>
              <a:t> </a:t>
            </a:r>
            <a:r>
              <a:rPr lang="tr-TR" sz="2400" dirty="0" err="1" smtClean="0"/>
              <a:t>this</a:t>
            </a:r>
            <a:r>
              <a:rPr lang="tr-TR" sz="2400" dirty="0" smtClean="0"/>
              <a:t> is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use</a:t>
            </a:r>
            <a:r>
              <a:rPr lang="tr-TR" sz="2400" dirty="0" smtClean="0"/>
              <a:t> an </a:t>
            </a:r>
            <a:r>
              <a:rPr lang="tr-TR" sz="2400" dirty="0" err="1" smtClean="0"/>
              <a:t>electrode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</a:t>
            </a:r>
            <a:r>
              <a:rPr lang="tr-TR" sz="2400" dirty="0" err="1" smtClean="0"/>
              <a:t>involving</a:t>
            </a:r>
            <a:r>
              <a:rPr lang="tr-TR" sz="2400" dirty="0" smtClean="0"/>
              <a:t> a </a:t>
            </a:r>
            <a:r>
              <a:rPr lang="tr-TR" sz="2400" dirty="0" err="1" smtClean="0"/>
              <a:t>saturated</a:t>
            </a:r>
            <a:r>
              <a:rPr lang="tr-TR" sz="2400" dirty="0" smtClean="0"/>
              <a:t> </a:t>
            </a:r>
            <a:r>
              <a:rPr lang="tr-TR" sz="2400" dirty="0" err="1" smtClean="0"/>
              <a:t>solution</a:t>
            </a:r>
            <a:r>
              <a:rPr lang="tr-TR" sz="2400" dirty="0" smtClean="0"/>
              <a:t> of an </a:t>
            </a:r>
            <a:r>
              <a:rPr lang="tr-TR" sz="2400" dirty="0" err="1" smtClean="0"/>
              <a:t>insoluble</a:t>
            </a:r>
            <a:r>
              <a:rPr lang="tr-TR" sz="2400" dirty="0" smtClean="0"/>
              <a:t> salt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ion</a:t>
            </a:r>
            <a:r>
              <a:rPr lang="tr-TR" sz="2400" dirty="0" smtClean="0"/>
              <a:t>. </a:t>
            </a:r>
            <a:endParaRPr lang="tr-TR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185531" y="3264591"/>
            <a:ext cx="5361504" cy="101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25288" y="4359965"/>
            <a:ext cx="5959052" cy="940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Dikdörtgen"/>
          <p:cNvSpPr/>
          <p:nvPr/>
        </p:nvSpPr>
        <p:spPr>
          <a:xfrm>
            <a:off x="265042" y="5438217"/>
            <a:ext cx="81500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electrode</a:t>
            </a:r>
            <a:r>
              <a:rPr lang="tr-TR" sz="2400" dirty="0" smtClean="0"/>
              <a:t> </a:t>
            </a:r>
            <a:r>
              <a:rPr lang="tr-TR" sz="2400" dirty="0" err="1" smtClean="0"/>
              <a:t>usually</a:t>
            </a:r>
            <a:r>
              <a:rPr lang="tr-TR" sz="2400" dirty="0" smtClean="0"/>
              <a:t> </a:t>
            </a:r>
            <a:r>
              <a:rPr lang="tr-TR" sz="2400" dirty="0" err="1" smtClean="0"/>
              <a:t>takes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form of a </a:t>
            </a:r>
            <a:r>
              <a:rPr lang="tr-TR" sz="2400" dirty="0" err="1" smtClean="0"/>
              <a:t>piece</a:t>
            </a:r>
            <a:r>
              <a:rPr lang="tr-TR" sz="2400" dirty="0" smtClean="0"/>
              <a:t> of </a:t>
            </a:r>
            <a:r>
              <a:rPr lang="tr-TR" sz="2400" dirty="0" err="1" smtClean="0"/>
              <a:t>silver</a:t>
            </a:r>
            <a:r>
              <a:rPr lang="tr-TR" sz="2400" dirty="0" smtClean="0"/>
              <a:t> </a:t>
            </a:r>
            <a:r>
              <a:rPr lang="tr-TR" sz="2400" dirty="0" err="1" smtClean="0"/>
              <a:t>wire</a:t>
            </a:r>
            <a:r>
              <a:rPr lang="tr-TR" sz="2400" dirty="0" smtClean="0"/>
              <a:t> </a:t>
            </a:r>
            <a:r>
              <a:rPr lang="tr-TR" sz="2400" dirty="0" err="1" smtClean="0"/>
              <a:t>coated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AgCl</a:t>
            </a:r>
            <a:r>
              <a:rPr lang="tr-TR" sz="2400" dirty="0" smtClean="0"/>
              <a:t>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8012178" y="2780279"/>
            <a:ext cx="3543717" cy="386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16477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91D9-CC10-4A4A-86E9-952A044A6E7F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80190" y="79948"/>
            <a:ext cx="11720262" cy="1143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other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common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reference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electrode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is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calomel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electrode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calomel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is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common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name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for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mercury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(I)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chloride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 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300498" y="1198907"/>
            <a:ext cx="4427675" cy="501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196832" y="1374707"/>
            <a:ext cx="4994915" cy="626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159024" y="2292627"/>
            <a:ext cx="5209341" cy="770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Dikdörtgen"/>
          <p:cNvSpPr/>
          <p:nvPr/>
        </p:nvSpPr>
        <p:spPr>
          <a:xfrm>
            <a:off x="304799" y="3185347"/>
            <a:ext cx="6930888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potentials</a:t>
            </a:r>
            <a:r>
              <a:rPr lang="tr-TR" sz="2400" dirty="0" smtClean="0"/>
              <a:t> of </a:t>
            </a:r>
            <a:r>
              <a:rPr lang="tr-TR" sz="2400" dirty="0" err="1" smtClean="0"/>
              <a:t>both</a:t>
            </a:r>
            <a:r>
              <a:rPr lang="tr-TR" sz="2400" dirty="0" smtClean="0"/>
              <a:t> of </a:t>
            </a:r>
            <a:r>
              <a:rPr lang="tr-TR" sz="2400" dirty="0" err="1" smtClean="0"/>
              <a:t>these</a:t>
            </a:r>
            <a:r>
              <a:rPr lang="tr-TR" sz="2400" dirty="0" smtClean="0"/>
              <a:t> </a:t>
            </a:r>
            <a:r>
              <a:rPr lang="tr-TR" sz="2400" dirty="0" err="1" smtClean="0"/>
              <a:t>electrodes</a:t>
            </a:r>
            <a:r>
              <a:rPr lang="tr-TR" sz="2400" dirty="0" smtClean="0"/>
              <a:t> </a:t>
            </a:r>
            <a:r>
              <a:rPr lang="tr-TR" sz="2400" dirty="0" err="1" smtClean="0"/>
              <a:t>have</a:t>
            </a:r>
            <a:r>
              <a:rPr lang="tr-TR" sz="2400" dirty="0" smtClean="0"/>
              <a:t> </a:t>
            </a:r>
            <a:r>
              <a:rPr lang="tr-TR" sz="2400" dirty="0" err="1" smtClean="0"/>
              <a:t>been</a:t>
            </a:r>
            <a:r>
              <a:rPr lang="tr-TR" sz="2400" dirty="0" smtClean="0"/>
              <a:t> </a:t>
            </a:r>
            <a:r>
              <a:rPr lang="tr-TR" sz="2400" dirty="0" err="1" smtClean="0"/>
              <a:t>very</a:t>
            </a:r>
            <a:r>
              <a:rPr lang="tr-TR" sz="2400" dirty="0" smtClean="0"/>
              <a:t> </a:t>
            </a:r>
            <a:r>
              <a:rPr lang="tr-TR" sz="2400" dirty="0" err="1" smtClean="0"/>
              <a:t>accurately</a:t>
            </a:r>
            <a:r>
              <a:rPr lang="tr-TR" sz="2400" dirty="0" smtClean="0"/>
              <a:t> </a:t>
            </a:r>
            <a:r>
              <a:rPr lang="tr-TR" sz="2400" dirty="0" err="1" smtClean="0"/>
              <a:t>determined</a:t>
            </a:r>
            <a:r>
              <a:rPr lang="tr-TR" sz="2400" dirty="0" smtClean="0"/>
              <a:t> </a:t>
            </a:r>
            <a:r>
              <a:rPr lang="tr-TR" sz="2400" dirty="0" err="1" smtClean="0"/>
              <a:t>against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hydrogen</a:t>
            </a:r>
            <a:r>
              <a:rPr lang="tr-TR" sz="2400" dirty="0" smtClean="0"/>
              <a:t> </a:t>
            </a:r>
            <a:r>
              <a:rPr lang="tr-TR" sz="2400" dirty="0" err="1" smtClean="0"/>
              <a:t>electrode</a:t>
            </a:r>
            <a:r>
              <a:rPr lang="tr-TR" sz="2400" dirty="0" smtClean="0"/>
              <a:t>. </a:t>
            </a:r>
            <a:endParaRPr lang="tr-TR" sz="24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33820" y="5159857"/>
            <a:ext cx="5103714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220</Words>
  <Application>Microsoft Office PowerPoint</Application>
  <PresentationFormat>Özel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Office Teması</vt:lpstr>
      <vt:lpstr>Slayt 1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Week Lesson-1</dc:title>
  <dc:creator>kimya_sahin</dc:creator>
  <cp:lastModifiedBy>acer</cp:lastModifiedBy>
  <cp:revision>96</cp:revision>
  <cp:lastPrinted>2018-02-20T12:16:17Z</cp:lastPrinted>
  <dcterms:created xsi:type="dcterms:W3CDTF">2018-02-19T12:40:52Z</dcterms:created>
  <dcterms:modified xsi:type="dcterms:W3CDTF">2018-04-01T10:17:36Z</dcterms:modified>
</cp:coreProperties>
</file>