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13"/>
  </p:notesMasterIdLst>
  <p:sldIdLst>
    <p:sldId id="286" r:id="rId2"/>
    <p:sldId id="271" r:id="rId3"/>
    <p:sldId id="276" r:id="rId4"/>
    <p:sldId id="287" r:id="rId5"/>
    <p:sldId id="288" r:id="rId6"/>
    <p:sldId id="289" r:id="rId7"/>
    <p:sldId id="290" r:id="rId8"/>
    <p:sldId id="278" r:id="rId9"/>
    <p:sldId id="279" r:id="rId10"/>
    <p:sldId id="281" r:id="rId11"/>
    <p:sldId id="291" r:id="rId12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2" autoAdjust="0"/>
    <p:restoredTop sz="65836" autoAdjust="0"/>
  </p:normalViewPr>
  <p:slideViewPr>
    <p:cSldViewPr>
      <p:cViewPr varScale="1">
        <p:scale>
          <a:sx n="60" d="100"/>
          <a:sy n="60" d="100"/>
        </p:scale>
        <p:origin x="20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E11890C-EE01-4C78-8A93-C9A1D830680F}" type="datetimeFigureOut">
              <a:rPr lang="tr-TR"/>
              <a:pPr>
                <a:defRPr/>
              </a:pPr>
              <a:t>1.10.2019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 smtClean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412B85-00F0-4E8A-83B7-6233C41F3C24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12B85-00F0-4E8A-83B7-6233C41F3C24}" type="slidenum">
              <a:rPr lang="tr-TR" altLang="tr-TR" smtClean="0"/>
              <a:pPr/>
              <a:t>1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512513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12B85-00F0-4E8A-83B7-6233C41F3C24}" type="slidenum">
              <a:rPr lang="tr-TR" altLang="tr-TR" smtClean="0"/>
              <a:pPr/>
              <a:t>2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47848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12B85-00F0-4E8A-83B7-6233C41F3C24}" type="slidenum">
              <a:rPr lang="tr-TR" altLang="tr-TR" smtClean="0"/>
              <a:pPr/>
              <a:t>3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57398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12B85-00F0-4E8A-83B7-6233C41F3C24}" type="slidenum">
              <a:rPr lang="tr-TR" altLang="tr-TR" smtClean="0"/>
              <a:pPr/>
              <a:t>4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88124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12B85-00F0-4E8A-83B7-6233C41F3C24}" type="slidenum">
              <a:rPr lang="tr-TR" altLang="tr-TR" smtClean="0"/>
              <a:pPr/>
              <a:t>7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21089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12B85-00F0-4E8A-83B7-6233C41F3C24}" type="slidenum">
              <a:rPr lang="tr-TR" altLang="tr-TR" smtClean="0"/>
              <a:pPr/>
              <a:t>8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73257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12B85-00F0-4E8A-83B7-6233C41F3C24}" type="slidenum">
              <a:rPr lang="tr-TR" altLang="tr-TR" smtClean="0"/>
              <a:pPr/>
              <a:t>9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72953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12B85-00F0-4E8A-83B7-6233C41F3C24}" type="slidenum">
              <a:rPr lang="tr-TR" altLang="tr-TR" smtClean="0"/>
              <a:pPr/>
              <a:t>10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4560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Dik Üçgen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15 Grup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16 Serbest Form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" name="18 Serbest Form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" name="19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20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 smtClean="0"/>
              <a:t>Asıl alt başlık stilini düzenlemek için tıklayın</a:t>
            </a:r>
            <a:endParaRPr lang="en-US"/>
          </a:p>
        </p:txBody>
      </p:sp>
      <p:sp>
        <p:nvSpPr>
          <p:cNvPr id="11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6C5362F-19C1-483D-B692-F03DD280256E}" type="datetime1">
              <a:rPr lang="tr-TR"/>
              <a:pPr>
                <a:defRPr/>
              </a:pPr>
              <a:t>1.10.2019</a:t>
            </a:fld>
            <a:endParaRPr lang="tr-TR"/>
          </a:p>
        </p:txBody>
      </p:sp>
      <p:sp>
        <p:nvSpPr>
          <p:cNvPr id="12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tr-TR"/>
              <a:t>Dr. Atilla Özgür</a:t>
            </a:r>
          </a:p>
        </p:txBody>
      </p:sp>
      <p:sp>
        <p:nvSpPr>
          <p:cNvPr id="13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1A69D7-FF90-4F13-B709-2AD453795D19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10994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35837-E596-4172-960F-645BC57921B8}" type="datetime1">
              <a:rPr lang="tr-TR"/>
              <a:pPr>
                <a:defRPr/>
              </a:pPr>
              <a:t>1.10.2019</a:t>
            </a:fld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Dr. Atilla Özgür</a:t>
            </a: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05123-D60A-4134-992E-BF17421DA22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38956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A9678-879C-49D6-B6EA-B1C84AF8FD7E}" type="datetime1">
              <a:rPr lang="tr-TR"/>
              <a:pPr>
                <a:defRPr/>
              </a:pPr>
              <a:t>1.10.2019</a:t>
            </a:fld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Dr. Atilla Özgür</a:t>
            </a: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F5F20-97F8-444D-850B-3D0A5A23F53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82682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D789B-A007-4B5D-A579-774C99C47631}" type="datetime1">
              <a:rPr lang="tr-TR"/>
              <a:pPr>
                <a:defRPr/>
              </a:pPr>
              <a:t>1.10.2019</a:t>
            </a:fld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Dr. Atilla Özgür</a:t>
            </a: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9AE3F-8C38-4E79-92CF-D4C507E7FE5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24520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Köşeli Çift Ayraç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15 Köşeli Çift Ayraç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E24AF-EADB-4274-8ABD-753EB93F0D37}" type="datetime1">
              <a:rPr lang="tr-TR"/>
              <a:pPr>
                <a:defRPr/>
              </a:pPr>
              <a:t>1.10.2019</a:t>
            </a:fld>
            <a:endParaRPr lang="tr-TR"/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Dr. Atilla Özgür</a:t>
            </a:r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3CF25-44AE-463E-A2C0-7F5560C4DED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02727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C7D1E-ED49-4498-A3CB-6016674AA6EB}" type="datetime1">
              <a:rPr lang="tr-TR"/>
              <a:pPr>
                <a:defRPr/>
              </a:pPr>
              <a:t>1.10.2019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Dr. Atilla Özgür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EB46F6-3CD5-4967-97C8-BD4AEDE1C0A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99292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694A9-279A-453B-9DB8-835F8F2CDF6E}" type="datetime1">
              <a:rPr lang="tr-TR"/>
              <a:pPr>
                <a:defRPr/>
              </a:pPr>
              <a:t>1.10.2019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Dr. Atilla Özgür</a:t>
            </a: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FD8B6-A821-43B8-A916-3E9082445C9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89098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155E6-1E6B-496A-9D33-3D3FB6A65AEB}" type="datetime1">
              <a:rPr lang="tr-TR"/>
              <a:pPr>
                <a:defRPr/>
              </a:pPr>
              <a:t>1.10.2019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Dr. Atilla Özgür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962EC-AF70-447F-8281-95D3D1C447F1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24967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48B74-580E-4296-96FF-8DA3CC88F590}" type="datetime1">
              <a:rPr lang="tr-TR"/>
              <a:pPr>
                <a:defRPr/>
              </a:pPr>
              <a:t>1.10.2019</a:t>
            </a:fld>
            <a:endParaRPr lang="tr-TR"/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Dr. Atilla Özgür</a:t>
            </a:r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A2AE2-4548-4601-AEF2-A64356B8AA89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7321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E875-FF3A-4AB9-8643-E5BF4A0B6CCE}" type="datetime1">
              <a:rPr lang="tr-TR"/>
              <a:pPr>
                <a:defRPr/>
              </a:pPr>
              <a:t>1.10.2019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Dr. Atilla Özgür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FA83F-1926-45E7-9466-44C436A8FC0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72540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Serbest Form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15 Serbest Form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" name="16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18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19 Köşeli Çift Ayraç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20 Köşeli Çift Ayraç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2423720-45DF-48F4-AA11-DB70B4C5E248}" type="datetime1">
              <a:rPr lang="tr-TR"/>
              <a:pPr>
                <a:defRPr/>
              </a:pPr>
              <a:t>1.10.2019</a:t>
            </a:fld>
            <a:endParaRPr lang="tr-TR"/>
          </a:p>
        </p:txBody>
      </p:sp>
      <p:sp>
        <p:nvSpPr>
          <p:cNvPr id="12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tr-TR"/>
              <a:t>Dr. Atilla Özgür</a:t>
            </a:r>
          </a:p>
        </p:txBody>
      </p:sp>
      <p:sp>
        <p:nvSpPr>
          <p:cNvPr id="13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42A45-061F-44FC-A61F-37E50647C2F1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10717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33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7ACF9C5D-9F04-4C74-8469-FCE379B65E24}" type="datetime1">
              <a:rPr lang="tr-TR"/>
              <a:pPr>
                <a:defRPr/>
              </a:pPr>
              <a:t>1.10.2019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smtClean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r>
              <a:rPr lang="tr-TR"/>
              <a:t>Dr. Atilla Özgür</a:t>
            </a: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215D8F4B-EBBE-469B-A976-3E4B81D9B5E4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1" r:id="rId2"/>
    <p:sldLayoutId id="2147483796" r:id="rId3"/>
    <p:sldLayoutId id="2147483797" r:id="rId4"/>
    <p:sldLayoutId id="2147483798" r:id="rId5"/>
    <p:sldLayoutId id="2147483799" r:id="rId6"/>
    <p:sldLayoutId id="2147483792" r:id="rId7"/>
    <p:sldLayoutId id="2147483800" r:id="rId8"/>
    <p:sldLayoutId id="2147483801" r:id="rId9"/>
    <p:sldLayoutId id="2147483793" r:id="rId10"/>
    <p:sldLayoutId id="2147483794" r:id="rId11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245761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r-TR" altLang="tr-TR" sz="3600" dirty="0">
                <a:effectLst/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HAYVAN -  İNSAN BİRLİKTELİĞİ</a:t>
            </a:r>
            <a:br>
              <a:rPr lang="tr-TR" altLang="tr-TR" sz="3600" dirty="0">
                <a:effectLst/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</a:br>
            <a:r>
              <a:rPr lang="tr-TR" altLang="tr-TR" sz="3600" dirty="0">
                <a:effectLst/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EVCİLLEŞTİRME  ve VETERİNER HEKİMLİĞİN DOĞUŞU</a:t>
            </a:r>
            <a:r>
              <a:rPr lang="tr-TR" altLang="tr-TR" dirty="0">
                <a:latin typeface="Comic Sans MS" panose="030F0702030302020204" pitchFamily="66" charset="0"/>
                <a:ea typeface="Batang" pitchFamily="18" charset="-127"/>
              </a:rPr>
              <a:t/>
            </a:r>
            <a:br>
              <a:rPr lang="tr-TR" altLang="tr-TR" dirty="0">
                <a:latin typeface="Comic Sans MS" panose="030F0702030302020204" pitchFamily="66" charset="0"/>
                <a:ea typeface="Batang" pitchFamily="18" charset="-127"/>
              </a:rPr>
            </a:br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1979712" y="6093296"/>
            <a:ext cx="6768752" cy="764704"/>
          </a:xfrm>
        </p:spPr>
        <p:txBody>
          <a:bodyPr/>
          <a:lstStyle/>
          <a:p>
            <a:pPr>
              <a:defRPr/>
            </a:pPr>
            <a:r>
              <a:rPr lang="tr-TR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Nigar Yerlikaya</a:t>
            </a:r>
          </a:p>
          <a:p>
            <a:pPr>
              <a:defRPr/>
            </a:pPr>
            <a:r>
              <a:rPr lang="tr-TR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Veteriner Hekimliği Tarihi ve Deontoloji Anabilim Dalı </a:t>
            </a:r>
          </a:p>
          <a:p>
            <a:pPr>
              <a:defRPr/>
            </a:pP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20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Dikdörtgen"/>
          <p:cNvSpPr>
            <a:spLocks noChangeArrowheads="1"/>
          </p:cNvSpPr>
          <p:nvPr/>
        </p:nvSpPr>
        <p:spPr bwMode="auto">
          <a:xfrm>
            <a:off x="214313" y="1785938"/>
            <a:ext cx="8785225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tr-TR" altLang="tr-TR">
                <a:latin typeface="Comic Sans MS" panose="030F0702030302020204" pitchFamily="66" charset="0"/>
                <a:ea typeface="Batang" pitchFamily="18" charset="-127"/>
              </a:rPr>
              <a:t>Hayvanı bir yuvaya yerleştirerek, o türü iklimin ve diğer yırtıcı hayvanların kötülüklerinden koru</a:t>
            </a:r>
            <a:r>
              <a:rPr lang="tr-TR" altLang="tr-TR">
                <a:latin typeface="Comic Sans MS" panose="030F0702030302020204" pitchFamily="66" charset="0"/>
              </a:rPr>
              <a:t>yor.. </a:t>
            </a:r>
            <a:r>
              <a:rPr lang="tr-TR" altLang="tr-TR">
                <a:latin typeface="Comic Sans MS" panose="030F0702030302020204" pitchFamily="66" charset="0"/>
                <a:ea typeface="Batang" pitchFamily="18" charset="-127"/>
              </a:rPr>
              <a:t>Evcilleştirdiği hayvanın sağlığıyla yakından ilgileni</a:t>
            </a:r>
            <a:r>
              <a:rPr lang="tr-TR" altLang="tr-TR">
                <a:latin typeface="Comic Sans MS" panose="030F0702030302020204" pitchFamily="66" charset="0"/>
              </a:rPr>
              <a:t>yor… </a:t>
            </a:r>
            <a:r>
              <a:rPr lang="tr-TR" altLang="tr-TR">
                <a:latin typeface="Comic Sans MS" panose="030F0702030302020204" pitchFamily="66" charset="0"/>
                <a:ea typeface="Batang" pitchFamily="18" charset="-127"/>
              </a:rPr>
              <a:t>Onu besl</a:t>
            </a:r>
            <a:r>
              <a:rPr lang="tr-TR" altLang="tr-TR">
                <a:latin typeface="Comic Sans MS" panose="030F0702030302020204" pitchFamily="66" charset="0"/>
              </a:rPr>
              <a:t>iyor… </a:t>
            </a:r>
            <a:r>
              <a:rPr lang="tr-TR" altLang="tr-TR">
                <a:latin typeface="Comic Sans MS" panose="030F0702030302020204" pitchFamily="66" charset="0"/>
                <a:ea typeface="Batang" pitchFamily="18" charset="-127"/>
              </a:rPr>
              <a:t>Üretimini kontrol altına alı</a:t>
            </a:r>
            <a:r>
              <a:rPr lang="tr-TR" altLang="tr-TR">
                <a:latin typeface="Comic Sans MS" panose="030F0702030302020204" pitchFamily="66" charset="0"/>
              </a:rPr>
              <a:t>yor…</a:t>
            </a:r>
            <a:endParaRPr lang="tr-TR" altLang="tr-TR">
              <a:latin typeface="Comic Sans MS" panose="030F0702030302020204" pitchFamily="66" charset="0"/>
              <a:ea typeface="Batang" pitchFamily="18" charset="-127"/>
            </a:endParaRPr>
          </a:p>
          <a:p>
            <a:pPr algn="just" eaLnBrk="1" hangingPunct="1"/>
            <a:endParaRPr lang="tr-TR" altLang="tr-TR">
              <a:latin typeface="Comic Sans MS" panose="030F0702030302020204" pitchFamily="66" charset="0"/>
              <a:ea typeface="Batang" pitchFamily="18" charset="-127"/>
            </a:endParaRPr>
          </a:p>
          <a:p>
            <a:pPr algn="just" eaLnBrk="1" hangingPunct="1"/>
            <a:r>
              <a:rPr lang="tr-TR" altLang="tr-TR">
                <a:latin typeface="Comic Sans MS" panose="030F0702030302020204" pitchFamily="66" charset="0"/>
                <a:ea typeface="Batang" pitchFamily="18" charset="-127"/>
              </a:rPr>
              <a:t>Ancak bütün bu müdahaleler, hayvanın genlerinin doğal gelişimini sınırlandırı</a:t>
            </a:r>
            <a:r>
              <a:rPr lang="tr-TR" altLang="tr-TR">
                <a:latin typeface="Comic Sans MS" panose="030F0702030302020204" pitchFamily="66" charset="0"/>
              </a:rPr>
              <a:t>yor…</a:t>
            </a:r>
            <a:endParaRPr lang="tr-TR" altLang="tr-TR">
              <a:latin typeface="Comic Sans MS" panose="030F0702030302020204" pitchFamily="66" charset="0"/>
              <a:ea typeface="Batang" pitchFamily="18" charset="-127"/>
            </a:endParaRPr>
          </a:p>
        </p:txBody>
      </p:sp>
      <p:sp>
        <p:nvSpPr>
          <p:cNvPr id="13315" name="2 Dikdörtgen"/>
          <p:cNvSpPr>
            <a:spLocks noChangeArrowheads="1"/>
          </p:cNvSpPr>
          <p:nvPr/>
        </p:nvSpPr>
        <p:spPr bwMode="auto">
          <a:xfrm>
            <a:off x="285750" y="857250"/>
            <a:ext cx="85693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>
                <a:latin typeface="Comic Sans MS" panose="030F0702030302020204" pitchFamily="66" charset="0"/>
                <a:ea typeface="Batang" pitchFamily="18" charset="-127"/>
              </a:rPr>
              <a:t>Hayvanlar evcilleştirilirken, insan doğal ayıklanma sürecine müdahale ediyor </a:t>
            </a:r>
            <a:r>
              <a:rPr lang="tr-TR" altLang="tr-TR">
                <a:latin typeface="Comic Sans MS" panose="030F0702030302020204" pitchFamily="66" charset="0"/>
              </a:rPr>
              <a:t>..</a:t>
            </a:r>
          </a:p>
          <a:p>
            <a:pPr eaLnBrk="1" hangingPunct="1"/>
            <a:r>
              <a:rPr lang="tr-TR" altLang="tr-TR">
                <a:latin typeface="Comic Sans MS" panose="030F0702030302020204" pitchFamily="66" charset="0"/>
                <a:ea typeface="Batang" pitchFamily="18" charset="-127"/>
              </a:rPr>
              <a:t>Bu müdahale ile, bir anlamda hayvan ile dış dünya arasında filtre görevi görüyor</a:t>
            </a:r>
            <a:r>
              <a:rPr lang="tr-TR" altLang="tr-TR">
                <a:latin typeface="Comic Sans MS" panose="030F0702030302020204" pitchFamily="66" charset="0"/>
              </a:rPr>
              <a:t>..</a:t>
            </a:r>
          </a:p>
        </p:txBody>
      </p:sp>
      <p:sp>
        <p:nvSpPr>
          <p:cNvPr id="13316" name="3 Dikdörtgen"/>
          <p:cNvSpPr>
            <a:spLocks noChangeArrowheads="1"/>
          </p:cNvSpPr>
          <p:nvPr/>
        </p:nvSpPr>
        <p:spPr bwMode="auto">
          <a:xfrm>
            <a:off x="1928813" y="285750"/>
            <a:ext cx="5543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 b="1">
                <a:solidFill>
                  <a:schemeClr val="accent2"/>
                </a:solidFill>
                <a:latin typeface="Comic Sans MS" panose="030F0702030302020204" pitchFamily="66" charset="0"/>
                <a:ea typeface="Batang" pitchFamily="18" charset="-127"/>
              </a:rPr>
              <a:t>Evcilleştirirken dönüştürdüklerimiz</a:t>
            </a:r>
            <a:r>
              <a:rPr lang="tr-TR" altLang="tr-TR" sz="2400" b="1">
                <a:solidFill>
                  <a:schemeClr val="accent2"/>
                </a:solidFill>
                <a:latin typeface="Batang" pitchFamily="18" charset="-127"/>
                <a:ea typeface="Batang" pitchFamily="18" charset="-127"/>
              </a:rPr>
              <a:t>...</a:t>
            </a:r>
            <a:r>
              <a:rPr lang="tr-TR" altLang="tr-TR" b="1">
                <a:solidFill>
                  <a:schemeClr val="accent2"/>
                </a:solidFill>
                <a:latin typeface="Batang" pitchFamily="18" charset="-127"/>
                <a:ea typeface="Batang" pitchFamily="18" charset="-127"/>
              </a:rPr>
              <a:t> </a:t>
            </a:r>
          </a:p>
        </p:txBody>
      </p:sp>
      <p:sp>
        <p:nvSpPr>
          <p:cNvPr id="13317" name="4 Dikdörtgen"/>
          <p:cNvSpPr>
            <a:spLocks noChangeArrowheads="1"/>
          </p:cNvSpPr>
          <p:nvPr/>
        </p:nvSpPr>
        <p:spPr bwMode="auto">
          <a:xfrm>
            <a:off x="214313" y="3357563"/>
            <a:ext cx="85693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b="1">
                <a:solidFill>
                  <a:schemeClr val="accent2"/>
                </a:solidFill>
                <a:latin typeface="Comic Sans MS" panose="030F0702030302020204" pitchFamily="66" charset="0"/>
                <a:ea typeface="Batang" pitchFamily="18" charset="-127"/>
              </a:rPr>
              <a:t>Evcilleştirme ile birlikte, </a:t>
            </a:r>
          </a:p>
          <a:p>
            <a:pPr algn="just" eaLnBrk="1" hangingPunct="1"/>
            <a:endParaRPr lang="tr-TR" altLang="tr-TR" b="1">
              <a:solidFill>
                <a:schemeClr val="accent2"/>
              </a:solidFill>
              <a:latin typeface="Comic Sans MS" panose="030F0702030302020204" pitchFamily="66" charset="0"/>
              <a:ea typeface="Batang" pitchFamily="18" charset="-127"/>
            </a:endParaRPr>
          </a:p>
          <a:p>
            <a:pPr algn="ctr" eaLnBrk="1" hangingPunct="1"/>
            <a:r>
              <a:rPr lang="tr-TR" altLang="tr-TR">
                <a:latin typeface="Comic Sans MS" panose="030F0702030302020204" pitchFamily="66" charset="0"/>
                <a:ea typeface="Batang" pitchFamily="18" charset="-127"/>
              </a:rPr>
              <a:t>Hayvanın anatomisinde, fizyolojisinde ve davranışlarında önemli değişiklikler ortaya çık</a:t>
            </a:r>
            <a:r>
              <a:rPr lang="tr-TR" altLang="tr-TR">
                <a:latin typeface="Comic Sans MS" panose="030F0702030302020204" pitchFamily="66" charset="0"/>
              </a:rPr>
              <a:t>ıyor…</a:t>
            </a:r>
          </a:p>
        </p:txBody>
      </p:sp>
      <p:sp>
        <p:nvSpPr>
          <p:cNvPr id="13318" name="2 Dikdörtgen"/>
          <p:cNvSpPr>
            <a:spLocks noChangeArrowheads="1"/>
          </p:cNvSpPr>
          <p:nvPr/>
        </p:nvSpPr>
        <p:spPr bwMode="auto">
          <a:xfrm>
            <a:off x="357188" y="4572000"/>
            <a:ext cx="38163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dirty="0">
                <a:latin typeface="Comic Sans MS" panose="030F0702030302020204" pitchFamily="66" charset="0"/>
                <a:ea typeface="Batang" pitchFamily="18" charset="-127"/>
              </a:rPr>
              <a:t>Tüyler normal yapısını yitiriyor </a:t>
            </a:r>
            <a:r>
              <a:rPr lang="tr-TR" altLang="tr-TR" dirty="0">
                <a:latin typeface="Comic Sans MS" panose="030F0702030302020204" pitchFamily="66" charset="0"/>
              </a:rPr>
              <a:t>..</a:t>
            </a:r>
          </a:p>
          <a:p>
            <a:pPr eaLnBrk="1" hangingPunct="1"/>
            <a:r>
              <a:rPr lang="tr-TR" altLang="tr-TR" dirty="0">
                <a:latin typeface="Comic Sans MS" panose="030F0702030302020204" pitchFamily="66" charset="0"/>
                <a:ea typeface="Batang" pitchFamily="18" charset="-127"/>
              </a:rPr>
              <a:t>Çeneler daralıyor</a:t>
            </a:r>
            <a:r>
              <a:rPr lang="tr-TR" altLang="tr-TR" dirty="0">
                <a:latin typeface="Comic Sans MS" panose="030F0702030302020204" pitchFamily="66" charset="0"/>
              </a:rPr>
              <a:t>…</a:t>
            </a:r>
          </a:p>
          <a:p>
            <a:pPr eaLnBrk="1" hangingPunct="1"/>
            <a:r>
              <a:rPr lang="tr-TR" altLang="tr-TR" dirty="0">
                <a:latin typeface="Comic Sans MS" panose="030F0702030302020204" pitchFamily="66" charset="0"/>
                <a:ea typeface="Batang" pitchFamily="18" charset="-127"/>
              </a:rPr>
              <a:t>Bacaklar kısalıyor </a:t>
            </a:r>
            <a:r>
              <a:rPr lang="tr-TR" altLang="tr-TR" dirty="0">
                <a:latin typeface="Comic Sans MS" panose="030F0702030302020204" pitchFamily="66" charset="0"/>
              </a:rPr>
              <a:t>…</a:t>
            </a:r>
            <a:br>
              <a:rPr lang="tr-TR" altLang="tr-TR" dirty="0">
                <a:latin typeface="Comic Sans MS" panose="030F0702030302020204" pitchFamily="66" charset="0"/>
              </a:rPr>
            </a:b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13319" name="Rectangle 10"/>
          <p:cNvSpPr>
            <a:spLocks noChangeArrowheads="1"/>
          </p:cNvSpPr>
          <p:nvPr/>
        </p:nvSpPr>
        <p:spPr bwMode="auto">
          <a:xfrm>
            <a:off x="4246563" y="4572000"/>
            <a:ext cx="48974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dirty="0">
                <a:latin typeface="Comic Sans MS" panose="030F0702030302020204" pitchFamily="66" charset="0"/>
              </a:rPr>
              <a:t>uysal ve hareketsiz yaratıklara </a:t>
            </a:r>
            <a:r>
              <a:rPr lang="tr-TR" altLang="tr-TR" dirty="0" err="1">
                <a:latin typeface="Comic Sans MS" panose="030F0702030302020204" pitchFamily="66" charset="0"/>
              </a:rPr>
              <a:t>dönüşülüyor</a:t>
            </a:r>
            <a:r>
              <a:rPr lang="tr-TR" altLang="tr-TR" dirty="0">
                <a:latin typeface="Comic Sans MS" panose="030F0702030302020204" pitchFamily="66" charset="0"/>
              </a:rPr>
              <a:t>… </a:t>
            </a:r>
            <a:br>
              <a:rPr lang="tr-TR" altLang="tr-TR" dirty="0">
                <a:latin typeface="Comic Sans MS" panose="030F0702030302020204" pitchFamily="66" charset="0"/>
              </a:rPr>
            </a:br>
            <a:r>
              <a:rPr lang="tr-TR" altLang="tr-TR" dirty="0">
                <a:latin typeface="Comic Sans MS" panose="030F0702030302020204" pitchFamily="66" charset="0"/>
              </a:rPr>
              <a:t>Saldırganlık yitiriliyor… </a:t>
            </a:r>
          </a:p>
          <a:p>
            <a:pPr eaLnBrk="1" hangingPunct="1"/>
            <a:r>
              <a:rPr lang="tr-TR" altLang="tr-TR" dirty="0">
                <a:latin typeface="Comic Sans MS" panose="030F0702030302020204" pitchFamily="66" charset="0"/>
              </a:rPr>
              <a:t>Kulak ve kuyruk </a:t>
            </a:r>
            <a:r>
              <a:rPr lang="tr-TR" altLang="tr-TR">
                <a:latin typeface="Comic Sans MS" panose="030F0702030302020204" pitchFamily="66" charset="0"/>
              </a:rPr>
              <a:t>hareketleri </a:t>
            </a:r>
            <a:r>
              <a:rPr lang="tr-TR" altLang="tr-TR" smtClean="0">
                <a:latin typeface="Comic Sans MS" panose="030F0702030302020204" pitchFamily="66" charset="0"/>
              </a:rPr>
              <a:t>kısıtlanıyor</a:t>
            </a:r>
            <a:r>
              <a:rPr lang="tr-TR" altLang="tr-TR" dirty="0">
                <a:latin typeface="Comic Sans MS" panose="030F0702030302020204" pitchFamily="66" charset="0"/>
              </a:rPr>
              <a:t>…</a:t>
            </a:r>
          </a:p>
        </p:txBody>
      </p:sp>
      <p:sp>
        <p:nvSpPr>
          <p:cNvPr id="13320" name="4 Dikdörtgen"/>
          <p:cNvSpPr>
            <a:spLocks noChangeArrowheads="1"/>
          </p:cNvSpPr>
          <p:nvPr/>
        </p:nvSpPr>
        <p:spPr bwMode="auto">
          <a:xfrm>
            <a:off x="1" y="5762625"/>
            <a:ext cx="87836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tr-TR" altLang="tr-TR">
              <a:latin typeface="Comic Sans MS" panose="030F0702030302020204" pitchFamily="66" charset="0"/>
            </a:endParaRPr>
          </a:p>
          <a:p>
            <a:pPr algn="ctr" eaLnBrk="1" hangingPunct="1"/>
            <a:r>
              <a:rPr lang="tr-TR" altLang="tr-TR" b="1">
                <a:solidFill>
                  <a:schemeClr val="accent2"/>
                </a:solidFill>
                <a:latin typeface="Comic Sans MS" panose="030F0702030302020204" pitchFamily="66" charset="0"/>
              </a:rPr>
              <a:t>VETERİNER HEKİMLİK DOĞUYOR…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39552" y="1412776"/>
            <a:ext cx="8147248" cy="4594324"/>
          </a:xfrm>
        </p:spPr>
        <p:txBody>
          <a:bodyPr/>
          <a:lstStyle/>
          <a:p>
            <a:pPr marL="109537" indent="0" algn="ctr">
              <a:buNone/>
            </a:pPr>
            <a:r>
              <a:rPr lang="tr-TR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SORULAR &amp; ÖNERİLER?</a:t>
            </a:r>
            <a:br>
              <a:rPr lang="tr-TR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TEŞEKKÜRLER…</a:t>
            </a:r>
            <a:br>
              <a:rPr lang="tr-TR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3600" dirty="0">
                <a:latin typeface="Calibri" panose="020F0502020204030204" pitchFamily="34" charset="0"/>
                <a:cs typeface="Calibri" panose="020F0502020204030204" pitchFamily="34" charset="0"/>
              </a:rPr>
              <a:t>nigaryerlikaya@gmail.com</a:t>
            </a:r>
            <a:r>
              <a:rPr lang="tr-TR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3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tr-T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8288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Metin kutusu"/>
          <p:cNvSpPr txBox="1">
            <a:spLocks noChangeArrowheads="1"/>
          </p:cNvSpPr>
          <p:nvPr/>
        </p:nvSpPr>
        <p:spPr bwMode="auto">
          <a:xfrm>
            <a:off x="4284663" y="692150"/>
            <a:ext cx="4859337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 dirty="0"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HAYVAN -  İNSAN BİRLİKTELİĞİ</a:t>
            </a:r>
          </a:p>
          <a:p>
            <a:pPr algn="ctr" eaLnBrk="1" hangingPunct="1"/>
            <a:r>
              <a:rPr lang="tr-TR" altLang="tr-TR" sz="2400" dirty="0"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EVCİLLEŞTİRME  ve VETERİNER HEKİMLİĞİN DOĞUŞU</a:t>
            </a:r>
          </a:p>
        </p:txBody>
      </p:sp>
      <p:sp>
        <p:nvSpPr>
          <p:cNvPr id="9219" name="2 Metin kutusu"/>
          <p:cNvSpPr txBox="1">
            <a:spLocks noChangeArrowheads="1"/>
          </p:cNvSpPr>
          <p:nvPr/>
        </p:nvSpPr>
        <p:spPr bwMode="auto">
          <a:xfrm>
            <a:off x="250825" y="3357563"/>
            <a:ext cx="6121400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tr-TR" altLang="tr-TR" dirty="0"/>
          </a:p>
          <a:p>
            <a:pPr eaLnBrk="1" hangingPunct="1"/>
            <a:r>
              <a:rPr lang="tr-TR" altLang="tr-TR" sz="2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BİRLİKTELİĞİN İLK ÖRNEKLERİ</a:t>
            </a:r>
          </a:p>
          <a:p>
            <a:pPr algn="ctr" eaLnBrk="1" hangingPunct="1"/>
            <a:endParaRPr lang="tr-TR" altLang="tr-TR" sz="20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Tx/>
              <a:buChar char="•"/>
            </a:pPr>
            <a:r>
              <a:rPr lang="tr-TR" alt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Aynı doğayı paylaşmak !</a:t>
            </a:r>
          </a:p>
          <a:p>
            <a:pPr eaLnBrk="1" hangingPunct="1">
              <a:buFontTx/>
              <a:buChar char="•"/>
            </a:pPr>
            <a:endParaRPr lang="tr-TR" alt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Tx/>
              <a:buChar char="•"/>
            </a:pPr>
            <a:r>
              <a:rPr lang="tr-TR" altLang="tr-TR" sz="2000" dirty="0"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İnsanın yaşadığı mağaraların duvarlarına, </a:t>
            </a:r>
            <a:endParaRPr lang="tr-TR" alt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tr-TR" altLang="tr-TR" sz="2000" dirty="0"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barınaklarının yakınlarındaki kayaların üzerine </a:t>
            </a:r>
            <a:endParaRPr lang="tr-TR" alt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tr-TR" altLang="tr-TR" sz="2000" dirty="0"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çizdiği hayvan ve hayvanlarla ilgili figürler</a:t>
            </a:r>
          </a:p>
        </p:txBody>
      </p:sp>
      <p:pic>
        <p:nvPicPr>
          <p:cNvPr id="9220" name="Picture 2" descr="http://www.gizemlidunyalar.com/images/haber_resimleri/maararesmiz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446088"/>
            <a:ext cx="3959225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8" descr="http://www.mizahvecizgi.com/metinler/data/upimages/karikaturetimolog_resim_001_maga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492375"/>
            <a:ext cx="2854325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Dikdörtgen"/>
          <p:cNvSpPr>
            <a:spLocks noChangeArrowheads="1"/>
          </p:cNvSpPr>
          <p:nvPr/>
        </p:nvSpPr>
        <p:spPr bwMode="auto">
          <a:xfrm>
            <a:off x="539552" y="672371"/>
            <a:ext cx="770485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tr-TR" altLang="tr-T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44" name="1 Dikdörtgen"/>
          <p:cNvSpPr>
            <a:spLocks noChangeArrowheads="1"/>
          </p:cNvSpPr>
          <p:nvPr/>
        </p:nvSpPr>
        <p:spPr bwMode="auto">
          <a:xfrm>
            <a:off x="1133871" y="672371"/>
            <a:ext cx="7398569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Etnologlara </a:t>
            </a:r>
            <a:r>
              <a:rPr lang="tr-TR" altLang="tr-TR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göre </a:t>
            </a:r>
            <a:r>
              <a:rPr lang="tr-TR" altLang="tr-TR" sz="2800" b="1" dirty="0">
                <a:solidFill>
                  <a:schemeClr val="accent2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İnsanoğlu;</a:t>
            </a:r>
            <a:r>
              <a:rPr lang="tr-TR" altLang="tr-TR" sz="2800" b="1" dirty="0"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/>
            </a:r>
            <a:br>
              <a:rPr lang="tr-TR" altLang="tr-TR" sz="2800" b="1" dirty="0"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</a:br>
            <a:r>
              <a:rPr lang="tr-TR" altLang="tr-TR" sz="2800" b="1" dirty="0"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/>
            </a:r>
            <a:br>
              <a:rPr lang="tr-TR" altLang="tr-TR" sz="2800" b="1" dirty="0"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</a:br>
            <a:r>
              <a:rPr lang="tr-TR" altLang="tr-TR" sz="2800" dirty="0"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M.Ö. 12.000 </a:t>
            </a:r>
            <a:r>
              <a:rPr lang="tr-TR" altLang="tr-TR" sz="2800" dirty="0" err="1"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li</a:t>
            </a:r>
            <a:r>
              <a:rPr lang="tr-TR" altLang="tr-TR" sz="2800" dirty="0"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 yıllarda ilk olarak köpeği, </a:t>
            </a:r>
            <a:br>
              <a:rPr lang="tr-TR" altLang="tr-TR" sz="2800" dirty="0"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</a:br>
            <a:r>
              <a:rPr lang="tr-TR" altLang="tr-TR" sz="2800" dirty="0"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/>
            </a:r>
            <a:br>
              <a:rPr lang="tr-TR" altLang="tr-TR" sz="2800" dirty="0"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</a:br>
            <a:r>
              <a:rPr lang="tr-TR" altLang="tr-TR" sz="2800" dirty="0"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M.Ö. 7000 yıllarında domuzu ve keçiyi, </a:t>
            </a:r>
            <a:br>
              <a:rPr lang="tr-TR" altLang="tr-TR" sz="2800" dirty="0"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</a:br>
            <a:r>
              <a:rPr lang="tr-TR" altLang="tr-TR" sz="2800" dirty="0"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/>
            </a:r>
            <a:br>
              <a:rPr lang="tr-TR" altLang="tr-TR" sz="2800" dirty="0"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</a:br>
            <a:r>
              <a:rPr lang="tr-TR" altLang="tr-TR" sz="2800" dirty="0"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M.Ö. 6300-6500 yıllarında inek ve koyunu, </a:t>
            </a:r>
            <a:br>
              <a:rPr lang="tr-TR" altLang="tr-TR" sz="2800" dirty="0"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</a:br>
            <a:r>
              <a:rPr lang="tr-TR" altLang="tr-TR" sz="2800" dirty="0"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/>
            </a:r>
            <a:br>
              <a:rPr lang="tr-TR" altLang="tr-TR" sz="2800" dirty="0"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</a:br>
            <a:r>
              <a:rPr lang="tr-TR" altLang="tr-TR" sz="2800" dirty="0"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M.Ö. 3500 yıllarında kediyi ve </a:t>
            </a:r>
            <a:br>
              <a:rPr lang="tr-TR" altLang="tr-TR" sz="2800" dirty="0"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</a:br>
            <a:r>
              <a:rPr lang="tr-TR" altLang="tr-TR" sz="2800" dirty="0"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/>
            </a:r>
            <a:br>
              <a:rPr lang="tr-TR" altLang="tr-TR" sz="2800" dirty="0"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</a:br>
            <a:r>
              <a:rPr lang="tr-TR" altLang="tr-TR" sz="2800" dirty="0"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M.Ö. 3000 yıllarında da at, eşek ve deveyi </a:t>
            </a:r>
            <a:r>
              <a:rPr lang="tr-TR" altLang="tr-TR" sz="2800" dirty="0" smtClean="0"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 			                                        evcilleştiriyor</a:t>
            </a:r>
            <a:r>
              <a:rPr lang="tr-TR" altLang="tr-TR" sz="2000" dirty="0" smtClean="0"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 …</a:t>
            </a:r>
            <a:endParaRPr lang="tr-TR" altLang="tr-TR" sz="2000" dirty="0">
              <a:latin typeface="Calibri" panose="020F0502020204030204" pitchFamily="34" charset="0"/>
              <a:ea typeface="Batang" pitchFamily="18" charset="-127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971600" y="2060848"/>
            <a:ext cx="7715200" cy="3946252"/>
          </a:xfrm>
        </p:spPr>
        <p:txBody>
          <a:bodyPr/>
          <a:lstStyle/>
          <a:p>
            <a:endParaRPr lang="tr-TR" altLang="tr-TR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sz="3600" dirty="0" smtClean="0"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Tarımsal faaliyet</a:t>
            </a:r>
          </a:p>
          <a:p>
            <a:pPr marL="109537" indent="0">
              <a:buNone/>
            </a:pPr>
            <a:r>
              <a:rPr lang="tr-TR" altLang="tr-TR" sz="3600" dirty="0" smtClean="0"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 </a:t>
            </a:r>
            <a:endParaRPr lang="tr-TR" altLang="tr-TR" sz="3600" dirty="0">
              <a:latin typeface="Calibri" panose="020F0502020204030204" pitchFamily="34" charset="0"/>
              <a:ea typeface="Batang" pitchFamily="18" charset="-127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tr-TR" altLang="tr-TR" sz="3600" dirty="0" smtClean="0"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atıl bazı inançlar ve pratiklik </a:t>
            </a:r>
          </a:p>
          <a:p>
            <a:pPr marL="109537" indent="0">
              <a:buNone/>
            </a:pPr>
            <a:endParaRPr lang="tr-TR" altLang="tr-TR" sz="3600" dirty="0">
              <a:latin typeface="Calibri" panose="020F0502020204030204" pitchFamily="34" charset="0"/>
              <a:ea typeface="Batang" pitchFamily="18" charset="-127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sz="3600" dirty="0" smtClean="0"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Sosyal statü </a:t>
            </a:r>
            <a:endParaRPr lang="tr-T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755576" y="908720"/>
            <a:ext cx="7931224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tr-TR" altLang="tr-TR" dirty="0" smtClean="0">
                <a:solidFill>
                  <a:schemeClr val="accent2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tr-TR" altLang="tr-TR" dirty="0" smtClean="0">
                <a:solidFill>
                  <a:schemeClr val="accent2"/>
                </a:solidFill>
                <a:latin typeface="Batang" pitchFamily="18" charset="-127"/>
                <a:ea typeface="Batang" pitchFamily="18" charset="-127"/>
              </a:rPr>
            </a:br>
            <a:r>
              <a:rPr lang="tr-TR" altLang="tr-TR" sz="4400" dirty="0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EVCİLLEŞTİRMEYLE İLGİLİ</a:t>
            </a:r>
            <a:br>
              <a:rPr lang="tr-TR" altLang="tr-TR" sz="4400" dirty="0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</a:br>
            <a:r>
              <a:rPr lang="tr-TR" altLang="tr-TR" sz="4400" dirty="0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 ÜÇ TEORİ</a:t>
            </a:r>
            <a:r>
              <a:rPr lang="tr-TR" altLang="tr-TR" sz="44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altLang="tr-TR" sz="44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tr-TR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58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67544" y="692696"/>
            <a:ext cx="8676456" cy="5112568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109537" indent="0">
              <a:buNone/>
            </a:pPr>
            <a:r>
              <a:rPr lang="tr-T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tr-T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-Tarımsal faaliyet </a:t>
            </a:r>
            <a:b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Birinci 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teoriye göre, hayvanların ev­cilleştirilmesi, tarımsal faaliyetten hemen sonra başlıyor. Bazı etno­loglar, genel olarak bu teoriyi savu­nuyorlar. Tarlalardaki ürün, bazı hayvanların dikkatini ve iştahını ka­bartıyor ve tarlalardaki ürüne saldırmaya başlıyorlar. İşte bu noktada, iki ihtiyaç birden ortaya çıkıyor: Birin­cisi, tarımsal artığın tüketilmesi ve tarlalardaki artıkların temizlenmesi... İnsanoğlu bu ihtiyaca cevap vermek için köpek ve domuzu evcilleştirme­ye başlıyor. İkinci ihtiyaç ise, tarla­lardaki ürünün "hırsız hayvanlardan" (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manda,inek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gibi) korunması... İnsa­noğlu bu hayvanları sağ yakalayıp evcilleştirmeyi, tarlaların çevresine çitler örmekten daha ekonomik bulu­yor. </a:t>
            </a:r>
          </a:p>
        </p:txBody>
      </p:sp>
    </p:spTree>
    <p:extLst>
      <p:ext uri="{BB962C8B-B14F-4D97-AF65-F5344CB8AC3E}">
        <p14:creationId xmlns:p14="http://schemas.microsoft.com/office/powerpoint/2010/main" val="24521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39552" y="1340768"/>
            <a:ext cx="8424936" cy="4896544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109537" indent="0">
              <a:buNone/>
            </a:pPr>
            <a:r>
              <a:rPr lang="tr-TR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İkinci </a:t>
            </a:r>
            <a:r>
              <a:rPr lang="tr-TR" sz="3200" dirty="0">
                <a:latin typeface="Calibri" panose="020F0502020204030204" pitchFamily="34" charset="0"/>
                <a:cs typeface="Calibri" panose="020F0502020204030204" pitchFamily="34" charset="0"/>
              </a:rPr>
              <a:t>teoriye göre ise, hayvanların </a:t>
            </a:r>
            <a:r>
              <a:rPr 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evcilleştirilmesi </a:t>
            </a:r>
            <a:r>
              <a:rPr lang="tr-TR" sz="3200" dirty="0">
                <a:latin typeface="Calibri" panose="020F0502020204030204" pitchFamily="34" charset="0"/>
                <a:cs typeface="Calibri" panose="020F0502020204030204" pitchFamily="34" charset="0"/>
              </a:rPr>
              <a:t>tamamıyla "batıl bazı inançlardan ve pratiklikten" kaynak­lanıyor. Şöyle ki; ilk vahşi inekler, süt vermedikleri halde boynuzları hi­lal </a:t>
            </a:r>
            <a:r>
              <a:rPr 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biçimindeki ayı </a:t>
            </a:r>
            <a:r>
              <a:rPr lang="tr-TR" sz="3200" dirty="0">
                <a:latin typeface="Calibri" panose="020F0502020204030204" pitchFamily="34" charset="0"/>
                <a:cs typeface="Calibri" panose="020F0502020204030204" pitchFamily="34" charset="0"/>
              </a:rPr>
              <a:t>anımsattığı için evcilleştirilmişlerdi. Yine atalarımız, vahşi kümes hayvanlarının yumurta­sından yararlanmıyordu. Ama onla­rın kendilerini sabahları bir saat gibi uyandırdıklarını da görmüşlerdi. </a:t>
            </a:r>
            <a:br>
              <a:rPr lang="tr-TR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8604448" cy="1503958"/>
          </a:xfrm>
        </p:spPr>
        <p:txBody>
          <a:bodyPr>
            <a:normAutofit/>
          </a:bodyPr>
          <a:lstStyle/>
          <a:p>
            <a:r>
              <a:rPr lang="tr-TR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b- Batıl </a:t>
            </a:r>
            <a:r>
              <a:rPr lang="tr-TR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bazı inançlardan ve pratiklikten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85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109537" indent="0">
              <a:buNone/>
            </a:pPr>
            <a:endParaRPr lang="tr-TR" dirty="0"/>
          </a:p>
          <a:p>
            <a:pPr marL="109537" indent="0">
              <a:buNone/>
            </a:pPr>
            <a:r>
              <a:rPr lang="tr-TR" dirty="0"/>
              <a:t> </a:t>
            </a:r>
            <a:r>
              <a:rPr 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Bir </a:t>
            </a:r>
            <a:r>
              <a:rPr lang="tr-TR" sz="3200" dirty="0">
                <a:latin typeface="Calibri" panose="020F0502020204030204" pitchFamily="34" charset="0"/>
                <a:cs typeface="Calibri" panose="020F0502020204030204" pitchFamily="34" charset="0"/>
              </a:rPr>
              <a:t>grup etnolog ise, hayvanların evcilleştirilmesini "sosyal statü" ola­yıyla açıklıyor: "Hayvanlar evcilleş­tiriliyordu; çünkü, fazla hayvan sayı­sı kişinin zenginliğini simgeliyordu" diyorlar</a:t>
            </a: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tr-TR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Sosyal </a:t>
            </a:r>
            <a:r>
              <a:rPr lang="tr-TR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statü</a:t>
            </a:r>
          </a:p>
        </p:txBody>
      </p:sp>
    </p:spTree>
    <p:extLst>
      <p:ext uri="{BB962C8B-B14F-4D97-AF65-F5344CB8AC3E}">
        <p14:creationId xmlns:p14="http://schemas.microsoft.com/office/powerpoint/2010/main" val="17660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Dikdörtgen"/>
          <p:cNvSpPr>
            <a:spLocks noChangeArrowheads="1"/>
          </p:cNvSpPr>
          <p:nvPr/>
        </p:nvSpPr>
        <p:spPr bwMode="auto">
          <a:xfrm>
            <a:off x="3492500" y="836613"/>
            <a:ext cx="496887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tr-TR" altLang="tr-TR" dirty="0">
                <a:latin typeface="Comic Sans MS" panose="030F0702030302020204" pitchFamily="66" charset="0"/>
                <a:ea typeface="Batang" pitchFamily="18" charset="-127"/>
              </a:rPr>
              <a:t>Vahşi kurtlar avcı gruplarını izliyor ve onların geride bıraktıkları artıkları yiyorlar. Avcılar buldukları terkedilmiş kurt yavrularını oturdukları mağaralara taşıyorlar; bu yavruları </a:t>
            </a:r>
            <a:r>
              <a:rPr lang="tr-TR" altLang="tr-TR" b="1" dirty="0">
                <a:latin typeface="Comic Sans MS" panose="030F0702030302020204" pitchFamily="66" charset="0"/>
                <a:ea typeface="Batang" pitchFamily="18" charset="-127"/>
              </a:rPr>
              <a:t>emzirerek</a:t>
            </a:r>
            <a:r>
              <a:rPr lang="tr-TR" altLang="tr-TR" dirty="0">
                <a:latin typeface="Comic Sans MS" panose="030F0702030302020204" pitchFamily="66" charset="0"/>
                <a:ea typeface="Batang" pitchFamily="18" charset="-127"/>
              </a:rPr>
              <a:t> evcilleştirme ve köpeğe dönüştürme yolunda ilk adımlar atılıyor</a:t>
            </a:r>
          </a:p>
        </p:txBody>
      </p:sp>
      <p:sp>
        <p:nvSpPr>
          <p:cNvPr id="11267" name="2 Dikdörtgen"/>
          <p:cNvSpPr>
            <a:spLocks noChangeArrowheads="1"/>
          </p:cNvSpPr>
          <p:nvPr/>
        </p:nvSpPr>
        <p:spPr bwMode="auto">
          <a:xfrm>
            <a:off x="395288" y="2781300"/>
            <a:ext cx="806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tr-TR" altLang="tr-TR" dirty="0">
                <a:latin typeface="Comic Sans MS" panose="030F0702030302020204" pitchFamily="66" charset="0"/>
                <a:ea typeface="Batang" pitchFamily="18" charset="-127"/>
              </a:rPr>
              <a:t>Domuzların ataları olan yaban domuzlarının da emzirme yoluyla evcilleştirildikleri tahmin ediliyor</a:t>
            </a:r>
          </a:p>
        </p:txBody>
      </p:sp>
      <p:sp>
        <p:nvSpPr>
          <p:cNvPr id="11268" name="3 Dikdörtgen"/>
          <p:cNvSpPr>
            <a:spLocks noChangeArrowheads="1"/>
          </p:cNvSpPr>
          <p:nvPr/>
        </p:nvSpPr>
        <p:spPr bwMode="auto">
          <a:xfrm>
            <a:off x="395288" y="3716338"/>
            <a:ext cx="8569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b="1">
                <a:solidFill>
                  <a:schemeClr val="accent2"/>
                </a:solidFill>
                <a:latin typeface="Comic Sans MS" panose="030F0702030302020204" pitchFamily="66" charset="0"/>
                <a:ea typeface="Batang" pitchFamily="18" charset="-127"/>
              </a:rPr>
              <a:t>Ancak emzirme, evcilleştirmenin ilk aşaması, tamamı değil... </a:t>
            </a:r>
          </a:p>
        </p:txBody>
      </p:sp>
      <p:sp>
        <p:nvSpPr>
          <p:cNvPr id="11269" name="AutoShape 9" descr="9k="/>
          <p:cNvSpPr>
            <a:spLocks noChangeAspect="1" noChangeArrowheads="1"/>
          </p:cNvSpPr>
          <p:nvPr/>
        </p:nvSpPr>
        <p:spPr bwMode="auto">
          <a:xfrm>
            <a:off x="155575" y="46038"/>
            <a:ext cx="19145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pic>
        <p:nvPicPr>
          <p:cNvPr id="1127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2879725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11"/>
          <p:cNvSpPr>
            <a:spLocks noChangeArrowheads="1"/>
          </p:cNvSpPr>
          <p:nvPr/>
        </p:nvSpPr>
        <p:spPr bwMode="auto">
          <a:xfrm>
            <a:off x="323850" y="4508500"/>
            <a:ext cx="86407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dirty="0">
                <a:latin typeface="Comic Sans MS" panose="030F0702030302020204" pitchFamily="66" charset="0"/>
              </a:rPr>
              <a:t>Her hayvan için özel bir evcilleştirme programı uygulandığı ileri sürülüyor..</a:t>
            </a:r>
          </a:p>
          <a:p>
            <a:pPr algn="ctr" eaLnBrk="1" hangingPunct="1"/>
            <a:r>
              <a:rPr lang="tr-TR" altLang="tr-TR" dirty="0">
                <a:latin typeface="Comic Sans MS" panose="030F0702030302020204" pitchFamily="66" charset="0"/>
              </a:rPr>
              <a:t> Nitekim Eskimolar, Ren geyiğini evcilleştirmek için üstüne işiyorlar;  mineral tuzlar açısından çok zengin olan insan idrarını yalamaktan büyük bir haz duyan Ren geyiği, bir süre sonra insanların yanından ayrılmaz oluyor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3 Dikdörtgen"/>
          <p:cNvSpPr>
            <a:spLocks noChangeArrowheads="1"/>
          </p:cNvSpPr>
          <p:nvPr/>
        </p:nvSpPr>
        <p:spPr bwMode="auto">
          <a:xfrm>
            <a:off x="323850" y="620713"/>
            <a:ext cx="813593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b="1">
                <a:solidFill>
                  <a:schemeClr val="accent2"/>
                </a:solidFill>
                <a:latin typeface="Comic Sans MS" panose="030F0702030302020204" pitchFamily="66" charset="0"/>
                <a:ea typeface="Batang" pitchFamily="18" charset="-127"/>
              </a:rPr>
              <a:t>“Evcilleştirilecek ideal hayvan portresi” </a:t>
            </a:r>
          </a:p>
          <a:p>
            <a:pPr eaLnBrk="1" hangingPunct="1"/>
            <a:endParaRPr lang="tr-TR" altLang="tr-TR" b="1">
              <a:solidFill>
                <a:schemeClr val="accent2"/>
              </a:solidFill>
              <a:latin typeface="Comic Sans MS" panose="030F0702030302020204" pitchFamily="66" charset="0"/>
              <a:ea typeface="Batang" pitchFamily="18" charset="-127"/>
            </a:endParaRPr>
          </a:p>
          <a:p>
            <a:pPr algn="ctr" eaLnBrk="1" hangingPunct="1"/>
            <a:r>
              <a:rPr lang="tr-TR" altLang="tr-TR">
                <a:latin typeface="Comic Sans MS" panose="030F0702030302020204" pitchFamily="66" charset="0"/>
                <a:ea typeface="Batang" pitchFamily="18" charset="-127"/>
              </a:rPr>
              <a:t>genel olarak meraklı, canlılardan korkmayan, doğal konumundayken de grup halinde yaşamayı tercih eden ve mümkün olduğunca az hareketli</a:t>
            </a:r>
            <a:endParaRPr lang="tr-TR" altLang="tr-TR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2291" name="1 Dikdörtgen"/>
          <p:cNvSpPr>
            <a:spLocks noChangeArrowheads="1"/>
          </p:cNvSpPr>
          <p:nvPr/>
        </p:nvSpPr>
        <p:spPr bwMode="auto">
          <a:xfrm>
            <a:off x="684213" y="2205038"/>
            <a:ext cx="8135937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b="1">
                <a:solidFill>
                  <a:schemeClr val="accent2"/>
                </a:solidFill>
                <a:latin typeface="Comic Sans MS" panose="030F0702030302020204" pitchFamily="66" charset="0"/>
                <a:ea typeface="Batang" pitchFamily="18" charset="-127"/>
              </a:rPr>
              <a:t>Birlikte Yaşamanın Aşamaları </a:t>
            </a:r>
          </a:p>
          <a:p>
            <a:pPr eaLnBrk="1" hangingPunct="1"/>
            <a:endParaRPr lang="tr-TR" altLang="tr-TR" b="1">
              <a:solidFill>
                <a:schemeClr val="accent2"/>
              </a:solidFill>
              <a:latin typeface="Comic Sans MS" panose="030F0702030302020204" pitchFamily="66" charset="0"/>
              <a:ea typeface="Batang" pitchFamily="18" charset="-127"/>
            </a:endParaRPr>
          </a:p>
          <a:p>
            <a:pPr eaLnBrk="1" hangingPunct="1"/>
            <a:r>
              <a:rPr lang="tr-TR" altLang="tr-TR">
                <a:latin typeface="Comic Sans MS" panose="030F0702030302020204" pitchFamily="66" charset="0"/>
                <a:ea typeface="Batang" pitchFamily="18" charset="-127"/>
              </a:rPr>
              <a:t/>
            </a:r>
            <a:br>
              <a:rPr lang="tr-TR" altLang="tr-TR">
                <a:latin typeface="Comic Sans MS" panose="030F0702030302020204" pitchFamily="66" charset="0"/>
                <a:ea typeface="Batang" pitchFamily="18" charset="-127"/>
              </a:rPr>
            </a:br>
            <a:r>
              <a:rPr lang="tr-TR" altLang="tr-TR" b="1">
                <a:solidFill>
                  <a:schemeClr val="accent2"/>
                </a:solidFill>
                <a:latin typeface="Comic Sans MS" panose="030F0702030302020204" pitchFamily="66" charset="0"/>
                <a:ea typeface="Batang" pitchFamily="18" charset="-127"/>
              </a:rPr>
              <a:t>1. Hayvan Yetiştiriciliği:</a:t>
            </a:r>
            <a:r>
              <a:rPr lang="tr-TR" altLang="tr-TR" b="1">
                <a:latin typeface="Comic Sans MS" panose="030F0702030302020204" pitchFamily="66" charset="0"/>
                <a:ea typeface="Batang" pitchFamily="18" charset="-127"/>
              </a:rPr>
              <a:t> </a:t>
            </a:r>
            <a:r>
              <a:rPr lang="tr-TR" altLang="tr-TR">
                <a:latin typeface="Comic Sans MS" panose="030F0702030302020204" pitchFamily="66" charset="0"/>
                <a:ea typeface="Batang" pitchFamily="18" charset="-127"/>
              </a:rPr>
              <a:t>İnsan ile hayvan arasında birebir ilişkiyi gerektirmeyen aşama... </a:t>
            </a:r>
            <a:br>
              <a:rPr lang="tr-TR" altLang="tr-TR">
                <a:latin typeface="Comic Sans MS" panose="030F0702030302020204" pitchFamily="66" charset="0"/>
                <a:ea typeface="Batang" pitchFamily="18" charset="-127"/>
              </a:rPr>
            </a:br>
            <a:r>
              <a:rPr lang="tr-TR" altLang="tr-TR">
                <a:latin typeface="Comic Sans MS" panose="030F0702030302020204" pitchFamily="66" charset="0"/>
                <a:ea typeface="Batang" pitchFamily="18" charset="-127"/>
              </a:rPr>
              <a:t/>
            </a:r>
            <a:br>
              <a:rPr lang="tr-TR" altLang="tr-TR">
                <a:latin typeface="Comic Sans MS" panose="030F0702030302020204" pitchFamily="66" charset="0"/>
                <a:ea typeface="Batang" pitchFamily="18" charset="-127"/>
              </a:rPr>
            </a:br>
            <a:r>
              <a:rPr lang="tr-TR" altLang="tr-TR" b="1">
                <a:solidFill>
                  <a:schemeClr val="accent2"/>
                </a:solidFill>
                <a:latin typeface="Comic Sans MS" panose="030F0702030302020204" pitchFamily="66" charset="0"/>
                <a:ea typeface="Batang" pitchFamily="18" charset="-127"/>
              </a:rPr>
              <a:t>2. Eğitim ve Terbiye:</a:t>
            </a:r>
            <a:r>
              <a:rPr lang="tr-TR" altLang="tr-TR" b="1">
                <a:latin typeface="Comic Sans MS" panose="030F0702030302020204" pitchFamily="66" charset="0"/>
                <a:ea typeface="Batang" pitchFamily="18" charset="-127"/>
              </a:rPr>
              <a:t> </a:t>
            </a:r>
            <a:r>
              <a:rPr lang="tr-TR" altLang="tr-TR">
                <a:latin typeface="Comic Sans MS" panose="030F0702030302020204" pitchFamily="66" charset="0"/>
                <a:ea typeface="Batang" pitchFamily="18" charset="-127"/>
              </a:rPr>
              <a:t>İnsanın tek tek bir hayvanla ilgilendiği</a:t>
            </a:r>
            <a:r>
              <a:rPr lang="tr-TR" altLang="tr-TR">
                <a:latin typeface="Comic Sans MS" panose="030F0702030302020204" pitchFamily="66" charset="0"/>
              </a:rPr>
              <a:t> aşama … </a:t>
            </a:r>
          </a:p>
          <a:p>
            <a:pPr eaLnBrk="1" hangingPunct="1"/>
            <a:r>
              <a:rPr lang="tr-TR" altLang="tr-TR">
                <a:latin typeface="Comic Sans MS" panose="030F0702030302020204" pitchFamily="66" charset="0"/>
                <a:ea typeface="Batang" pitchFamily="18" charset="-127"/>
              </a:rPr>
              <a:t/>
            </a:r>
            <a:br>
              <a:rPr lang="tr-TR" altLang="tr-TR">
                <a:latin typeface="Comic Sans MS" panose="030F0702030302020204" pitchFamily="66" charset="0"/>
                <a:ea typeface="Batang" pitchFamily="18" charset="-127"/>
              </a:rPr>
            </a:br>
            <a:r>
              <a:rPr lang="tr-TR" altLang="tr-TR" b="1">
                <a:solidFill>
                  <a:schemeClr val="accent2"/>
                </a:solidFill>
                <a:latin typeface="Comic Sans MS" panose="030F0702030302020204" pitchFamily="66" charset="0"/>
                <a:ea typeface="Batang" pitchFamily="18" charset="-127"/>
              </a:rPr>
              <a:t>3. Evcilleştirme:</a:t>
            </a:r>
            <a:r>
              <a:rPr lang="tr-TR" altLang="tr-TR">
                <a:latin typeface="Comic Sans MS" panose="030F0702030302020204" pitchFamily="66" charset="0"/>
                <a:ea typeface="Batang" pitchFamily="18" charset="-127"/>
              </a:rPr>
              <a:t> Tek </a:t>
            </a:r>
            <a:r>
              <a:rPr lang="tr-TR" altLang="tr-TR">
                <a:latin typeface="Comic Sans MS" panose="030F0702030302020204" pitchFamily="66" charset="0"/>
              </a:rPr>
              <a:t>bir </a:t>
            </a:r>
            <a:r>
              <a:rPr lang="tr-TR" altLang="tr-TR">
                <a:latin typeface="Comic Sans MS" panose="030F0702030302020204" pitchFamily="66" charset="0"/>
                <a:ea typeface="Batang" pitchFamily="18" charset="-127"/>
              </a:rPr>
              <a:t>hayvan </a:t>
            </a:r>
            <a:r>
              <a:rPr lang="tr-TR" altLang="tr-TR">
                <a:latin typeface="Comic Sans MS" panose="030F0702030302020204" pitchFamily="66" charset="0"/>
              </a:rPr>
              <a:t>yerine </a:t>
            </a:r>
            <a:r>
              <a:rPr lang="tr-TR" altLang="tr-TR">
                <a:latin typeface="Comic Sans MS" panose="030F0702030302020204" pitchFamily="66" charset="0"/>
                <a:ea typeface="Batang" pitchFamily="18" charset="-127"/>
              </a:rPr>
              <a:t>hayvan türü </a:t>
            </a:r>
            <a:r>
              <a:rPr lang="tr-TR" altLang="tr-TR">
                <a:latin typeface="Comic Sans MS" panose="030F0702030302020204" pitchFamily="66" charset="0"/>
              </a:rPr>
              <a:t>ile ilgilenilen aşama…</a:t>
            </a:r>
            <a:endParaRPr lang="tr-TR" altLang="tr-TR">
              <a:latin typeface="Comic Sans MS" panose="030F0702030302020204" pitchFamily="66" charset="0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YDÜ-2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tamay hoca</Template>
  <TotalTime>434</TotalTime>
  <Words>348</Words>
  <Application>Microsoft Office PowerPoint</Application>
  <PresentationFormat>Ekran Gösterisi (4:3)</PresentationFormat>
  <Paragraphs>67</Paragraphs>
  <Slides>11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21" baseType="lpstr">
      <vt:lpstr>Arial</vt:lpstr>
      <vt:lpstr>Batang</vt:lpstr>
      <vt:lpstr>Calibri</vt:lpstr>
      <vt:lpstr>Comic Sans MS</vt:lpstr>
      <vt:lpstr>Lucida Sans Unicode</vt:lpstr>
      <vt:lpstr>Verdana</vt:lpstr>
      <vt:lpstr>Wingdings</vt:lpstr>
      <vt:lpstr>Wingdings 2</vt:lpstr>
      <vt:lpstr>Wingdings 3</vt:lpstr>
      <vt:lpstr>YDÜ-2</vt:lpstr>
      <vt:lpstr>HAYVAN -  İNSAN BİRLİKTELİĞİ EVCİLLEŞTİRME  ve VETERİNER HEKİMLİĞİN DOĞUŞU </vt:lpstr>
      <vt:lpstr>PowerPoint Sunusu</vt:lpstr>
      <vt:lpstr>PowerPoint Sunusu</vt:lpstr>
      <vt:lpstr> EVCİLLEŞTİRMEYLE İLGİLİ  ÜÇ TEORİ </vt:lpstr>
      <vt:lpstr>PowerPoint Sunusu</vt:lpstr>
      <vt:lpstr>b- Batıl bazı inançlardan ve pratiklikten  </vt:lpstr>
      <vt:lpstr>c- Sosyal statü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HAYVAN -  İNSAN BİRLİKTELİĞİ EVCİLLEŞTİRME  ve VETERİNER HEKİMLİĞİN DOĞUŞU</dc:title>
  <dc:creator>nigar yerlikaya</dc:creator>
  <cp:lastModifiedBy>RTBG</cp:lastModifiedBy>
  <cp:revision>28</cp:revision>
  <dcterms:created xsi:type="dcterms:W3CDTF">2017-10-01T16:28:15Z</dcterms:created>
  <dcterms:modified xsi:type="dcterms:W3CDTF">2019-10-01T07:47:11Z</dcterms:modified>
</cp:coreProperties>
</file>