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8" r:id="rId4"/>
    <p:sldId id="269" r:id="rId5"/>
    <p:sldId id="270" r:id="rId6"/>
    <p:sldId id="272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462A-0E68-264C-B2F6-F3878D302076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7A55-F66F-7740-88F3-1B7680ACC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2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5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27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4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894" y="1122363"/>
            <a:ext cx="8161105" cy="2387600"/>
          </a:xfrm>
        </p:spPr>
        <p:txBody>
          <a:bodyPr/>
          <a:lstStyle/>
          <a:p>
            <a:r>
              <a:rPr lang="en-US" dirty="0" smtClean="0"/>
              <a:t>KİM 479 ORGANİK KİMYA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894" y="3602038"/>
            <a:ext cx="8161105" cy="1655762"/>
          </a:xfrm>
        </p:spPr>
        <p:txBody>
          <a:bodyPr>
            <a:normAutofit/>
          </a:bodyPr>
          <a:lstStyle/>
          <a:p>
            <a:r>
              <a:rPr lang="en-US" sz="2800" smtClean="0"/>
              <a:t>KONU </a:t>
            </a:r>
            <a:r>
              <a:rPr lang="en-US" sz="2800" dirty="0"/>
              <a:t>2</a:t>
            </a:r>
            <a:r>
              <a:rPr lang="en-US" sz="2800" smtClean="0"/>
              <a:t> </a:t>
            </a:r>
            <a:r>
              <a:rPr lang="en-US" sz="2800" dirty="0" smtClean="0"/>
              <a:t>(4. </a:t>
            </a:r>
            <a:r>
              <a:rPr lang="en-US" sz="2800" dirty="0" err="1" smtClean="0"/>
              <a:t>Hafta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ORGANİK </a:t>
            </a:r>
            <a:r>
              <a:rPr lang="en-US" sz="2800" dirty="0" err="1" smtClean="0"/>
              <a:t>elektroKİMYA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91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2363"/>
            <a:ext cx="9905999" cy="47569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Bu </a:t>
            </a:r>
            <a:r>
              <a:rPr lang="en-US" sz="2600" dirty="0" err="1" smtClean="0"/>
              <a:t>ders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3 </a:t>
            </a:r>
            <a:r>
              <a:rPr lang="en-US" sz="2600" dirty="0" err="1" smtClean="0"/>
              <a:t>haftalık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süre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kimyada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alt </a:t>
            </a:r>
            <a:r>
              <a:rPr lang="en-US" sz="2600" dirty="0" err="1" smtClean="0"/>
              <a:t>alan</a:t>
            </a:r>
            <a:r>
              <a:rPr lang="en-US" sz="2600" dirty="0" smtClean="0"/>
              <a:t> </a:t>
            </a:r>
            <a:r>
              <a:rPr lang="en-US" sz="2600" dirty="0" err="1" smtClean="0"/>
              <a:t>olan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elektrokimya</a:t>
            </a:r>
            <a:r>
              <a:rPr lang="en-US" sz="2600" dirty="0" smtClean="0"/>
              <a:t> </a:t>
            </a:r>
            <a:r>
              <a:rPr lang="en-US" sz="2600" dirty="0" err="1" smtClean="0"/>
              <a:t>özet</a:t>
            </a:r>
            <a:r>
              <a:rPr lang="en-US" sz="2600" dirty="0" smtClean="0"/>
              <a:t> </a:t>
            </a:r>
            <a:r>
              <a:rPr lang="en-US" sz="2600" dirty="0" err="1" smtClean="0"/>
              <a:t>olarak</a:t>
            </a:r>
            <a:r>
              <a:rPr lang="en-US" sz="2600" dirty="0" smtClean="0"/>
              <a:t> </a:t>
            </a:r>
            <a:r>
              <a:rPr lang="en-US" sz="2600" dirty="0" err="1" smtClean="0"/>
              <a:t>verilecektir</a:t>
            </a:r>
            <a:r>
              <a:rPr lang="en-US" sz="2600" dirty="0" smtClean="0"/>
              <a:t>. Bu </a:t>
            </a:r>
            <a:r>
              <a:rPr lang="en-US" sz="2600" dirty="0" err="1" smtClean="0"/>
              <a:t>sunumlarda</a:t>
            </a:r>
            <a:r>
              <a:rPr lang="en-US" sz="2600" dirty="0" smtClean="0"/>
              <a:t> </a:t>
            </a:r>
            <a:r>
              <a:rPr lang="en-US" sz="2600" dirty="0" err="1" smtClean="0"/>
              <a:t>çok</a:t>
            </a:r>
            <a:r>
              <a:rPr lang="en-US" sz="2600" dirty="0" smtClean="0"/>
              <a:t> </a:t>
            </a:r>
            <a:r>
              <a:rPr lang="en-US" sz="2600" dirty="0" err="1" smtClean="0"/>
              <a:t>fazla</a:t>
            </a:r>
            <a:r>
              <a:rPr lang="en-US" sz="2600" dirty="0" smtClean="0"/>
              <a:t> </a:t>
            </a:r>
            <a:r>
              <a:rPr lang="en-US" sz="2600" dirty="0" err="1" smtClean="0"/>
              <a:t>ayrıntı</a:t>
            </a:r>
            <a:r>
              <a:rPr lang="en-US" sz="2600" dirty="0" smtClean="0"/>
              <a:t> </a:t>
            </a:r>
            <a:r>
              <a:rPr lang="en-US" sz="2600" dirty="0" err="1" smtClean="0"/>
              <a:t>yer</a:t>
            </a:r>
            <a:r>
              <a:rPr lang="en-US" sz="2600" dirty="0" smtClean="0"/>
              <a:t> </a:t>
            </a:r>
            <a:r>
              <a:rPr lang="en-US" sz="2600" dirty="0" err="1" smtClean="0"/>
              <a:t>almamakta</a:t>
            </a:r>
            <a:r>
              <a:rPr lang="en-US" sz="2600" dirty="0" smtClean="0"/>
              <a:t> </a:t>
            </a:r>
            <a:r>
              <a:rPr lang="en-US" sz="2600" dirty="0" err="1" smtClean="0"/>
              <a:t>olup</a:t>
            </a:r>
            <a:r>
              <a:rPr lang="en-US" sz="2600" dirty="0" smtClean="0"/>
              <a:t>, </a:t>
            </a:r>
            <a:r>
              <a:rPr lang="en-US" sz="2600" dirty="0" err="1" smtClean="0"/>
              <a:t>kapsamlı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isteyen</a:t>
            </a:r>
            <a:r>
              <a:rPr lang="en-US" sz="2600" dirty="0" smtClean="0"/>
              <a:t> </a:t>
            </a:r>
            <a:r>
              <a:rPr lang="en-US" sz="2600" dirty="0" err="1" smtClean="0"/>
              <a:t>öğrencilerin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altta</a:t>
            </a:r>
            <a:r>
              <a:rPr lang="en-US" sz="2600" dirty="0" smtClean="0"/>
              <a:t> </a:t>
            </a:r>
            <a:r>
              <a:rPr lang="en-US" sz="2600" dirty="0" err="1" smtClean="0"/>
              <a:t>verilen</a:t>
            </a:r>
            <a:r>
              <a:rPr lang="en-US" sz="2600" dirty="0" smtClean="0"/>
              <a:t> </a:t>
            </a:r>
            <a:r>
              <a:rPr lang="en-US" sz="2600" dirty="0" err="1" smtClean="0"/>
              <a:t>kaynaklardan</a:t>
            </a:r>
            <a:r>
              <a:rPr lang="en-US" sz="2600" dirty="0" smtClean="0"/>
              <a:t> </a:t>
            </a:r>
            <a:r>
              <a:rPr lang="en-US" sz="2600" dirty="0" err="1" smtClean="0"/>
              <a:t>yararlanmaları</a:t>
            </a:r>
            <a:r>
              <a:rPr lang="en-US" sz="2600" dirty="0" smtClean="0"/>
              <a:t> </a:t>
            </a:r>
            <a:r>
              <a:rPr lang="en-US" sz="2600" dirty="0" err="1" smtClean="0"/>
              <a:t>tavsiye</a:t>
            </a:r>
            <a:r>
              <a:rPr lang="en-US" sz="2600" dirty="0" smtClean="0"/>
              <a:t> </a:t>
            </a:r>
            <a:r>
              <a:rPr lang="en-US" sz="2600" dirty="0" err="1" smtClean="0"/>
              <a:t>edilir</a:t>
            </a:r>
            <a:r>
              <a:rPr lang="en-US" sz="2600" dirty="0" smtClean="0"/>
              <a:t>.</a:t>
            </a:r>
          </a:p>
          <a:p>
            <a:r>
              <a:rPr lang="en-US" dirty="0" err="1"/>
              <a:t>Kaynaklar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A. J. Fry; Synthetic </a:t>
            </a:r>
            <a:r>
              <a:rPr lang="en-US" dirty="0" err="1"/>
              <a:t>Organik</a:t>
            </a:r>
            <a:r>
              <a:rPr lang="en-US" dirty="0"/>
              <a:t> Electrochemistry, Wiley-</a:t>
            </a:r>
            <a:r>
              <a:rPr lang="en-US" dirty="0" err="1"/>
              <a:t>Interscience</a:t>
            </a:r>
            <a:r>
              <a:rPr lang="en-US" dirty="0"/>
              <a:t>, 1988.</a:t>
            </a:r>
          </a:p>
          <a:p>
            <a:pPr lvl="0"/>
            <a:r>
              <a:rPr lang="en-US" dirty="0"/>
              <a:t>M.M. </a:t>
            </a:r>
            <a:r>
              <a:rPr lang="en-US" dirty="0" err="1"/>
              <a:t>Baizer</a:t>
            </a:r>
            <a:r>
              <a:rPr lang="en-US" dirty="0"/>
              <a:t> and H. Lund, </a:t>
            </a:r>
            <a:r>
              <a:rPr lang="en-US" dirty="0" err="1"/>
              <a:t>Organik</a:t>
            </a:r>
            <a:r>
              <a:rPr lang="en-US" dirty="0"/>
              <a:t> Electrochemistry, Marcel-Dekker, 1991.</a:t>
            </a:r>
          </a:p>
          <a:p>
            <a:pPr lvl="0"/>
            <a:r>
              <a:rPr lang="en-US" dirty="0"/>
              <a:t>J. </a:t>
            </a:r>
            <a:r>
              <a:rPr lang="en-US" dirty="0" err="1"/>
              <a:t>Volke</a:t>
            </a:r>
            <a:r>
              <a:rPr lang="en-US" dirty="0"/>
              <a:t> and F. </a:t>
            </a:r>
            <a:r>
              <a:rPr lang="en-US" dirty="0" err="1"/>
              <a:t>Liska</a:t>
            </a:r>
            <a:r>
              <a:rPr lang="en-US" dirty="0"/>
              <a:t>, Electrochemistry in </a:t>
            </a:r>
            <a:r>
              <a:rPr lang="en-US" dirty="0" err="1"/>
              <a:t>Organik</a:t>
            </a:r>
            <a:r>
              <a:rPr lang="en-US" dirty="0"/>
              <a:t> Synthesis, Springer, 1994.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Anodik</a:t>
            </a:r>
            <a:r>
              <a:rPr lang="en-US" b="1" dirty="0" smtClean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tepkimeler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bölgede</a:t>
            </a:r>
            <a:r>
              <a:rPr lang="en-US" dirty="0"/>
              <a:t> </a:t>
            </a:r>
            <a:r>
              <a:rPr lang="en-US" dirty="0" err="1"/>
              <a:t>yürüyen</a:t>
            </a:r>
            <a:r>
              <a:rPr lang="en-US" dirty="0"/>
              <a:t> </a:t>
            </a:r>
            <a:r>
              <a:rPr lang="en-US" dirty="0" err="1"/>
              <a:t>tepkimeler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vermeye</a:t>
            </a:r>
            <a:r>
              <a:rPr lang="en-US" dirty="0"/>
              <a:t> </a:t>
            </a:r>
            <a:r>
              <a:rPr lang="en-US" dirty="0" err="1"/>
              <a:t>yatkın</a:t>
            </a:r>
            <a:r>
              <a:rPr lang="en-US" dirty="0"/>
              <a:t> </a:t>
            </a:r>
            <a:r>
              <a:rPr lang="en-US" dirty="0" err="1"/>
              <a:t>fonksiyonlu</a:t>
            </a:r>
            <a:r>
              <a:rPr lang="en-US" dirty="0"/>
              <a:t> </a:t>
            </a:r>
            <a:r>
              <a:rPr lang="en-US" dirty="0" err="1"/>
              <a:t>grupların</a:t>
            </a:r>
            <a:r>
              <a:rPr lang="en-US" dirty="0"/>
              <a:t> </a:t>
            </a:r>
            <a:r>
              <a:rPr lang="en-US" dirty="0" err="1"/>
              <a:t>varlığına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tepkimeler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yürür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/>
              <a:t>farklılıklar</a:t>
            </a:r>
            <a:r>
              <a:rPr lang="en-US" dirty="0"/>
              <a:t> </a:t>
            </a:r>
            <a:r>
              <a:rPr lang="en-US" dirty="0" err="1"/>
              <a:t>gösterebilir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tepkimelerde</a:t>
            </a:r>
            <a:r>
              <a:rPr lang="en-US" dirty="0"/>
              <a:t> de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, </a:t>
            </a:r>
            <a:r>
              <a:rPr lang="en-US" dirty="0" err="1"/>
              <a:t>katyon</a:t>
            </a:r>
            <a:r>
              <a:rPr lang="en-US" dirty="0"/>
              <a:t>, </a:t>
            </a:r>
            <a:r>
              <a:rPr lang="en-US" dirty="0" err="1"/>
              <a:t>dikatyon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katyon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Bu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de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tepkime</a:t>
            </a:r>
            <a:r>
              <a:rPr lang="en-US" dirty="0"/>
              <a:t> </a:t>
            </a:r>
            <a:r>
              <a:rPr lang="en-US" dirty="0" err="1"/>
              <a:t>türleriyle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reaksiyonunun</a:t>
            </a:r>
            <a:r>
              <a:rPr lang="en-US" dirty="0"/>
              <a:t> </a:t>
            </a:r>
            <a:r>
              <a:rPr lang="en-US" dirty="0" err="1"/>
              <a:t>gerçekleştirilmelerine</a:t>
            </a:r>
            <a:r>
              <a:rPr lang="en-US" dirty="0"/>
              <a:t> </a:t>
            </a:r>
            <a:r>
              <a:rPr lang="en-US" dirty="0" err="1"/>
              <a:t>imkan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tepkime</a:t>
            </a:r>
            <a:r>
              <a:rPr lang="en-US" dirty="0"/>
              <a:t> </a:t>
            </a:r>
            <a:r>
              <a:rPr lang="en-US" dirty="0" err="1"/>
              <a:t>gruplarından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bazıları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verilmiştir</a:t>
            </a:r>
            <a:r>
              <a:rPr lang="en-US" dirty="0"/>
              <a:t>.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5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Karboksilik</a:t>
            </a:r>
            <a:r>
              <a:rPr lang="en-US" dirty="0" smtClean="0"/>
              <a:t> </a:t>
            </a:r>
            <a:r>
              <a:rPr lang="en-US" dirty="0" err="1"/>
              <a:t>asitlerin</a:t>
            </a:r>
            <a:r>
              <a:rPr lang="en-US" dirty="0"/>
              <a:t> Kolbe </a:t>
            </a:r>
            <a:r>
              <a:rPr lang="en-US" dirty="0" err="1"/>
              <a:t>tepkimeleriyle</a:t>
            </a:r>
            <a:r>
              <a:rPr lang="en-US" dirty="0"/>
              <a:t> </a:t>
            </a:r>
            <a:r>
              <a:rPr lang="en-US" dirty="0" err="1"/>
              <a:t>eşleşmeleri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hidrokarbonların</a:t>
            </a:r>
            <a:r>
              <a:rPr lang="en-US" dirty="0"/>
              <a:t> </a:t>
            </a:r>
            <a:r>
              <a:rPr lang="en-US" dirty="0" err="1"/>
              <a:t>eldesi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dirty="0" smtClean="0"/>
              <a:t>Kolbe </a:t>
            </a:r>
            <a:r>
              <a:rPr lang="en-US" dirty="0" err="1" smtClean="0"/>
              <a:t>tarafından</a:t>
            </a:r>
            <a:r>
              <a:rPr lang="en-US" dirty="0" smtClean="0"/>
              <a:t> 1840’lı </a:t>
            </a:r>
            <a:r>
              <a:rPr lang="en-US" dirty="0" err="1" smtClean="0"/>
              <a:t>yıllarda</a:t>
            </a:r>
            <a:r>
              <a:rPr lang="en-US" dirty="0" smtClean="0"/>
              <a:t> ilk </a:t>
            </a:r>
            <a:r>
              <a:rPr lang="en-US" dirty="0" err="1" smtClean="0"/>
              <a:t>örnekleri</a:t>
            </a:r>
            <a:r>
              <a:rPr lang="en-US" dirty="0" smtClean="0"/>
              <a:t> </a:t>
            </a:r>
            <a:r>
              <a:rPr lang="en-US" dirty="0" err="1" smtClean="0"/>
              <a:t>gerçekleştirilen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tepkimenin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Karboksilik</a:t>
            </a:r>
            <a:r>
              <a:rPr lang="en-US" dirty="0" smtClean="0"/>
              <a:t> </a:t>
            </a:r>
            <a:r>
              <a:rPr lang="en-US" dirty="0" err="1" smtClean="0"/>
              <a:t>asitlerin</a:t>
            </a:r>
            <a:r>
              <a:rPr lang="en-US" dirty="0" smtClean="0"/>
              <a:t> </a:t>
            </a:r>
            <a:r>
              <a:rPr lang="en-US" dirty="0" err="1" smtClean="0"/>
              <a:t>bazik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 smtClean="0"/>
              <a:t>hazırlanan</a:t>
            </a:r>
            <a:r>
              <a:rPr lang="en-US" dirty="0" smtClean="0"/>
              <a:t> </a:t>
            </a:r>
            <a:r>
              <a:rPr lang="en-US" dirty="0" err="1" smtClean="0"/>
              <a:t>tuzları</a:t>
            </a:r>
            <a:r>
              <a:rPr lang="en-US" dirty="0" smtClean="0"/>
              <a:t> </a:t>
            </a:r>
            <a:r>
              <a:rPr lang="en-US" dirty="0" err="1" smtClean="0"/>
              <a:t>su-metanol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bolca</a:t>
            </a:r>
            <a:r>
              <a:rPr lang="en-US" dirty="0" smtClean="0"/>
              <a:t> </a:t>
            </a:r>
            <a:r>
              <a:rPr lang="en-US" dirty="0" err="1" smtClean="0"/>
              <a:t>çözündüğünden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karboksilik</a:t>
            </a:r>
            <a:r>
              <a:rPr lang="en-US" dirty="0" smtClean="0"/>
              <a:t> </a:t>
            </a:r>
            <a:r>
              <a:rPr lang="en-US" dirty="0" err="1" smtClean="0"/>
              <a:t>asitler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Su-</a:t>
            </a:r>
            <a:r>
              <a:rPr lang="en-US" dirty="0" err="1" smtClean="0"/>
              <a:t>Metanol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karboksilat</a:t>
            </a:r>
            <a:r>
              <a:rPr lang="en-US" dirty="0" smtClean="0"/>
              <a:t> </a:t>
            </a:r>
            <a:r>
              <a:rPr lang="en-US" dirty="0" err="1" smtClean="0"/>
              <a:t>tuzları</a:t>
            </a:r>
            <a:r>
              <a:rPr lang="en-US" dirty="0"/>
              <a:t> </a:t>
            </a:r>
            <a:r>
              <a:rPr lang="en-US" dirty="0" smtClean="0"/>
              <a:t>Pt </a:t>
            </a:r>
            <a:r>
              <a:rPr lang="en-US" dirty="0" err="1" smtClean="0"/>
              <a:t>yüzeyine</a:t>
            </a:r>
            <a:r>
              <a:rPr lang="en-US" dirty="0" smtClean="0"/>
              <a:t> </a:t>
            </a:r>
            <a:r>
              <a:rPr lang="en-US" dirty="0" err="1" smtClean="0"/>
              <a:t>seçimli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absorblandığından</a:t>
            </a:r>
            <a:r>
              <a:rPr lang="en-US" dirty="0" smtClean="0"/>
              <a:t> </a:t>
            </a:r>
            <a:r>
              <a:rPr lang="en-US" dirty="0" err="1" smtClean="0"/>
              <a:t>öncelikli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yükseltgenir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Pt </a:t>
            </a:r>
            <a:r>
              <a:rPr lang="en-US" dirty="0" err="1" smtClean="0"/>
              <a:t>çoğunlukla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anot</a:t>
            </a:r>
            <a:r>
              <a:rPr lang="en-US" dirty="0" smtClean="0"/>
              <a:t> </a:t>
            </a:r>
            <a:r>
              <a:rPr lang="en-US" dirty="0" err="1" smtClean="0"/>
              <a:t>malzemesidir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Karboksilik</a:t>
            </a:r>
            <a:r>
              <a:rPr lang="en-US" dirty="0" smtClean="0"/>
              <a:t>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smtClean="0"/>
              <a:t>Kolbe tipi </a:t>
            </a:r>
            <a:r>
              <a:rPr lang="en-US" dirty="0" err="1" smtClean="0"/>
              <a:t>anodik</a:t>
            </a:r>
            <a:r>
              <a:rPr lang="en-US" dirty="0" smtClean="0"/>
              <a:t> </a:t>
            </a:r>
            <a:r>
              <a:rPr lang="en-US" dirty="0" err="1" smtClean="0"/>
              <a:t>tepkimelerinde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 smtClean="0"/>
              <a:t>alkil-alkil</a:t>
            </a:r>
            <a:r>
              <a:rPr lang="en-US" dirty="0" smtClean="0"/>
              <a:t> </a:t>
            </a:r>
            <a:r>
              <a:rPr lang="en-US" dirty="0" err="1" smtClean="0"/>
              <a:t>eşleşmesiyle</a:t>
            </a:r>
            <a:r>
              <a:rPr lang="en-US" dirty="0" smtClean="0"/>
              <a:t> </a:t>
            </a:r>
            <a:r>
              <a:rPr lang="en-US" dirty="0" err="1" smtClean="0"/>
              <a:t>hidrokarbon</a:t>
            </a:r>
            <a:r>
              <a:rPr lang="en-US" dirty="0" smtClean="0"/>
              <a:t> </a:t>
            </a:r>
            <a:r>
              <a:rPr lang="en-US" dirty="0" err="1" smtClean="0"/>
              <a:t>ürünlerdir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Yukarıda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tepkimenin</a:t>
            </a:r>
            <a:r>
              <a:rPr lang="en-US" dirty="0" smtClean="0"/>
              <a:t> </a:t>
            </a:r>
            <a:r>
              <a:rPr lang="en-US" dirty="0" err="1" smtClean="0"/>
              <a:t>yüzlerce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r>
              <a:rPr lang="en-US" dirty="0" smtClean="0"/>
              <a:t> </a:t>
            </a:r>
            <a:r>
              <a:rPr lang="en-US" dirty="0" err="1" smtClean="0"/>
              <a:t>literatürde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979" y="3017534"/>
            <a:ext cx="4530541" cy="1109039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2391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Karboksilik</a:t>
            </a:r>
            <a:r>
              <a:rPr lang="en-US" dirty="0" smtClean="0"/>
              <a:t>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 smtClean="0"/>
              <a:t>anodik</a:t>
            </a:r>
            <a:r>
              <a:rPr lang="en-US" dirty="0" smtClean="0"/>
              <a:t> </a:t>
            </a:r>
            <a:r>
              <a:rPr lang="en-US" dirty="0" err="1" smtClean="0"/>
              <a:t>eşleşmeleri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tepkime</a:t>
            </a:r>
            <a:r>
              <a:rPr lang="en-US" dirty="0" smtClean="0"/>
              <a:t> </a:t>
            </a:r>
            <a:r>
              <a:rPr lang="en-US" dirty="0" err="1" smtClean="0"/>
              <a:t>olasılıkları</a:t>
            </a:r>
            <a:r>
              <a:rPr lang="en-US" dirty="0" smtClean="0"/>
              <a:t> da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araştırılmıştır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Eşleşme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, </a:t>
            </a:r>
            <a:r>
              <a:rPr lang="en-US" dirty="0" err="1" smtClean="0"/>
              <a:t>radikalin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vererek</a:t>
            </a:r>
            <a:r>
              <a:rPr lang="en-US" dirty="0" smtClean="0"/>
              <a:t> </a:t>
            </a:r>
            <a:r>
              <a:rPr lang="en-US" dirty="0" err="1" smtClean="0"/>
              <a:t>kaytyona</a:t>
            </a:r>
            <a:r>
              <a:rPr lang="en-US" dirty="0" smtClean="0"/>
              <a:t> </a:t>
            </a:r>
            <a:r>
              <a:rPr lang="en-US" dirty="0" err="1" smtClean="0"/>
              <a:t>dönüşmesi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nükleofil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sübstitüsyonu</a:t>
            </a:r>
            <a:r>
              <a:rPr lang="en-US" dirty="0" smtClean="0"/>
              <a:t> da </a:t>
            </a:r>
            <a:r>
              <a:rPr lang="en-US" dirty="0" err="1" smtClean="0"/>
              <a:t>araştırılmıştır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Mekanistik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incelenen</a:t>
            </a:r>
            <a:r>
              <a:rPr lang="en-US" dirty="0" smtClean="0"/>
              <a:t> </a:t>
            </a:r>
            <a:r>
              <a:rPr lang="en-US" dirty="0" err="1" smtClean="0"/>
              <a:t>tepkimelerdendir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Literatürde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kitaplatda</a:t>
            </a:r>
            <a:r>
              <a:rPr lang="en-US" dirty="0" smtClean="0"/>
              <a:t> </a:t>
            </a:r>
            <a:r>
              <a:rPr lang="en-US" dirty="0" err="1" smtClean="0"/>
              <a:t>yüzlerce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r>
              <a:rPr lang="en-US" dirty="0" smtClean="0"/>
              <a:t> </a:t>
            </a:r>
            <a:r>
              <a:rPr lang="en-US" dirty="0" err="1" smtClean="0"/>
              <a:t>bıulunabilir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4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Anodik</a:t>
            </a:r>
            <a:r>
              <a:rPr lang="en-US" b="1" dirty="0" smtClean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 smtClean="0"/>
              <a:t>tepkimelerin</a:t>
            </a:r>
            <a:r>
              <a:rPr lang="en-US" b="1" dirty="0" smtClean="0"/>
              <a:t> </a:t>
            </a:r>
            <a:r>
              <a:rPr lang="en-US" b="1" dirty="0" err="1" smtClean="0"/>
              <a:t>diğer</a:t>
            </a:r>
            <a:r>
              <a:rPr lang="en-US" b="1" dirty="0" smtClean="0"/>
              <a:t> </a:t>
            </a:r>
            <a:r>
              <a:rPr lang="en-US" b="1" dirty="0" err="1" smtClean="0"/>
              <a:t>örnekleri</a:t>
            </a:r>
            <a:r>
              <a:rPr lang="en-US" b="1" dirty="0" smtClean="0"/>
              <a:t>: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 err="1"/>
              <a:t>Aromatik</a:t>
            </a:r>
            <a:r>
              <a:rPr lang="en-US" dirty="0"/>
              <a:t> </a:t>
            </a:r>
            <a:r>
              <a:rPr lang="en-US" dirty="0" err="1"/>
              <a:t>bileşiklerin</a:t>
            </a:r>
            <a:r>
              <a:rPr lang="en-US" dirty="0"/>
              <a:t> </a:t>
            </a:r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tepkimeleri</a:t>
            </a:r>
            <a:r>
              <a:rPr lang="en-US" dirty="0"/>
              <a:t>, </a:t>
            </a:r>
            <a:r>
              <a:rPr lang="en-US" dirty="0" err="1"/>
              <a:t>eşleşme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sübstitüsyonlar</a:t>
            </a:r>
            <a:r>
              <a:rPr lang="en-US" dirty="0"/>
              <a:t> </a:t>
            </a:r>
          </a:p>
          <a:p>
            <a:pPr lvl="0"/>
            <a:r>
              <a:rPr lang="en-US" dirty="0" err="1" smtClean="0"/>
              <a:t>Alkollerin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fenollerin</a:t>
            </a:r>
            <a:r>
              <a:rPr lang="en-US" dirty="0"/>
              <a:t> </a:t>
            </a:r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yükseltgenmeleri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dirty="0" err="1" smtClean="0"/>
              <a:t>Anodik</a:t>
            </a:r>
            <a:r>
              <a:rPr lang="en-US" dirty="0" smtClean="0"/>
              <a:t> </a:t>
            </a:r>
            <a:r>
              <a:rPr lang="en-US" dirty="0" err="1" smtClean="0"/>
              <a:t>eşleşme</a:t>
            </a:r>
            <a:r>
              <a:rPr lang="en-US" dirty="0" smtClean="0"/>
              <a:t> </a:t>
            </a:r>
            <a:r>
              <a:rPr lang="en-US" dirty="0" err="1" smtClean="0"/>
              <a:t>tepkimeleri</a:t>
            </a:r>
            <a:endParaRPr lang="en-US" dirty="0"/>
          </a:p>
          <a:p>
            <a:pPr lvl="0"/>
            <a:r>
              <a:rPr lang="en-US" dirty="0" err="1" smtClean="0"/>
              <a:t>Elektrokatalitik</a:t>
            </a:r>
            <a:r>
              <a:rPr lang="en-US" dirty="0" smtClean="0"/>
              <a:t> </a:t>
            </a:r>
            <a:r>
              <a:rPr lang="en-US" dirty="0" err="1"/>
              <a:t>tepkimeler</a:t>
            </a:r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06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147</TotalTime>
  <Words>294</Words>
  <Application>Microsoft Macintosh PowerPoint</Application>
  <PresentationFormat>Widescreen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Trebuchet MS</vt:lpstr>
      <vt:lpstr>Tw Cen MT</vt:lpstr>
      <vt:lpstr>Arial</vt:lpstr>
      <vt:lpstr>Circuit</vt:lpstr>
      <vt:lpstr>KİM 479 ORGANİK KİMYA III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 479 ORGANİK KİMYA III</dc:title>
  <dc:creator>Microsoft Office User</dc:creator>
  <cp:lastModifiedBy>Microsoft Office User</cp:lastModifiedBy>
  <cp:revision>51</cp:revision>
  <dcterms:created xsi:type="dcterms:W3CDTF">2017-02-13T11:58:42Z</dcterms:created>
  <dcterms:modified xsi:type="dcterms:W3CDTF">2017-04-24T14:39:51Z</dcterms:modified>
</cp:coreProperties>
</file>