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92" r:id="rId4"/>
    <p:sldId id="1083" r:id="rId5"/>
    <p:sldId id="1084" r:id="rId6"/>
    <p:sldId id="1093" r:id="rId7"/>
    <p:sldId id="1094" r:id="rId8"/>
    <p:sldId id="1095" r:id="rId9"/>
    <p:sldId id="1096" r:id="rId10"/>
    <p:sldId id="1097"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348061"/>
          </a:xfrm>
          <a:prstGeom prst="rect">
            <a:avLst/>
          </a:prstGeom>
        </p:spPr>
        <p:txBody>
          <a:bodyPr wrap="square">
            <a:spAutoFit/>
          </a:bodyPr>
          <a:lstStyle/>
          <a:p>
            <a:pPr marL="0" lvl="1" algn="ctr">
              <a:spcBef>
                <a:spcPct val="20000"/>
              </a:spcBef>
              <a:buClr>
                <a:schemeClr val="accent1"/>
              </a:buClr>
            </a:pPr>
            <a:r>
              <a:rPr lang="tr-TR" sz="2400" b="1" dirty="0"/>
              <a:t>9</a:t>
            </a:r>
            <a:r>
              <a:rPr lang="tr-TR" sz="2400" b="1" dirty="0" smtClean="0"/>
              <a:t>. Hafta</a:t>
            </a:r>
            <a:endParaRPr lang="tr-TR" sz="2400" b="1" dirty="0"/>
          </a:p>
          <a:p>
            <a:pPr marL="0" lvl="1" algn="ctr">
              <a:spcBef>
                <a:spcPct val="20000"/>
              </a:spcBef>
              <a:buClr>
                <a:schemeClr val="accent1"/>
              </a:buClr>
            </a:pPr>
            <a:r>
              <a:rPr lang="tr-TR" sz="2400" b="1" dirty="0" smtClean="0"/>
              <a:t>İmar Planlarının Uygulanması</a:t>
            </a: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585323"/>
          </a:xfrm>
          <a:prstGeom prst="rect">
            <a:avLst/>
          </a:prstGeom>
        </p:spPr>
        <p:txBody>
          <a:bodyPr wrap="square">
            <a:spAutoFit/>
          </a:bodyPr>
          <a:lstStyle/>
          <a:p>
            <a:r>
              <a:rPr lang="tr-TR" b="1" dirty="0"/>
              <a:t>İmar Kanununun 18. Maddesi Uyarınca Yapılan Kentsel Alan Düzenlemesinin Aşamaları </a:t>
            </a:r>
            <a:endParaRPr lang="tr-TR" b="1" dirty="0" smtClean="0"/>
          </a:p>
          <a:p>
            <a:r>
              <a:rPr lang="tr-TR" b="1" dirty="0" smtClean="0"/>
              <a:t> </a:t>
            </a:r>
            <a:endParaRPr lang="tr-TR" b="1" dirty="0"/>
          </a:p>
          <a:p>
            <a:pPr algn="just"/>
            <a:r>
              <a:rPr lang="tr-TR" dirty="0"/>
              <a:t>İmar planlarının uygulanmasının olmazsa olmazı 18. madde uyarınca yapılacak olan kentsel alan düzenlemesidir. 3194 sayılı kanunun yürürlüğe girdiği tarih ve onu takip eden  1980 </a:t>
            </a:r>
            <a:r>
              <a:rPr lang="tr-TR" dirty="0" err="1"/>
              <a:t>li</a:t>
            </a:r>
            <a:r>
              <a:rPr lang="tr-TR" dirty="0"/>
              <a:t> yıllarda 18. madde uygulamasına karşı büyük bir zaman negatif bir algı oluşmuştur. Çünkü o güne kadar vatandaş kendisine getirilen hizmetlere pek katkıda </a:t>
            </a:r>
            <a:r>
              <a:rPr lang="tr-TR" dirty="0" err="1"/>
              <a:t>bulunmamıştır.Ancak</a:t>
            </a:r>
            <a:r>
              <a:rPr lang="tr-TR" dirty="0"/>
              <a:t>  zaman içinde bu algının değiştiği, en azından azaldığı söylenebilir.</a:t>
            </a:r>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862322"/>
          </a:xfrm>
          <a:prstGeom prst="rect">
            <a:avLst/>
          </a:prstGeom>
        </p:spPr>
        <p:txBody>
          <a:bodyPr wrap="square">
            <a:spAutoFit/>
          </a:bodyPr>
          <a:lstStyle/>
          <a:p>
            <a:pPr algn="just"/>
            <a:r>
              <a:rPr lang="tr-TR" b="1" dirty="0"/>
              <a:t>Danıştay  6. Dairesinin E. 1993/2406, K. 1994/1147 sayılı kararı</a:t>
            </a:r>
            <a:endParaRPr lang="tr-TR" dirty="0"/>
          </a:p>
          <a:p>
            <a:pPr algn="just"/>
            <a:r>
              <a:rPr lang="tr-TR" b="1" dirty="0"/>
              <a:t>Özet:</a:t>
            </a:r>
            <a:r>
              <a:rPr lang="tr-TR" i="1" dirty="0"/>
              <a:t> “İmar mevzuatında 3194 sayılı kanunun 18. Maddesinin uygulanması konusunda belediyelerin yetkilerini kullanmasını zorunlu kılan bir düzenleme bulunmadığından, belediyelerin anılan madde uyarınca düzenleme yapmaya yargı yoluyla zorlanamazlar”.</a:t>
            </a:r>
            <a:endParaRPr lang="tr-TR" dirty="0"/>
          </a:p>
          <a:p>
            <a:pPr algn="just"/>
            <a:r>
              <a:rPr lang="tr-TR" dirty="0"/>
              <a:t>İmar kanununun 18. Maddesinin uygulanabilmesi için öncelikle o bölgenin 1/1000 ölçekli imar planının çizilmiş olması gerekir. Pek tabii ki planın çizilmiş olması yetmez, bunun ilgili belediye meclisince de onaylanması gerekir. Uygulama tamamlanıp tapu kadastro  teşkilatına teslim edilirken en baştaki evraklar, bölgeye ait imar planı  ve belediye meclisinin onayıdır.</a:t>
            </a:r>
          </a:p>
        </p:txBody>
      </p:sp>
    </p:spTree>
    <p:extLst>
      <p:ext uri="{BB962C8B-B14F-4D97-AF65-F5344CB8AC3E}">
        <p14:creationId xmlns:p14="http://schemas.microsoft.com/office/powerpoint/2010/main" val="2478178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585323"/>
          </a:xfrm>
          <a:prstGeom prst="rect">
            <a:avLst/>
          </a:prstGeom>
        </p:spPr>
        <p:txBody>
          <a:bodyPr wrap="square">
            <a:spAutoFit/>
          </a:bodyPr>
          <a:lstStyle/>
          <a:p>
            <a:pPr algn="just"/>
            <a:r>
              <a:rPr lang="tr-TR" b="1" dirty="0"/>
              <a:t>Düzenleme Alanının Tespiti </a:t>
            </a:r>
            <a:endParaRPr lang="tr-TR" b="1" dirty="0" smtClean="0"/>
          </a:p>
          <a:p>
            <a:pPr algn="just"/>
            <a:endParaRPr lang="tr-TR" b="1" dirty="0"/>
          </a:p>
          <a:p>
            <a:pPr algn="just"/>
            <a:r>
              <a:rPr lang="tr-TR" dirty="0"/>
              <a:t>İmar Kanununun 18. maddesi uyarınca yapılacak arsa ve arazi düzenlemesinde öncelikle yapılması gereken iş düzenleme alanının tespitidir. Belediye ve mücavir alan sınırları içinde belediyeler; </a:t>
            </a:r>
            <a:r>
              <a:rPr lang="tr-TR" b="1" dirty="0"/>
              <a:t>belediye encümeni kararı </a:t>
            </a:r>
            <a:r>
              <a:rPr lang="tr-TR" dirty="0"/>
              <a:t>ile; dışında valilikler,  </a:t>
            </a:r>
            <a:r>
              <a:rPr lang="tr-TR" b="1" dirty="0"/>
              <a:t>il idare kurulu kararı </a:t>
            </a:r>
            <a:r>
              <a:rPr lang="tr-TR" dirty="0"/>
              <a:t>ile; 5 yıllık imar programlarında öncelik tanımak ve beldenin inkişaf ve ihtiyaç durumuna göre, yeterli miktarda arsayı, konut yapımına hazır bulunduracak şekilde düzenleme alanını tespit eder (Uygulama Yön. Mad.5)</a:t>
            </a:r>
          </a:p>
        </p:txBody>
      </p:sp>
    </p:spTree>
    <p:extLst>
      <p:ext uri="{BB962C8B-B14F-4D97-AF65-F5344CB8AC3E}">
        <p14:creationId xmlns:p14="http://schemas.microsoft.com/office/powerpoint/2010/main" val="3740940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pPr algn="just"/>
            <a:r>
              <a:rPr lang="tr-TR" dirty="0"/>
              <a:t>Düzenleme alanının </a:t>
            </a:r>
            <a:r>
              <a:rPr lang="tr-TR" dirty="0" err="1"/>
              <a:t>tesbitinde</a:t>
            </a:r>
            <a:r>
              <a:rPr lang="tr-TR" dirty="0"/>
              <a:t>,  yetkili kurul, belediye ve mücavir alan sınırları içinde belediyeler; </a:t>
            </a:r>
            <a:r>
              <a:rPr lang="tr-TR" b="1" dirty="0"/>
              <a:t>belediye encümeni </a:t>
            </a:r>
            <a:r>
              <a:rPr lang="tr-TR" dirty="0"/>
              <a:t>; dışında valilikler,  </a:t>
            </a:r>
            <a:r>
              <a:rPr lang="tr-TR" b="1" dirty="0"/>
              <a:t>il idare kuruludur. </a:t>
            </a:r>
            <a:r>
              <a:rPr lang="tr-TR" dirty="0"/>
              <a:t>Başlangıçta bu konuda bazı yanlışlıklar yapılmış, örneğin düzenleme kararını belediye meclisinin aldığı durumlar olmuştur. Bu konuda yargının aldığı şu şekildeki kararlar vardır.</a:t>
            </a:r>
          </a:p>
        </p:txBody>
      </p:sp>
    </p:spTree>
    <p:extLst>
      <p:ext uri="{BB962C8B-B14F-4D97-AF65-F5344CB8AC3E}">
        <p14:creationId xmlns:p14="http://schemas.microsoft.com/office/powerpoint/2010/main" val="4954036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308324"/>
          </a:xfrm>
          <a:prstGeom prst="rect">
            <a:avLst/>
          </a:prstGeom>
        </p:spPr>
        <p:txBody>
          <a:bodyPr wrap="square">
            <a:spAutoFit/>
          </a:bodyPr>
          <a:lstStyle/>
          <a:p>
            <a:pPr algn="just"/>
            <a:r>
              <a:rPr lang="tr-TR" dirty="0"/>
              <a:t>Düzenleme sahasının </a:t>
            </a:r>
            <a:r>
              <a:rPr lang="tr-TR" dirty="0" err="1"/>
              <a:t>tesbitinde</a:t>
            </a:r>
            <a:r>
              <a:rPr lang="tr-TR" dirty="0"/>
              <a:t>, düzenleme ile iskana açılacak sahanın imar planı  ile getirilmiş park, otopark, yeşil saha ve umumi hizmet alanlarının sağlanması için bu alanların, düzenlemeye giren parsellerden dengeli olarak alınacak düzenleme ortaklık payı ile karşılanmasına dikkat edilir (Yön. Mad.7). Bu konuda bir teklif; </a:t>
            </a:r>
            <a:r>
              <a:rPr lang="tr-TR" dirty="0" err="1"/>
              <a:t>DOPO’nun</a:t>
            </a:r>
            <a:r>
              <a:rPr lang="tr-TR" dirty="0"/>
              <a:t> sabit tutulup aradaki farkın belediyelere aktarılıp, farkın hangi şekilde kullanılabileceği kesin hükümlere bağlanabilir. Neticede belediyeler de bizim kurumlarımızdır. Böylelikle uygulama bölgeleri arasındaki fark da ortadan kalkmış olur.</a:t>
            </a:r>
          </a:p>
        </p:txBody>
      </p:sp>
    </p:spTree>
    <p:extLst>
      <p:ext uri="{BB962C8B-B14F-4D97-AF65-F5344CB8AC3E}">
        <p14:creationId xmlns:p14="http://schemas.microsoft.com/office/powerpoint/2010/main" val="34366010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200329"/>
          </a:xfrm>
          <a:prstGeom prst="rect">
            <a:avLst/>
          </a:prstGeom>
        </p:spPr>
        <p:txBody>
          <a:bodyPr wrap="square">
            <a:spAutoFit/>
          </a:bodyPr>
          <a:lstStyle/>
          <a:p>
            <a:pPr algn="just"/>
            <a:r>
              <a:rPr lang="tr-TR" dirty="0"/>
              <a:t>Düzenleme birkaç aşamada yapılacaksa, her aşamadaki düzenleme ortaklık payı oranının, kanunen böyle bir mecburiyet olmamasına rağmen,  yaklaşık olarak eşit olmasına gayret edilmelidir. Hatta KOPO </a:t>
            </a:r>
            <a:r>
              <a:rPr lang="tr-TR" dirty="0" err="1"/>
              <a:t>nun</a:t>
            </a:r>
            <a:r>
              <a:rPr lang="tr-TR"/>
              <a:t> da dengeli olarak seçilmesine  dikkat edilmelidir.</a:t>
            </a:r>
          </a:p>
        </p:txBody>
      </p:sp>
    </p:spTree>
    <p:extLst>
      <p:ext uri="{BB962C8B-B14F-4D97-AF65-F5344CB8AC3E}">
        <p14:creationId xmlns:p14="http://schemas.microsoft.com/office/powerpoint/2010/main" val="27792041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12496</TotalTime>
  <Words>507</Words>
  <Application>Microsoft Office PowerPoint</Application>
  <PresentationFormat>Ekran Gösterisi (4:3)</PresentationFormat>
  <Paragraphs>29</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823</cp:revision>
  <cp:lastPrinted>2016-10-24T07:53:35Z</cp:lastPrinted>
  <dcterms:created xsi:type="dcterms:W3CDTF">2016-09-18T09:35:24Z</dcterms:created>
  <dcterms:modified xsi:type="dcterms:W3CDTF">2020-02-28T15:34:05Z</dcterms:modified>
</cp:coreProperties>
</file>