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372" r:id="rId3"/>
    <p:sldId id="373" r:id="rId4"/>
    <p:sldId id="374" r:id="rId5"/>
    <p:sldId id="375" r:id="rId6"/>
    <p:sldId id="376" r:id="rId7"/>
    <p:sldId id="377" r:id="rId8"/>
    <p:sldId id="378" r:id="rId9"/>
    <p:sldId id="379" r:id="rId10"/>
    <p:sldId id="380" r:id="rId11"/>
    <p:sldId id="381" r:id="rId12"/>
    <p:sldId id="382" r:id="rId13"/>
    <p:sldId id="383" r:id="rId14"/>
    <p:sldId id="384" r:id="rId15"/>
    <p:sldId id="385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8889C-4EF1-4213-B3BA-F944B4D02248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315E9C-B3A3-4A0E-ADA4-10886EFF40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5472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936BB1-8387-0646-B075-F36C8F6AC50B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75529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936BB1-8387-0646-B075-F36C8F6AC50B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187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6C006002-21AD-4FB1-8BFD-D826F6D66869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D48B0A8-ECC6-4D19-83AA-90BEA90FB0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2705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06002-21AD-4FB1-8BFD-D826F6D66869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8B0A8-ECC6-4D19-83AA-90BEA90FB0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2725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06002-21AD-4FB1-8BFD-D826F6D66869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8B0A8-ECC6-4D19-83AA-90BEA90FB0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44408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06002-21AD-4FB1-8BFD-D826F6D66869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8B0A8-ECC6-4D19-83AA-90BEA90FB0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9074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06002-21AD-4FB1-8BFD-D826F6D66869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8B0A8-ECC6-4D19-83AA-90BEA90FB0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0905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06002-21AD-4FB1-8BFD-D826F6D66869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8B0A8-ECC6-4D19-83AA-90BEA90FB0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53864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06002-21AD-4FB1-8BFD-D826F6D66869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8B0A8-ECC6-4D19-83AA-90BEA90FB0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50398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6C006002-21AD-4FB1-8BFD-D826F6D66869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8B0A8-ECC6-4D19-83AA-90BEA90FB0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84896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6C006002-21AD-4FB1-8BFD-D826F6D66869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8B0A8-ECC6-4D19-83AA-90BEA90FB0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9054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06002-21AD-4FB1-8BFD-D826F6D66869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8B0A8-ECC6-4D19-83AA-90BEA90FB0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928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06002-21AD-4FB1-8BFD-D826F6D66869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8B0A8-ECC6-4D19-83AA-90BEA90FB0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0726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06002-21AD-4FB1-8BFD-D826F6D66869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8B0A8-ECC6-4D19-83AA-90BEA90FB0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7005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06002-21AD-4FB1-8BFD-D826F6D66869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8B0A8-ECC6-4D19-83AA-90BEA90FB0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8159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06002-21AD-4FB1-8BFD-D826F6D66869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8B0A8-ECC6-4D19-83AA-90BEA90FB0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6451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06002-21AD-4FB1-8BFD-D826F6D66869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8B0A8-ECC6-4D19-83AA-90BEA90FB0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4049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06002-21AD-4FB1-8BFD-D826F6D66869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8B0A8-ECC6-4D19-83AA-90BEA90FB0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7640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06002-21AD-4FB1-8BFD-D826F6D66869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8B0A8-ECC6-4D19-83AA-90BEA90FB0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1955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6C006002-21AD-4FB1-8BFD-D826F6D66869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D48B0A8-ECC6-4D19-83AA-90BEA90FB0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574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5301279-3AE7-4819-8986-D5CC3BA744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Isıl İşlemin Mikroorganizmalar Üzerine Etkisi 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768450B-6882-41C4-8E2B-6BE3FC6D65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63003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22468" y="2269868"/>
            <a:ext cx="11140018" cy="4130932"/>
          </a:xfrm>
        </p:spPr>
        <p:txBody>
          <a:bodyPr>
            <a:normAutofit lnSpcReduction="10000"/>
          </a:bodyPr>
          <a:lstStyle/>
          <a:p>
            <a:r>
              <a:rPr lang="tr-TR" sz="2200" dirty="0"/>
              <a:t>Çiğ sütün patojen bakterilerle </a:t>
            </a:r>
            <a:r>
              <a:rPr lang="tr-TR" sz="2200" dirty="0" err="1"/>
              <a:t>kontaminasyonuna</a:t>
            </a:r>
            <a:r>
              <a:rPr lang="tr-TR" sz="2200" dirty="0"/>
              <a:t> neden olabilen hastalıklar arasında en önemlileri tüberküloz veya </a:t>
            </a:r>
            <a:r>
              <a:rPr lang="tr-TR" sz="2200" dirty="0" err="1"/>
              <a:t>brusellozdur</a:t>
            </a:r>
            <a:r>
              <a:rPr lang="tr-TR" sz="2200" dirty="0"/>
              <a:t>. </a:t>
            </a:r>
          </a:p>
          <a:p>
            <a:r>
              <a:rPr lang="tr-TR" sz="2200" dirty="0"/>
              <a:t>Tüberküloz etmeni olan </a:t>
            </a:r>
            <a:r>
              <a:rPr lang="tr-TR" sz="2200" i="1" dirty="0" err="1"/>
              <a:t>Mycobacterium</a:t>
            </a:r>
            <a:r>
              <a:rPr lang="tr-TR" sz="2200" i="1" dirty="0"/>
              <a:t> </a:t>
            </a:r>
            <a:r>
              <a:rPr lang="tr-TR" sz="2200" i="1" dirty="0" err="1"/>
              <a:t>tuberculosis</a:t>
            </a:r>
            <a:r>
              <a:rPr lang="tr-TR" sz="2200" i="1" dirty="0"/>
              <a:t> </a:t>
            </a:r>
            <a:r>
              <a:rPr lang="tr-TR" sz="2200" dirty="0"/>
              <a:t>veya </a:t>
            </a:r>
            <a:r>
              <a:rPr lang="tr-TR" sz="2200" i="1" dirty="0" err="1"/>
              <a:t>Mycobacterium</a:t>
            </a:r>
            <a:r>
              <a:rPr lang="tr-TR" sz="2200" i="1" dirty="0"/>
              <a:t> </a:t>
            </a:r>
            <a:r>
              <a:rPr lang="tr-TR" sz="2200" i="1" dirty="0" err="1"/>
              <a:t>bovis</a:t>
            </a:r>
            <a:r>
              <a:rPr lang="tr-TR" sz="2200" dirty="0"/>
              <a:t> ile </a:t>
            </a:r>
            <a:r>
              <a:rPr lang="tr-TR" sz="2200" dirty="0" err="1"/>
              <a:t>bruselloz</a:t>
            </a:r>
            <a:r>
              <a:rPr lang="tr-TR" sz="2200" dirty="0"/>
              <a:t> hastalığına yol açan </a:t>
            </a:r>
            <a:r>
              <a:rPr lang="tr-TR" sz="2200" i="1" dirty="0" err="1"/>
              <a:t>Brucella</a:t>
            </a:r>
            <a:r>
              <a:rPr lang="tr-TR" sz="2200" i="1" dirty="0"/>
              <a:t> </a:t>
            </a:r>
            <a:r>
              <a:rPr lang="tr-TR" sz="2200" i="1" dirty="0" err="1"/>
              <a:t>abortus</a:t>
            </a:r>
            <a:r>
              <a:rPr lang="tr-TR" sz="2200" i="1" dirty="0"/>
              <a:t>, </a:t>
            </a:r>
            <a:r>
              <a:rPr lang="tr-TR" sz="2200" i="1" dirty="0" err="1"/>
              <a:t>Brucella</a:t>
            </a:r>
            <a:r>
              <a:rPr lang="tr-TR" sz="2200" i="1" dirty="0"/>
              <a:t> </a:t>
            </a:r>
            <a:r>
              <a:rPr lang="tr-TR" sz="2200" i="1" dirty="0" err="1"/>
              <a:t>melitensis</a:t>
            </a:r>
            <a:r>
              <a:rPr lang="tr-TR" sz="2200" i="1" dirty="0"/>
              <a:t> </a:t>
            </a:r>
            <a:r>
              <a:rPr lang="tr-TR" sz="2200" dirty="0"/>
              <a:t>veya </a:t>
            </a:r>
            <a:r>
              <a:rPr lang="tr-TR" sz="2200" i="1" dirty="0" err="1"/>
              <a:t>Brucella</a:t>
            </a:r>
            <a:r>
              <a:rPr lang="tr-TR" sz="2200" i="1" dirty="0"/>
              <a:t> </a:t>
            </a:r>
            <a:r>
              <a:rPr lang="tr-TR" sz="2200" i="1" dirty="0" err="1"/>
              <a:t>suis</a:t>
            </a:r>
            <a:r>
              <a:rPr lang="tr-TR" sz="2200" i="1" dirty="0"/>
              <a:t> </a:t>
            </a:r>
            <a:r>
              <a:rPr lang="tr-TR" sz="2200" dirty="0"/>
              <a:t>mikroorganizmaları enfeksiyona yakalanmış hayvandan süte geçebilir ve bu sütün çiğ olarak tüketilmesi sonucu insanlarda hastalığa yol açar. </a:t>
            </a:r>
            <a:endParaRPr lang="en-US" sz="2200" dirty="0"/>
          </a:p>
          <a:p>
            <a:r>
              <a:rPr lang="tr-TR" sz="2200" i="1" dirty="0" err="1"/>
              <a:t>Clostridium</a:t>
            </a:r>
            <a:r>
              <a:rPr lang="tr-TR" sz="2200" i="1" dirty="0"/>
              <a:t> </a:t>
            </a:r>
            <a:r>
              <a:rPr lang="tr-TR" sz="2200" i="1" dirty="0" err="1"/>
              <a:t>perfringens</a:t>
            </a:r>
            <a:r>
              <a:rPr lang="tr-TR" sz="2200" dirty="0"/>
              <a:t> ve </a:t>
            </a:r>
            <a:r>
              <a:rPr lang="tr-TR" sz="2200" i="1" dirty="0" err="1"/>
              <a:t>Bacillus</a:t>
            </a:r>
            <a:r>
              <a:rPr lang="tr-TR" sz="2200" i="1" dirty="0"/>
              <a:t> </a:t>
            </a:r>
            <a:r>
              <a:rPr lang="tr-TR" sz="2200" i="1" dirty="0" err="1"/>
              <a:t>cereus</a:t>
            </a:r>
            <a:r>
              <a:rPr lang="tr-TR" sz="2200" dirty="0"/>
              <a:t> hariç, memeden sütle birlikte salınan organizmalar, genellikle spor oluşturmadıkları ve ısıya fazla direnç göstermedikleri için pastörizasyonla kolayca elemine edilebilirler. </a:t>
            </a:r>
          </a:p>
          <a:p>
            <a:r>
              <a:rPr lang="tr-TR" sz="2200" dirty="0"/>
              <a:t>Patojen olmayan bazı bakteriler (mikrokoklar, </a:t>
            </a:r>
            <a:r>
              <a:rPr lang="tr-TR" sz="2200" dirty="0" err="1"/>
              <a:t>laktobasiller</a:t>
            </a:r>
            <a:r>
              <a:rPr lang="tr-TR" sz="2200" dirty="0"/>
              <a:t> ve bazı streptokoklar) pastörizasyonda canlılıklarını koruyabilirler.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6510231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b="1" dirty="0"/>
              <a:t>Memenin dış yüzeyi </a:t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500"/>
            <a:ext cx="9756062" cy="3416300"/>
          </a:xfrm>
        </p:spPr>
        <p:txBody>
          <a:bodyPr>
            <a:normAutofit/>
          </a:bodyPr>
          <a:lstStyle/>
          <a:p>
            <a:r>
              <a:rPr lang="tr-TR" sz="2200" dirty="0"/>
              <a:t>Memenin kirlilik düzeyine ve kirlilik yaratan maddeye bağlı olarak sütteki mikroorganizmaların çeşidi ve sayısı değişebilir. </a:t>
            </a:r>
          </a:p>
          <a:p>
            <a:r>
              <a:rPr lang="tr-TR" sz="2200" dirty="0"/>
              <a:t>Kışın memenin kirlilik düzeyi fazladır, yazın ineğin meraya çıkarılması nedeniyle memenin </a:t>
            </a:r>
            <a:r>
              <a:rPr lang="tr-TR" sz="2200" dirty="0" err="1"/>
              <a:t>kontaminasyon</a:t>
            </a:r>
            <a:r>
              <a:rPr lang="tr-TR" sz="2200" dirty="0"/>
              <a:t> düzeyi önemli ölçüde azalır.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989716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0711" y="378190"/>
            <a:ext cx="8173927" cy="6282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97762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499"/>
            <a:ext cx="9966127" cy="3809657"/>
          </a:xfrm>
        </p:spPr>
        <p:txBody>
          <a:bodyPr>
            <a:normAutofit/>
          </a:bodyPr>
          <a:lstStyle/>
          <a:p>
            <a:r>
              <a:rPr lang="tr-TR" sz="2200" dirty="0"/>
              <a:t>Meme yüzeyleri sütteki </a:t>
            </a:r>
            <a:r>
              <a:rPr lang="tr-TR" sz="2200" i="1" dirty="0" err="1"/>
              <a:t>Clostridium</a:t>
            </a:r>
            <a:r>
              <a:rPr lang="tr-TR" sz="2200" i="1" dirty="0"/>
              <a:t> </a:t>
            </a:r>
            <a:r>
              <a:rPr lang="tr-TR" sz="2200" dirty="0"/>
              <a:t>sporlarının da kaynağıdır. Bu sporlar hayvanın silajında, altlığında ve dışkısında bulunabilir. İneğin dışkısıyla memenin yüzeyine bulaşabilir ve meme yıkanmadığı takdirde buradan da süte geçer. </a:t>
            </a:r>
          </a:p>
          <a:p>
            <a:r>
              <a:rPr lang="tr-TR" sz="2200" dirty="0"/>
              <a:t>Sütteki spor sayısı mililitrede 1 adetten fazla olduğunda, peynir üretiminde sorun yaratır.</a:t>
            </a:r>
          </a:p>
          <a:p>
            <a:r>
              <a:rPr lang="tr-TR" sz="2200" dirty="0"/>
              <a:t>Meme yüzeylerinden olabilecek bulaşma riskini azaltmak için, memenin kirlenmesini önleyecek faaliyetler düzenli olarak gerçekleştirilmeli ve sağımdan önce meme yıkanıp kurulanmalıdır.  </a:t>
            </a:r>
            <a:endParaRPr lang="en-US" sz="2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337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dirty="0"/>
              <a:t>Diğer </a:t>
            </a:r>
            <a:r>
              <a:rPr lang="tr-TR" sz="3200" dirty="0" err="1"/>
              <a:t>kontaminasyon</a:t>
            </a:r>
            <a:r>
              <a:rPr lang="tr-TR" sz="3200" dirty="0"/>
              <a:t> kaynakları</a:t>
            </a:r>
            <a:endParaRPr lang="en-US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500"/>
            <a:ext cx="9805146" cy="3416300"/>
          </a:xfrm>
        </p:spPr>
        <p:txBody>
          <a:bodyPr>
            <a:normAutofit/>
          </a:bodyPr>
          <a:lstStyle/>
          <a:p>
            <a:r>
              <a:rPr lang="tr-TR" sz="2200" b="1" dirty="0"/>
              <a:t>Sağım ve depolamada kullanılan kaplar ve </a:t>
            </a:r>
            <a:r>
              <a:rPr lang="tr-TR" sz="2200" b="1" dirty="0" err="1"/>
              <a:t>ekipmanlar:</a:t>
            </a:r>
            <a:r>
              <a:rPr lang="tr-TR" sz="2200" dirty="0" err="1"/>
              <a:t>Süt</a:t>
            </a:r>
            <a:r>
              <a:rPr lang="tr-TR" sz="2200" dirty="0"/>
              <a:t> güğümleri ve büyük </a:t>
            </a:r>
            <a:r>
              <a:rPr lang="tr-TR" sz="2200" dirty="0" err="1"/>
              <a:t>hacımlı</a:t>
            </a:r>
            <a:r>
              <a:rPr lang="tr-TR" sz="2200" dirty="0"/>
              <a:t> depolama tankları dahil, sütün temas ettiği sağım ekipmanlarının yeterince temizlenip dezenfekte edilmemesi, sağımdan sonra toplanmak üzere bekletilen süte bakterilerin bulaşmasına yol açabilir.  </a:t>
            </a:r>
          </a:p>
          <a:p>
            <a:pPr marL="0" indent="0">
              <a:buNone/>
            </a:pPr>
            <a:r>
              <a:rPr lang="tr-TR" sz="2200" dirty="0"/>
              <a:t>Ekipmanın temizlenmesi güç olan kısımlarında süt kalıntıları ve bakteriler birikme eğilimi gösterir ve daha sonra buralarda çoğalırlar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9446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500"/>
            <a:ext cx="9944846" cy="3441700"/>
          </a:xfrm>
        </p:spPr>
        <p:txBody>
          <a:bodyPr/>
          <a:lstStyle/>
          <a:p>
            <a:r>
              <a:rPr lang="tr-TR" sz="2200" b="1" dirty="0"/>
              <a:t>Sağım yapılan yerin </a:t>
            </a:r>
            <a:r>
              <a:rPr lang="tr-TR" sz="2200" b="1" dirty="0" err="1"/>
              <a:t>havası:</a:t>
            </a:r>
            <a:r>
              <a:rPr lang="tr-TR" sz="2200" dirty="0" err="1"/>
              <a:t>Ahır</a:t>
            </a:r>
            <a:r>
              <a:rPr lang="tr-TR" sz="2200" dirty="0"/>
              <a:t> havasındaki bakteri sayısı genellikle litrede 200 koloniden azdır. Mikrokoklar havadaki </a:t>
            </a:r>
            <a:r>
              <a:rPr lang="tr-TR" sz="2200" dirty="0" err="1"/>
              <a:t>mikrofloranın</a:t>
            </a:r>
            <a:r>
              <a:rPr lang="tr-TR" sz="2200" dirty="0"/>
              <a:t> %50'den fazlasını oluştururlar. </a:t>
            </a:r>
            <a:endParaRPr lang="en-US" sz="2200" dirty="0"/>
          </a:p>
          <a:p>
            <a:r>
              <a:rPr lang="tr-TR" sz="2200" b="1" dirty="0"/>
              <a:t> Sağım yapan kişi: </a:t>
            </a:r>
            <a:r>
              <a:rPr lang="tr-TR" sz="2200" dirty="0"/>
              <a:t>Sağım elle yapıldığı takdirde, sağımı yapan kişinin ellerinden mikroorganizma bulaşabilir, ya da sağıcıyla taşınan toz ve kir parçacıklarının meme çevresindeki havanın </a:t>
            </a:r>
            <a:r>
              <a:rPr lang="tr-TR" sz="2200" dirty="0" err="1"/>
              <a:t>kontaminasyon</a:t>
            </a:r>
            <a:r>
              <a:rPr lang="tr-TR" sz="2200" dirty="0"/>
              <a:t> düzeyini artırması sonucu bulaşma meydana gelebilir. </a:t>
            </a:r>
            <a:endParaRPr lang="en-US" sz="22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46089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tr-TR" sz="3200" b="1" dirty="0"/>
            </a:br>
            <a:br>
              <a:rPr lang="tr-TR" sz="3200" b="1" dirty="0"/>
            </a:br>
            <a:r>
              <a:rPr lang="tr-TR" sz="3200" b="1" dirty="0"/>
              <a:t>Mikroorganizmalar Üzerine Etkisi</a:t>
            </a:r>
            <a:br>
              <a:rPr lang="tr-TR" sz="3200" dirty="0"/>
            </a:br>
            <a:r>
              <a:rPr lang="tr-TR" sz="3200" b="1" dirty="0"/>
              <a:t> </a:t>
            </a:r>
            <a:r>
              <a:rPr lang="tr-TR" sz="2800" b="1" dirty="0"/>
              <a:t>1. Çiğ sütün </a:t>
            </a:r>
            <a:r>
              <a:rPr lang="tr-TR" sz="2800" b="1" dirty="0" err="1"/>
              <a:t>mikroflorası</a:t>
            </a:r>
            <a:br>
              <a:rPr lang="tr-TR" sz="3200" dirty="0"/>
            </a:b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40654" y="2364318"/>
            <a:ext cx="9957546" cy="3416300"/>
          </a:xfrm>
        </p:spPr>
        <p:txBody>
          <a:bodyPr/>
          <a:lstStyle/>
          <a:p>
            <a:r>
              <a:rPr lang="tr-TR" sz="2200" dirty="0"/>
              <a:t>Yeni sağılmış bir sütteki toplam bakteri sayısı  &lt;1000 - &gt;1x10</a:t>
            </a:r>
            <a:r>
              <a:rPr lang="tr-TR" sz="2200" b="1" baseline="30000" dirty="0"/>
              <a:t>6 </a:t>
            </a:r>
            <a:r>
              <a:rPr lang="tr-TR" sz="2200" dirty="0"/>
              <a:t>adet</a:t>
            </a:r>
            <a:r>
              <a:rPr lang="tr-TR" sz="2200" b="1" dirty="0"/>
              <a:t>/</a:t>
            </a:r>
            <a:r>
              <a:rPr lang="tr-TR" sz="2200" dirty="0"/>
              <a:t>ml arasındadır.</a:t>
            </a:r>
          </a:p>
          <a:p>
            <a:r>
              <a:rPr lang="tr-TR" sz="2200" dirty="0"/>
              <a:t>İlk bakteri sayısının 10</a:t>
            </a:r>
            <a:r>
              <a:rPr lang="tr-TR" sz="2200" baseline="30000" dirty="0"/>
              <a:t>5</a:t>
            </a:r>
            <a:r>
              <a:rPr lang="tr-TR" sz="2200" dirty="0"/>
              <a:t> adet/</a:t>
            </a:r>
            <a:r>
              <a:rPr lang="tr-TR" sz="2200" dirty="0" err="1"/>
              <a:t>mL</a:t>
            </a:r>
            <a:r>
              <a:rPr lang="tr-TR" sz="2200" dirty="0"/>
              <a:t> den fazla olması o sütün üretiminde hijyenik kurallara uyulmadığını belirtir.</a:t>
            </a:r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5100" y="4072468"/>
            <a:ext cx="10219652" cy="287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150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58244" y="3749675"/>
            <a:ext cx="6219825" cy="1123950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1154954" y="2460250"/>
            <a:ext cx="87559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/>
              <a:t>Düşük bakteri içeriğine sahip (&lt;5000 </a:t>
            </a:r>
            <a:r>
              <a:rPr lang="tr-TR" sz="2200" dirty="0" err="1"/>
              <a:t>kob</a:t>
            </a:r>
            <a:r>
              <a:rPr lang="tr-TR" sz="2200" dirty="0"/>
              <a:t>/ml) çiğ sütteki başlıca </a:t>
            </a:r>
          </a:p>
          <a:p>
            <a:r>
              <a:rPr lang="tr-TR" sz="2200" dirty="0"/>
              <a:t>    mikroorganizma gruplarının görülme sıklığı</a:t>
            </a:r>
          </a:p>
        </p:txBody>
      </p:sp>
    </p:spTree>
    <p:extLst>
      <p:ext uri="{BB962C8B-B14F-4D97-AF65-F5344CB8AC3E}">
        <p14:creationId xmlns:p14="http://schemas.microsoft.com/office/powerpoint/2010/main" val="1530643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19100" y="2603500"/>
            <a:ext cx="11341100" cy="3416300"/>
          </a:xfrm>
        </p:spPr>
        <p:txBody>
          <a:bodyPr>
            <a:normAutofit/>
          </a:bodyPr>
          <a:lstStyle/>
          <a:p>
            <a:r>
              <a:rPr lang="tr-TR" sz="2200" dirty="0"/>
              <a:t>Mikroorganizmaların gelişimi; çiğ sütün depolama sıcaklık ve süresine ve </a:t>
            </a:r>
            <a:r>
              <a:rPr lang="tr-TR" sz="2200" dirty="0" err="1"/>
              <a:t>kontaminant</a:t>
            </a:r>
            <a:r>
              <a:rPr lang="tr-TR" sz="2200" dirty="0"/>
              <a:t> bakterilerin depolama sıcaklığındaki çoğalma hızlarına bağlıdır.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200" y="3566700"/>
            <a:ext cx="10452100" cy="329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5590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>
          <a:xfrm>
            <a:off x="1154954" y="2603500"/>
            <a:ext cx="10071846" cy="3416300"/>
          </a:xfrm>
        </p:spPr>
        <p:txBody>
          <a:bodyPr>
            <a:normAutofit/>
          </a:bodyPr>
          <a:lstStyle/>
          <a:p>
            <a:r>
              <a:rPr lang="tr-TR" sz="2200" dirty="0">
                <a:ea typeface="Times New Roman" charset="-94"/>
                <a:cs typeface="Times New Roman" charset="-94"/>
              </a:rPr>
              <a:t>Sütün başlangıçtaki toplam bakteri sayısı arttıkça, bu oranlar değişmeye başlar ve genellikle mikrokokların sayısı azalırken gram-negatif çubuk şeklindeki bakterilerin sayısında artış meydana gelir. Böylece </a:t>
            </a:r>
            <a:r>
              <a:rPr lang="tr-TR" sz="2200" dirty="0" err="1">
                <a:ea typeface="Times New Roman" charset="-94"/>
                <a:cs typeface="Times New Roman" charset="-94"/>
              </a:rPr>
              <a:t>mikrofloranın</a:t>
            </a:r>
            <a:r>
              <a:rPr lang="tr-TR" sz="2200" dirty="0">
                <a:ea typeface="Times New Roman" charset="-94"/>
                <a:cs typeface="Times New Roman" charset="-94"/>
              </a:rPr>
              <a:t> en az %30'nu gram-negatif bakteriler oluşturur. </a:t>
            </a:r>
            <a:endParaRPr lang="tr-TR" sz="2200" dirty="0"/>
          </a:p>
          <a:p>
            <a:r>
              <a:rPr lang="tr-TR" sz="2200" dirty="0"/>
              <a:t>Pastörizasyon derecelerinde çoğalmayan, fakat pastörizasyon sıcaklığında canlı kalabilen organizmalar </a:t>
            </a:r>
            <a:r>
              <a:rPr lang="tr-TR" sz="2200" dirty="0" err="1"/>
              <a:t>termodurik</a:t>
            </a:r>
            <a:r>
              <a:rPr lang="tr-TR" sz="2200" dirty="0"/>
              <a:t>, buzdolabı sıcaklığında çoğalabilen organizmalar da </a:t>
            </a:r>
            <a:r>
              <a:rPr lang="tr-TR" sz="2200" dirty="0" err="1"/>
              <a:t>psikrotrofik</a:t>
            </a:r>
            <a:r>
              <a:rPr lang="tr-TR" sz="2200" dirty="0"/>
              <a:t> mikroorganizmalardır. </a:t>
            </a:r>
          </a:p>
        </p:txBody>
      </p:sp>
    </p:spTree>
    <p:extLst>
      <p:ext uri="{BB962C8B-B14F-4D97-AF65-F5344CB8AC3E}">
        <p14:creationId xmlns:p14="http://schemas.microsoft.com/office/powerpoint/2010/main" val="1565825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1" dirty="0"/>
              <a:t>2. Çiğ sütün </a:t>
            </a:r>
            <a:r>
              <a:rPr lang="tr-TR" sz="3200" b="1" dirty="0" err="1"/>
              <a:t>kontaminasyon</a:t>
            </a:r>
            <a:r>
              <a:rPr lang="tr-TR" sz="3200" b="1" dirty="0"/>
              <a:t> kaynakları  </a:t>
            </a:r>
            <a:br>
              <a:rPr lang="tr-TR" sz="3200" dirty="0"/>
            </a:b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500"/>
            <a:ext cx="10262346" cy="3619500"/>
          </a:xfrm>
        </p:spPr>
        <p:txBody>
          <a:bodyPr/>
          <a:lstStyle/>
          <a:p>
            <a:pPr marL="0" indent="0">
              <a:buNone/>
            </a:pPr>
            <a:r>
              <a:rPr lang="tr-TR" sz="2400" b="1" dirty="0"/>
              <a:t>1. Meme içi florası  </a:t>
            </a:r>
            <a:endParaRPr lang="tr-TR" sz="2400" dirty="0"/>
          </a:p>
          <a:p>
            <a:r>
              <a:rPr lang="tr-TR" sz="2200" dirty="0"/>
              <a:t>Süt hayvanının ya da memenin bakteriyel enfeksiyona yakalanması, çiğ sütün bakteri içeriğinin artmasına ve sütte patojen bakterilerin bulunmasına neden olabilir. </a:t>
            </a:r>
          </a:p>
          <a:p>
            <a:r>
              <a:rPr lang="tr-TR" sz="2200" dirty="0"/>
              <a:t>Memenin </a:t>
            </a:r>
            <a:r>
              <a:rPr lang="tr-TR" sz="2200" i="1" dirty="0" err="1">
                <a:solidFill>
                  <a:srgbClr val="FF0000"/>
                </a:solidFill>
              </a:rPr>
              <a:t>Staphylococcus</a:t>
            </a:r>
            <a:r>
              <a:rPr lang="tr-TR" sz="2200" dirty="0">
                <a:solidFill>
                  <a:srgbClr val="FF0000"/>
                </a:solidFill>
              </a:rPr>
              <a:t> </a:t>
            </a:r>
            <a:r>
              <a:rPr lang="tr-TR" sz="2200" i="1" dirty="0" err="1">
                <a:solidFill>
                  <a:srgbClr val="FF0000"/>
                </a:solidFill>
              </a:rPr>
              <a:t>aureus</a:t>
            </a:r>
            <a:r>
              <a:rPr lang="tr-TR" sz="2200" dirty="0">
                <a:solidFill>
                  <a:srgbClr val="FF0000"/>
                </a:solidFill>
              </a:rPr>
              <a:t>, </a:t>
            </a:r>
            <a:r>
              <a:rPr lang="tr-TR" sz="2200" i="1" dirty="0" err="1">
                <a:solidFill>
                  <a:srgbClr val="FF0000"/>
                </a:solidFill>
              </a:rPr>
              <a:t>Streptococcus</a:t>
            </a:r>
            <a:r>
              <a:rPr lang="tr-TR" sz="2200" i="1" dirty="0">
                <a:solidFill>
                  <a:srgbClr val="FF0000"/>
                </a:solidFill>
              </a:rPr>
              <a:t> </a:t>
            </a:r>
            <a:r>
              <a:rPr lang="tr-TR" sz="2200" i="1" dirty="0" err="1">
                <a:solidFill>
                  <a:srgbClr val="FF0000"/>
                </a:solidFill>
              </a:rPr>
              <a:t>agalactiae</a:t>
            </a:r>
            <a:r>
              <a:rPr lang="tr-TR" sz="2200" dirty="0">
                <a:solidFill>
                  <a:srgbClr val="FF0000"/>
                </a:solidFill>
              </a:rPr>
              <a:t>, </a:t>
            </a:r>
            <a:r>
              <a:rPr lang="tr-TR" sz="2200" i="1" dirty="0" err="1">
                <a:solidFill>
                  <a:srgbClr val="FF0000"/>
                </a:solidFill>
              </a:rPr>
              <a:t>Streptococcus</a:t>
            </a:r>
            <a:r>
              <a:rPr lang="tr-TR" sz="2200" i="1" dirty="0">
                <a:solidFill>
                  <a:srgbClr val="FF0000"/>
                </a:solidFill>
              </a:rPr>
              <a:t> </a:t>
            </a:r>
            <a:r>
              <a:rPr lang="tr-TR" sz="2200" i="1" dirty="0" err="1">
                <a:solidFill>
                  <a:srgbClr val="FF0000"/>
                </a:solidFill>
              </a:rPr>
              <a:t>dysgalactiae</a:t>
            </a:r>
            <a:r>
              <a:rPr lang="tr-TR" sz="2200" dirty="0">
                <a:solidFill>
                  <a:srgbClr val="FF0000"/>
                </a:solidFill>
              </a:rPr>
              <a:t>, </a:t>
            </a:r>
            <a:r>
              <a:rPr lang="tr-TR" sz="2200" i="1" dirty="0" err="1">
                <a:solidFill>
                  <a:srgbClr val="FF0000"/>
                </a:solidFill>
              </a:rPr>
              <a:t>Str</a:t>
            </a:r>
            <a:r>
              <a:rPr lang="tr-TR" sz="2200" i="1" dirty="0">
                <a:solidFill>
                  <a:srgbClr val="FF0000"/>
                </a:solidFill>
              </a:rPr>
              <a:t>. </a:t>
            </a:r>
            <a:r>
              <a:rPr lang="tr-TR" sz="2200" i="1" dirty="0" err="1">
                <a:solidFill>
                  <a:srgbClr val="FF0000"/>
                </a:solidFill>
              </a:rPr>
              <a:t>uberis</a:t>
            </a:r>
            <a:r>
              <a:rPr lang="tr-TR" sz="2200" dirty="0">
                <a:solidFill>
                  <a:srgbClr val="FF0000"/>
                </a:solidFill>
              </a:rPr>
              <a:t>, </a:t>
            </a:r>
            <a:r>
              <a:rPr lang="tr-TR" sz="2200" i="1" dirty="0" err="1">
                <a:solidFill>
                  <a:srgbClr val="FF0000"/>
                </a:solidFill>
              </a:rPr>
              <a:t>Escherichia</a:t>
            </a:r>
            <a:r>
              <a:rPr lang="tr-TR" sz="2200" i="1" dirty="0">
                <a:solidFill>
                  <a:srgbClr val="FF0000"/>
                </a:solidFill>
              </a:rPr>
              <a:t> </a:t>
            </a:r>
            <a:r>
              <a:rPr lang="tr-TR" sz="2200" i="1" dirty="0" err="1">
                <a:solidFill>
                  <a:srgbClr val="FF0000"/>
                </a:solidFill>
              </a:rPr>
              <a:t>coli</a:t>
            </a:r>
            <a:r>
              <a:rPr lang="tr-TR" sz="2200" dirty="0">
                <a:solidFill>
                  <a:srgbClr val="FF0000"/>
                </a:solidFill>
              </a:rPr>
              <a:t>, </a:t>
            </a:r>
            <a:r>
              <a:rPr lang="tr-TR" sz="2200" i="1" dirty="0" err="1">
                <a:solidFill>
                  <a:srgbClr val="FF0000"/>
                </a:solidFill>
              </a:rPr>
              <a:t>Corynebacterium</a:t>
            </a:r>
            <a:r>
              <a:rPr lang="tr-TR" sz="2200" i="1" dirty="0">
                <a:solidFill>
                  <a:srgbClr val="FF0000"/>
                </a:solidFill>
              </a:rPr>
              <a:t> </a:t>
            </a:r>
            <a:r>
              <a:rPr lang="tr-TR" sz="2200" i="1" dirty="0" err="1">
                <a:solidFill>
                  <a:srgbClr val="FF0000"/>
                </a:solidFill>
              </a:rPr>
              <a:t>bovis</a:t>
            </a:r>
            <a:r>
              <a:rPr lang="tr-TR" sz="2200" i="1" dirty="0">
                <a:solidFill>
                  <a:srgbClr val="FF0000"/>
                </a:solidFill>
              </a:rPr>
              <a:t> </a:t>
            </a:r>
            <a:r>
              <a:rPr lang="tr-TR" sz="2200" dirty="0">
                <a:solidFill>
                  <a:srgbClr val="FF0000"/>
                </a:solidFill>
              </a:rPr>
              <a:t>veya </a:t>
            </a:r>
            <a:r>
              <a:rPr lang="tr-TR" sz="2200" i="1" dirty="0" err="1">
                <a:solidFill>
                  <a:srgbClr val="FF0000"/>
                </a:solidFill>
              </a:rPr>
              <a:t>Corynebacterium</a:t>
            </a:r>
            <a:r>
              <a:rPr lang="tr-TR" sz="2200" i="1" dirty="0">
                <a:solidFill>
                  <a:srgbClr val="FF0000"/>
                </a:solidFill>
              </a:rPr>
              <a:t> </a:t>
            </a:r>
            <a:r>
              <a:rPr lang="tr-TR" sz="2200" i="1" dirty="0" err="1">
                <a:solidFill>
                  <a:srgbClr val="FF0000"/>
                </a:solidFill>
              </a:rPr>
              <a:t>pyogenes</a:t>
            </a:r>
            <a:r>
              <a:rPr lang="tr-TR" sz="2200" i="1" dirty="0">
                <a:solidFill>
                  <a:srgbClr val="FF0000"/>
                </a:solidFill>
              </a:rPr>
              <a:t> </a:t>
            </a:r>
            <a:r>
              <a:rPr lang="tr-TR" sz="2200" dirty="0"/>
              <a:t>ile </a:t>
            </a:r>
            <a:r>
              <a:rPr lang="tr-TR" sz="2200" dirty="0" err="1"/>
              <a:t>enfekte</a:t>
            </a:r>
            <a:r>
              <a:rPr lang="tr-TR" sz="2200" dirty="0"/>
              <a:t> olması sonucu </a:t>
            </a:r>
            <a:r>
              <a:rPr lang="tr-TR" sz="2200" dirty="0" err="1"/>
              <a:t>mastitis</a:t>
            </a:r>
            <a:r>
              <a:rPr lang="tr-TR" sz="2200" dirty="0"/>
              <a:t> ya da meme iltihabı meydana gelir. </a:t>
            </a:r>
          </a:p>
          <a:p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137131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500"/>
            <a:ext cx="10173446" cy="34163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200" dirty="0"/>
              <a:t>Klinik ve </a:t>
            </a:r>
            <a:r>
              <a:rPr lang="tr-TR" sz="2200" dirty="0" err="1"/>
              <a:t>sub</a:t>
            </a:r>
            <a:r>
              <a:rPr lang="tr-TR" sz="2200" dirty="0"/>
              <a:t>-klinik </a:t>
            </a:r>
            <a:r>
              <a:rPr lang="tr-TR" sz="2200" dirty="0" err="1"/>
              <a:t>mastitis</a:t>
            </a:r>
            <a:r>
              <a:rPr lang="tr-TR" sz="2200" dirty="0"/>
              <a:t> olmak üzere iki şekilde meydana gelir. </a:t>
            </a:r>
          </a:p>
          <a:p>
            <a:r>
              <a:rPr lang="tr-TR" sz="2200" dirty="0"/>
              <a:t>Klinik </a:t>
            </a:r>
            <a:r>
              <a:rPr lang="tr-TR" sz="2200" dirty="0" err="1"/>
              <a:t>mastitis</a:t>
            </a:r>
            <a:r>
              <a:rPr lang="tr-TR" sz="2200" dirty="0"/>
              <a:t>, memenin durumundan veya sütteki gözle görülebilir değişimlerden kolayca anlaşılır. Klinik belirtiler gösteren hayvanların sütleri işletmelere verilmez. </a:t>
            </a:r>
          </a:p>
          <a:p>
            <a:r>
              <a:rPr lang="tr-TR" sz="2200" dirty="0" err="1"/>
              <a:t>Sub</a:t>
            </a:r>
            <a:r>
              <a:rPr lang="tr-TR" sz="2200" dirty="0"/>
              <a:t>-klinik formda ise, memenin ve sütün görünümü normaldir, bu yüzden hastalık ancak, sütte patojen bakterilerin aranması veya somatik hücrelerin sayısındaki ya da biyokimyasal niteliklerdeki değişimlerin incelenmesi suretiyle teşhis edilebilir. </a:t>
            </a:r>
          </a:p>
        </p:txBody>
      </p:sp>
    </p:spTree>
    <p:extLst>
      <p:ext uri="{BB962C8B-B14F-4D97-AF65-F5344CB8AC3E}">
        <p14:creationId xmlns:p14="http://schemas.microsoft.com/office/powerpoint/2010/main" val="1715816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40654" y="2146300"/>
            <a:ext cx="10529046" cy="4470400"/>
          </a:xfrm>
        </p:spPr>
        <p:txBody>
          <a:bodyPr>
            <a:normAutofit/>
          </a:bodyPr>
          <a:lstStyle/>
          <a:p>
            <a:r>
              <a:rPr lang="tr-TR" sz="2200" dirty="0"/>
              <a:t>Yüksek somatik hücre sayısı </a:t>
            </a:r>
            <a:r>
              <a:rPr lang="tr-TR" sz="2200" dirty="0" err="1"/>
              <a:t>sub</a:t>
            </a:r>
            <a:r>
              <a:rPr lang="tr-TR" sz="2200" dirty="0"/>
              <a:t>-klinik </a:t>
            </a:r>
            <a:r>
              <a:rPr lang="tr-TR" sz="2200" dirty="0" err="1"/>
              <a:t>mastitisin</a:t>
            </a:r>
            <a:r>
              <a:rPr lang="tr-TR" sz="2200" dirty="0"/>
              <a:t> bir göstergesidir. </a:t>
            </a:r>
          </a:p>
          <a:p>
            <a:r>
              <a:rPr lang="tr-TR" sz="2200" dirty="0"/>
              <a:t>Ayrıca, </a:t>
            </a:r>
            <a:r>
              <a:rPr lang="tr-TR" sz="2200" dirty="0" err="1"/>
              <a:t>mastitisli</a:t>
            </a:r>
            <a:r>
              <a:rPr lang="tr-TR" sz="2200" dirty="0"/>
              <a:t> memeden sağılan sütte yüksek konsantrasyonlarda sığır serum albümini, </a:t>
            </a:r>
            <a:r>
              <a:rPr lang="tr-TR" sz="2200" dirty="0" err="1"/>
              <a:t>immünoglobülin</a:t>
            </a:r>
            <a:r>
              <a:rPr lang="tr-TR" sz="2200" dirty="0"/>
              <a:t>, sodyum iyonu ve klor iyonu; buna karşın düşük miktarlarda laktoz ve potasyum bulunur. </a:t>
            </a:r>
          </a:p>
          <a:p>
            <a:r>
              <a:rPr lang="tr-TR" sz="2200" dirty="0"/>
              <a:t>Memeyi </a:t>
            </a:r>
            <a:r>
              <a:rPr lang="tr-TR" sz="2200" dirty="0" err="1"/>
              <a:t>enfekte</a:t>
            </a:r>
            <a:r>
              <a:rPr lang="tr-TR" sz="2200" dirty="0"/>
              <a:t> eden bakterilerden </a:t>
            </a:r>
            <a:r>
              <a:rPr lang="tr-TR" sz="2200" i="1" dirty="0" err="1"/>
              <a:t>Staph.aureus</a:t>
            </a:r>
            <a:r>
              <a:rPr lang="tr-TR" sz="2200" dirty="0"/>
              <a:t>, </a:t>
            </a:r>
            <a:r>
              <a:rPr lang="tr-TR" sz="2200" i="1" dirty="0" err="1"/>
              <a:t>Str.agalactiae</a:t>
            </a:r>
            <a:r>
              <a:rPr lang="tr-TR" sz="2200" i="1" dirty="0"/>
              <a:t> </a:t>
            </a:r>
            <a:r>
              <a:rPr lang="tr-TR" sz="2200" dirty="0"/>
              <a:t>ve </a:t>
            </a:r>
            <a:r>
              <a:rPr lang="tr-TR" sz="2200" i="1" dirty="0" err="1"/>
              <a:t>E.coli</a:t>
            </a:r>
            <a:r>
              <a:rPr lang="tr-TR" sz="2200" dirty="0"/>
              <a:t> insanlarda patojen olabilen bakterilerdir. </a:t>
            </a:r>
          </a:p>
          <a:p>
            <a:r>
              <a:rPr lang="tr-TR" sz="2200" dirty="0"/>
              <a:t>Bunlardan stafilokokların sığırlarda rastlanan bazı </a:t>
            </a:r>
            <a:r>
              <a:rPr lang="tr-TR" sz="2200" dirty="0" err="1"/>
              <a:t>suşları</a:t>
            </a:r>
            <a:r>
              <a:rPr lang="tr-TR" sz="2200" dirty="0"/>
              <a:t> </a:t>
            </a:r>
            <a:r>
              <a:rPr lang="tr-TR" sz="2200" dirty="0" err="1"/>
              <a:t>enterotoksin</a:t>
            </a:r>
            <a:r>
              <a:rPr lang="tr-TR" sz="2200" dirty="0"/>
              <a:t> üretebilirler. </a:t>
            </a:r>
            <a:r>
              <a:rPr lang="tr-TR" sz="2200" dirty="0" err="1"/>
              <a:t>Enterotoksin</a:t>
            </a:r>
            <a:r>
              <a:rPr lang="tr-TR" sz="2200" dirty="0"/>
              <a:t> ısıya </a:t>
            </a:r>
            <a:r>
              <a:rPr lang="tr-TR" sz="2200" dirty="0" err="1"/>
              <a:t>nisbeten</a:t>
            </a:r>
            <a:r>
              <a:rPr lang="tr-TR" sz="2200" dirty="0"/>
              <a:t> direnç gösterdiği için, pastörizasyon işlemiyle yok edilemez. Dolayısıyla </a:t>
            </a:r>
            <a:r>
              <a:rPr lang="tr-TR" sz="2200" dirty="0" err="1"/>
              <a:t>enterotoksin</a:t>
            </a:r>
            <a:r>
              <a:rPr lang="tr-TR" sz="2200" dirty="0"/>
              <a:t> taşıyan bir gıdanın tüketimi, 24 saat içinde, </a:t>
            </a:r>
            <a:r>
              <a:rPr lang="tr-TR" sz="2200" dirty="0" err="1"/>
              <a:t>diyare</a:t>
            </a:r>
            <a:r>
              <a:rPr lang="tr-TR" sz="2200" dirty="0"/>
              <a:t>, karın ağrısı gibi istenmeyen rahatsızlıklara neden olur </a:t>
            </a:r>
          </a:p>
          <a:p>
            <a:pPr marL="0" indent="0">
              <a:buNone/>
            </a:pP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11272936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32532" y="2257509"/>
            <a:ext cx="11016452" cy="4600491"/>
          </a:xfrm>
        </p:spPr>
        <p:txBody>
          <a:bodyPr>
            <a:normAutofit/>
          </a:bodyPr>
          <a:lstStyle/>
          <a:p>
            <a:r>
              <a:rPr lang="tr-TR" sz="2200" dirty="0"/>
              <a:t>Q humması etmeni olan </a:t>
            </a:r>
            <a:r>
              <a:rPr lang="tr-TR" sz="2200" i="1" dirty="0" err="1"/>
              <a:t>Coxiella</a:t>
            </a:r>
            <a:r>
              <a:rPr lang="tr-TR" sz="2200" i="1" dirty="0"/>
              <a:t> </a:t>
            </a:r>
            <a:r>
              <a:rPr lang="tr-TR" sz="2200" i="1" dirty="0" err="1"/>
              <a:t>burnetii</a:t>
            </a:r>
            <a:r>
              <a:rPr lang="tr-TR" sz="2200" dirty="0"/>
              <a:t> süt hayvanının memesini </a:t>
            </a:r>
            <a:r>
              <a:rPr lang="tr-TR" sz="2200" dirty="0" err="1"/>
              <a:t>enfekte</a:t>
            </a:r>
            <a:r>
              <a:rPr lang="tr-TR" sz="2200" dirty="0"/>
              <a:t> edebilir ve </a:t>
            </a:r>
            <a:r>
              <a:rPr lang="tr-TR" sz="2200" dirty="0" err="1"/>
              <a:t>enfekte</a:t>
            </a:r>
            <a:r>
              <a:rPr lang="tr-TR" sz="2200" dirty="0"/>
              <a:t> olmuş sütle temas eden kişilerde hastalığa yol açabilir.   </a:t>
            </a:r>
          </a:p>
          <a:p>
            <a:pPr marL="0" indent="0">
              <a:buNone/>
            </a:pPr>
            <a:endParaRPr lang="en-US" sz="2200" dirty="0"/>
          </a:p>
          <a:p>
            <a:r>
              <a:rPr lang="tr-TR" sz="2200" dirty="0" err="1"/>
              <a:t>Termodurik</a:t>
            </a:r>
            <a:r>
              <a:rPr lang="tr-TR" sz="2200" dirty="0"/>
              <a:t> patojenlerden olan ve insanlarda bağırsak iltihabına yol açan</a:t>
            </a:r>
            <a:r>
              <a:rPr lang="tr-TR" sz="2200" i="1" dirty="0"/>
              <a:t> </a:t>
            </a:r>
            <a:r>
              <a:rPr lang="tr-TR" sz="2200" i="1" dirty="0" err="1"/>
              <a:t>Salmonella</a:t>
            </a:r>
            <a:r>
              <a:rPr lang="tr-TR" sz="2200" i="1" dirty="0"/>
              <a:t> </a:t>
            </a:r>
            <a:r>
              <a:rPr lang="tr-TR" sz="2200" i="1" dirty="0" err="1"/>
              <a:t>typhi</a:t>
            </a:r>
            <a:r>
              <a:rPr lang="tr-TR" sz="2200" dirty="0"/>
              <a:t> veya </a:t>
            </a:r>
            <a:r>
              <a:rPr lang="tr-TR" sz="2200" i="1" dirty="0" err="1"/>
              <a:t>Campylobacter</a:t>
            </a:r>
            <a:r>
              <a:rPr lang="tr-TR" sz="2200" i="1" dirty="0"/>
              <a:t> </a:t>
            </a:r>
            <a:r>
              <a:rPr lang="tr-TR" sz="2200" i="1" dirty="0" err="1"/>
              <a:t>coli</a:t>
            </a:r>
            <a:r>
              <a:rPr lang="tr-TR" sz="2200" dirty="0"/>
              <a:t>, </a:t>
            </a:r>
            <a:r>
              <a:rPr lang="tr-TR" sz="2200" i="1" dirty="0" err="1"/>
              <a:t>Campylobacter</a:t>
            </a:r>
            <a:r>
              <a:rPr lang="tr-TR" sz="2200" dirty="0"/>
              <a:t> </a:t>
            </a:r>
            <a:r>
              <a:rPr lang="tr-TR" sz="2200" i="1" dirty="0" err="1"/>
              <a:t>jejuni</a:t>
            </a:r>
            <a:r>
              <a:rPr lang="tr-TR" sz="2200" dirty="0"/>
              <a:t> mikroorganizmaları memenin dış yüzeyinden süte bulaşmakla birlikte, memeyi de </a:t>
            </a:r>
            <a:r>
              <a:rPr lang="tr-TR" sz="2200" dirty="0" err="1"/>
              <a:t>enfekte</a:t>
            </a:r>
            <a:r>
              <a:rPr lang="tr-TR" sz="2200" dirty="0"/>
              <a:t> edebilir ve bu yolla süte geçebilirler. </a:t>
            </a:r>
            <a:endParaRPr lang="en-US" sz="2200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7160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İyon Toplantı Odası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İyon Toplantı Odası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 Toplantı Odası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0</TotalTime>
  <Words>755</Words>
  <Application>Microsoft Office PowerPoint</Application>
  <PresentationFormat>Geniş ekran</PresentationFormat>
  <Paragraphs>40</Paragraphs>
  <Slides>15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1" baseType="lpstr">
      <vt:lpstr>Arial</vt:lpstr>
      <vt:lpstr>Calibri</vt:lpstr>
      <vt:lpstr>Century Gothic</vt:lpstr>
      <vt:lpstr>Times New Roman</vt:lpstr>
      <vt:lpstr>Wingdings 3</vt:lpstr>
      <vt:lpstr>İyon Toplantı Odası</vt:lpstr>
      <vt:lpstr>Isıl İşlemin Mikroorganizmalar Üzerine Etkisi </vt:lpstr>
      <vt:lpstr>  Mikroorganizmalar Üzerine Etkisi  1. Çiğ sütün mikroflorası </vt:lpstr>
      <vt:lpstr>PowerPoint Sunusu</vt:lpstr>
      <vt:lpstr>PowerPoint Sunusu</vt:lpstr>
      <vt:lpstr>PowerPoint Sunusu</vt:lpstr>
      <vt:lpstr>2. Çiğ sütün kontaminasyon kaynakları   </vt:lpstr>
      <vt:lpstr>PowerPoint Sunusu</vt:lpstr>
      <vt:lpstr>PowerPoint Sunusu</vt:lpstr>
      <vt:lpstr>PowerPoint Sunusu</vt:lpstr>
      <vt:lpstr>PowerPoint Sunusu</vt:lpstr>
      <vt:lpstr>Memenin dış yüzeyi  </vt:lpstr>
      <vt:lpstr>PowerPoint Sunusu</vt:lpstr>
      <vt:lpstr>PowerPoint Sunusu</vt:lpstr>
      <vt:lpstr>Diğer kontaminasyon kaynakları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Isıl İşlemin Mikroorganizmalar Üzerine Etkisi </dc:title>
  <dc:creator>pc</dc:creator>
  <cp:lastModifiedBy>pc</cp:lastModifiedBy>
  <cp:revision>1</cp:revision>
  <dcterms:created xsi:type="dcterms:W3CDTF">2026-04-08T19:54:29Z</dcterms:created>
  <dcterms:modified xsi:type="dcterms:W3CDTF">2026-04-08T19:54:55Z</dcterms:modified>
</cp:coreProperties>
</file>