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7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76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65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64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40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70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1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38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9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774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61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52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03512" y="548682"/>
            <a:ext cx="8278688" cy="1512167"/>
          </a:xfrm>
        </p:spPr>
        <p:txBody>
          <a:bodyPr/>
          <a:lstStyle/>
          <a:p>
            <a:r>
              <a:rPr lang="tr-TR" dirty="0" smtClean="0"/>
              <a:t>Okul Dışı Öğrenme Ortamı Olarak Müzeler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794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Müze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Allan (1963:5) </a:t>
            </a:r>
            <a:r>
              <a:rPr lang="tr-TR" dirty="0" smtClean="0"/>
              <a:t>tarafından</a:t>
            </a:r>
            <a:r>
              <a:rPr lang="tr-TR" dirty="0"/>
              <a:t>, </a:t>
            </a:r>
            <a:r>
              <a:rPr lang="tr-TR" dirty="0" smtClean="0"/>
              <a:t>koleksiyonların</a:t>
            </a:r>
            <a:r>
              <a:rPr lang="tr-TR" dirty="0"/>
              <a:t>, inceleme, etüt ve zevk almak </a:t>
            </a:r>
            <a:r>
              <a:rPr lang="tr-TR" dirty="0" smtClean="0"/>
              <a:t>amacıyla yerleştirildiği bina </a:t>
            </a:r>
            <a:r>
              <a:rPr lang="tr-TR" dirty="0"/>
              <a:t>olarak </a:t>
            </a:r>
            <a:r>
              <a:rPr lang="tr-TR" dirty="0" smtClean="0"/>
              <a:t>tanımlanmıştır.</a:t>
            </a:r>
          </a:p>
          <a:p>
            <a:r>
              <a:rPr lang="tr-TR" dirty="0"/>
              <a:t>Sözen ve Tanyeli (1987:168) müzeyi, sanatsal, kültürel, tarihsel veya </a:t>
            </a:r>
            <a:r>
              <a:rPr lang="tr-TR" dirty="0" smtClean="0"/>
              <a:t>bilimsel ürünlerin </a:t>
            </a:r>
            <a:r>
              <a:rPr lang="tr-TR" dirty="0"/>
              <a:t>sürekli olarak sergilenmesi </a:t>
            </a:r>
            <a:r>
              <a:rPr lang="tr-TR" dirty="0" smtClean="0"/>
              <a:t>amacıyla yapılan </a:t>
            </a:r>
            <a:r>
              <a:rPr lang="tr-TR" dirty="0"/>
              <a:t>ya da kendisi </a:t>
            </a:r>
            <a:r>
              <a:rPr lang="tr-TR" dirty="0" smtClean="0"/>
              <a:t>sıralanan </a:t>
            </a:r>
            <a:r>
              <a:rPr lang="tr-TR" dirty="0"/>
              <a:t>bu nitelikleri nedeniyle halka </a:t>
            </a:r>
            <a:r>
              <a:rPr lang="tr-TR" dirty="0" smtClean="0"/>
              <a:t>açık tutulan yapı </a:t>
            </a:r>
            <a:r>
              <a:rPr lang="tr-TR" dirty="0"/>
              <a:t>olarak </a:t>
            </a:r>
            <a:r>
              <a:rPr lang="tr-TR" dirty="0" smtClean="0"/>
              <a:t>tanımlamıştır.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59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Müze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Çağdaş anlamıyla </a:t>
            </a:r>
            <a:r>
              <a:rPr lang="tr-TR" dirty="0"/>
              <a:t>müzeler; “toplumun ve </a:t>
            </a:r>
            <a:r>
              <a:rPr lang="tr-TR" dirty="0" smtClean="0"/>
              <a:t>gelişiminin </a:t>
            </a:r>
            <a:r>
              <a:rPr lang="tr-TR" dirty="0"/>
              <a:t>hizmetinde </a:t>
            </a:r>
            <a:r>
              <a:rPr lang="tr-TR" dirty="0" smtClean="0"/>
              <a:t>olan, halka açık, </a:t>
            </a:r>
            <a:r>
              <a:rPr lang="tr-TR" dirty="0"/>
              <a:t>insana ve </a:t>
            </a:r>
            <a:r>
              <a:rPr lang="tr-TR" dirty="0" smtClean="0"/>
              <a:t>yaşadığı </a:t>
            </a:r>
            <a:r>
              <a:rPr lang="tr-TR" dirty="0"/>
              <a:t>çevresine </a:t>
            </a:r>
            <a:r>
              <a:rPr lang="tr-TR" dirty="0" smtClean="0"/>
              <a:t>tanıklık etmiş </a:t>
            </a:r>
            <a:r>
              <a:rPr lang="tr-TR" dirty="0"/>
              <a:t>malzemelerin üzerinde </a:t>
            </a:r>
            <a:r>
              <a:rPr lang="tr-TR" dirty="0" smtClean="0"/>
              <a:t>araştırmalar </a:t>
            </a:r>
            <a:r>
              <a:rPr lang="tr-TR" dirty="0"/>
              <a:t>yapan, </a:t>
            </a:r>
            <a:r>
              <a:rPr lang="tr-TR" dirty="0" smtClean="0"/>
              <a:t>toplayan, koruyan</a:t>
            </a:r>
            <a:r>
              <a:rPr lang="tr-TR" dirty="0"/>
              <a:t>, bilgiyi </a:t>
            </a:r>
            <a:r>
              <a:rPr lang="tr-TR" dirty="0" smtClean="0"/>
              <a:t>paylaşan </a:t>
            </a:r>
            <a:r>
              <a:rPr lang="tr-TR" dirty="0"/>
              <a:t>ve sonunda inceleme, </a:t>
            </a:r>
            <a:r>
              <a:rPr lang="tr-TR" dirty="0" smtClean="0"/>
              <a:t>eğitim </a:t>
            </a:r>
            <a:r>
              <a:rPr lang="tr-TR" dirty="0"/>
              <a:t>ve zevk alma </a:t>
            </a:r>
            <a:r>
              <a:rPr lang="tr-TR" dirty="0" smtClean="0"/>
              <a:t>doğrultusunda </a:t>
            </a:r>
            <a:r>
              <a:rPr lang="tr-TR" dirty="0"/>
              <a:t>sergileyen, </a:t>
            </a:r>
            <a:r>
              <a:rPr lang="tr-TR" dirty="0" smtClean="0"/>
              <a:t>kâr düşüncesinden bağımsız</a:t>
            </a:r>
            <a:r>
              <a:rPr lang="tr-TR" dirty="0"/>
              <a:t>, </a:t>
            </a:r>
            <a:r>
              <a:rPr lang="tr-TR" dirty="0" smtClean="0"/>
              <a:t>sürekliliği </a:t>
            </a:r>
            <a:r>
              <a:rPr lang="tr-TR" dirty="0"/>
              <a:t>olan bir kurum” olarak </a:t>
            </a:r>
            <a:r>
              <a:rPr lang="tr-TR" dirty="0" smtClean="0"/>
              <a:t>tanımlanmaktadır </a:t>
            </a:r>
            <a:r>
              <a:rPr lang="tr-TR" dirty="0"/>
              <a:t>(Madran, 1999:6).</a:t>
            </a:r>
          </a:p>
        </p:txBody>
      </p:sp>
    </p:spTree>
    <p:extLst>
      <p:ext uri="{BB962C8B-B14F-4D97-AF65-F5344CB8AC3E}">
        <p14:creationId xmlns:p14="http://schemas.microsoft.com/office/powerpoint/2010/main" val="157481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19. </a:t>
            </a:r>
            <a:r>
              <a:rPr lang="tr-TR" dirty="0" smtClean="0"/>
              <a:t>yüzyılın ortalarından </a:t>
            </a:r>
            <a:r>
              <a:rPr lang="tr-TR" dirty="0"/>
              <a:t>itibaren baz müzelerin ‘</a:t>
            </a:r>
            <a:r>
              <a:rPr lang="tr-TR" dirty="0" smtClean="0"/>
              <a:t>eğitim </a:t>
            </a:r>
            <a:r>
              <a:rPr lang="tr-TR" dirty="0"/>
              <a:t>müzeleri’ olarak </a:t>
            </a:r>
            <a:r>
              <a:rPr lang="tr-TR" dirty="0" smtClean="0"/>
              <a:t>kurulduğu bilinmektedir. Çocuk </a:t>
            </a:r>
            <a:r>
              <a:rPr lang="tr-TR" dirty="0"/>
              <a:t>müzeleri ile çocukluk ve </a:t>
            </a:r>
            <a:r>
              <a:rPr lang="tr-TR" dirty="0" smtClean="0"/>
              <a:t>eğitim </a:t>
            </a:r>
            <a:r>
              <a:rPr lang="tr-TR" dirty="0"/>
              <a:t>müzeleri </a:t>
            </a:r>
            <a:r>
              <a:rPr lang="tr-TR" dirty="0" smtClean="0"/>
              <a:t>farklılık taşımaktadır</a:t>
            </a:r>
            <a:r>
              <a:rPr lang="tr-TR" dirty="0"/>
              <a:t>. Çocuk müzeleri, </a:t>
            </a:r>
            <a:r>
              <a:rPr lang="tr-TR" dirty="0" smtClean="0"/>
              <a:t>çocukların </a:t>
            </a:r>
            <a:r>
              <a:rPr lang="tr-TR" dirty="0"/>
              <a:t>ilgileri </a:t>
            </a:r>
            <a:r>
              <a:rPr lang="tr-TR" dirty="0" smtClean="0"/>
              <a:t>ve öğrenme </a:t>
            </a:r>
            <a:r>
              <a:rPr lang="tr-TR" dirty="0"/>
              <a:t>biçimleri ile </a:t>
            </a:r>
            <a:r>
              <a:rPr lang="tr-TR" dirty="0" smtClean="0"/>
              <a:t>yakından ilişkili olmayı </a:t>
            </a:r>
            <a:r>
              <a:rPr lang="tr-TR" dirty="0"/>
              <a:t>amaçlarken, </a:t>
            </a:r>
            <a:r>
              <a:rPr lang="tr-TR" dirty="0" smtClean="0"/>
              <a:t>eğitim </a:t>
            </a:r>
            <a:r>
              <a:rPr lang="tr-TR" dirty="0"/>
              <a:t>müzesi ve çocukluk müzesi ya </a:t>
            </a:r>
            <a:r>
              <a:rPr lang="tr-TR" dirty="0" smtClean="0"/>
              <a:t>eğitim </a:t>
            </a:r>
            <a:r>
              <a:rPr lang="tr-TR" dirty="0"/>
              <a:t>ya </a:t>
            </a:r>
            <a:r>
              <a:rPr lang="tr-TR" dirty="0" smtClean="0"/>
              <a:t>da çocukluk </a:t>
            </a:r>
            <a:r>
              <a:rPr lang="tr-TR" dirty="0"/>
              <a:t>tarihîni belgelemekle ilgilidir. </a:t>
            </a:r>
            <a:r>
              <a:rPr lang="tr-TR" dirty="0" smtClean="0"/>
              <a:t>İlk </a:t>
            </a:r>
            <a:r>
              <a:rPr lang="tr-TR" dirty="0"/>
              <a:t>çocuk müzelerinin </a:t>
            </a:r>
            <a:r>
              <a:rPr lang="tr-TR" dirty="0" smtClean="0"/>
              <a:t>kurulduğu </a:t>
            </a:r>
            <a:r>
              <a:rPr lang="tr-TR" dirty="0"/>
              <a:t>Amerika’da bu müzeler uzun bir </a:t>
            </a:r>
            <a:r>
              <a:rPr lang="tr-TR" dirty="0" smtClean="0"/>
              <a:t>tarihe sahiptir </a:t>
            </a:r>
            <a:r>
              <a:rPr lang="tr-TR" dirty="0"/>
              <a:t>(</a:t>
            </a:r>
            <a:r>
              <a:rPr lang="tr-TR" dirty="0" err="1"/>
              <a:t>Hooper-Greenhill</a:t>
            </a:r>
            <a:r>
              <a:rPr lang="tr-TR" dirty="0"/>
              <a:t>, 1989:195-197).</a:t>
            </a:r>
          </a:p>
        </p:txBody>
      </p:sp>
    </p:spTree>
    <p:extLst>
      <p:ext uri="{BB962C8B-B14F-4D97-AF65-F5344CB8AC3E}">
        <p14:creationId xmlns:p14="http://schemas.microsoft.com/office/powerpoint/2010/main" val="13598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eğitsel </a:t>
            </a:r>
            <a:r>
              <a:rPr lang="tr-TR" dirty="0"/>
              <a:t>müze olan </a:t>
            </a:r>
            <a:r>
              <a:rPr lang="tr-TR" dirty="0" err="1"/>
              <a:t>Haslemere</a:t>
            </a:r>
            <a:r>
              <a:rPr lang="tr-TR" dirty="0"/>
              <a:t> Müzesi, 1894-1895 </a:t>
            </a:r>
            <a:r>
              <a:rPr lang="tr-TR" dirty="0" smtClean="0"/>
              <a:t>yıllarında İngiltere’de açılmıştır </a:t>
            </a:r>
            <a:r>
              <a:rPr lang="tr-TR" dirty="0"/>
              <a:t>(San, 1998:21</a:t>
            </a:r>
            <a:r>
              <a:rPr lang="tr-TR" dirty="0" smtClean="0"/>
              <a:t>). Andrew </a:t>
            </a:r>
            <a:r>
              <a:rPr lang="tr-TR" dirty="0"/>
              <a:t>ise dünyada ilk </a:t>
            </a:r>
            <a:r>
              <a:rPr lang="tr-TR" dirty="0" smtClean="0"/>
              <a:t>eğitim </a:t>
            </a:r>
            <a:r>
              <a:rPr lang="tr-TR" dirty="0"/>
              <a:t>müzesi olarak 1845’te kurulan </a:t>
            </a:r>
            <a:r>
              <a:rPr lang="tr-TR" dirty="0" err="1"/>
              <a:t>Ontario</a:t>
            </a:r>
            <a:r>
              <a:rPr lang="tr-TR" dirty="0"/>
              <a:t> Eyalet </a:t>
            </a:r>
            <a:r>
              <a:rPr lang="tr-TR" dirty="0" smtClean="0"/>
              <a:t>Eğitim </a:t>
            </a:r>
            <a:r>
              <a:rPr lang="tr-TR" dirty="0"/>
              <a:t>Dairesinin </a:t>
            </a:r>
            <a:r>
              <a:rPr lang="tr-TR" dirty="0" smtClean="0"/>
              <a:t>Eğitim Müzesini göstermektedir </a:t>
            </a:r>
            <a:r>
              <a:rPr lang="tr-TR" dirty="0"/>
              <a:t>(Aktaran: </a:t>
            </a:r>
            <a:r>
              <a:rPr lang="tr-TR" dirty="0" err="1"/>
              <a:t>Hooper-Greenhill</a:t>
            </a:r>
            <a:r>
              <a:rPr lang="tr-TR" dirty="0"/>
              <a:t>, 1989:196).</a:t>
            </a:r>
          </a:p>
        </p:txBody>
      </p:sp>
    </p:spTree>
    <p:extLst>
      <p:ext uri="{BB962C8B-B14F-4D97-AF65-F5344CB8AC3E}">
        <p14:creationId xmlns:p14="http://schemas.microsoft.com/office/powerpoint/2010/main" val="411966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ŞAHAN, M. (2005). Müze ve eğitim. </a:t>
            </a:r>
            <a:r>
              <a:rPr lang="tr-TR" i="1" dirty="0"/>
              <a:t>Türk Eğitim Bilimleri Dergisi</a:t>
            </a:r>
            <a:r>
              <a:rPr lang="tr-TR" dirty="0"/>
              <a:t>, </a:t>
            </a:r>
            <a:r>
              <a:rPr lang="tr-TR" i="1" dirty="0"/>
              <a:t>3</a:t>
            </a:r>
            <a:r>
              <a:rPr lang="tr-TR" dirty="0"/>
              <a:t>(4), 487-501</a:t>
            </a:r>
            <a:r>
              <a:rPr lang="tr-TR" dirty="0" smtClean="0"/>
              <a:t>.</a:t>
            </a:r>
          </a:p>
          <a:p>
            <a:r>
              <a:rPr lang="tr-TR" dirty="0"/>
              <a:t>KESKİN, S. C., &amp; KAPLAN, E. (2012). SOSYAL BİLGİLER VE TARİH EĞİTİMİNDE OKUL DIŞI ÖĞRENME ORTAMI OLARAK OYUNCAK MÜZELERİ. </a:t>
            </a:r>
            <a:r>
              <a:rPr lang="tr-TR" i="1" dirty="0"/>
              <a:t>Elektronik Sosyal Bilimler Dergisi</a:t>
            </a:r>
            <a:r>
              <a:rPr lang="tr-TR" dirty="0"/>
              <a:t>, </a:t>
            </a:r>
            <a:r>
              <a:rPr lang="tr-TR" i="1" dirty="0"/>
              <a:t>11</a:t>
            </a:r>
            <a:r>
              <a:rPr lang="tr-TR" dirty="0"/>
              <a:t>(41), 95-115.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65023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Geniş ekran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Okul Dışı Öğrenme Ortamı Olarak Müzeler</vt:lpstr>
      <vt:lpstr>Müze Nedir?</vt:lpstr>
      <vt:lpstr>Müze Nedir?</vt:lpstr>
      <vt:lpstr>PowerPoint Sunusu</vt:lpstr>
      <vt:lpstr>PowerPoint Sunusu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Dışı Öğrenme Ortamı Olarak Müzeler</dc:title>
  <dc:creator>Windows Kullanıcısı</dc:creator>
  <cp:lastModifiedBy>Windows Kullanıcısı</cp:lastModifiedBy>
  <cp:revision>2</cp:revision>
  <dcterms:created xsi:type="dcterms:W3CDTF">2019-11-19T12:48:03Z</dcterms:created>
  <dcterms:modified xsi:type="dcterms:W3CDTF">2019-11-21T13:20:08Z</dcterms:modified>
</cp:coreProperties>
</file>