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6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284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EAF4"/>
    <a:srgbClr val="00FF00"/>
    <a:srgbClr val="FF99CC"/>
    <a:srgbClr val="FFFF66"/>
    <a:srgbClr val="FF00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4" autoAdjust="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60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70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98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90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49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888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71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68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14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48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93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01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2" y="4421769"/>
            <a:ext cx="793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DEZENFEKSİYON</a:t>
            </a:r>
            <a:endParaRPr lang="tr-TR" sz="4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5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2</a:t>
            </a:r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Yarı kritik malzemeler</a:t>
            </a:r>
            <a:endParaRPr lang="tr-TR" sz="24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234310"/>
            <a:ext cx="79300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Solunum terapilerinde kullanılan materyaller ve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anestezik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ekipmanlar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bazı endoskoplar,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larengoskop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bladeleri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özefageal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manometre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probları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rektal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manometri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kateterleri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diyafram halkaları bu kategoriye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girmektedir. Bu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medikal cihazlar mikroorganizmalardan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arındırılmıştır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Ancak az miktarda bakteriyel spor içerebilir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Sağlam dokular genellikle dirençlidir ancak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diğer bakteriler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mikobakteri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virüsler şüpheli etken olabilmektedir. Bu gurup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cihazlar yüksek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düzey kimyasal dezenfeksiyona gerek duymamaktadır</a:t>
            </a:r>
          </a:p>
        </p:txBody>
      </p:sp>
    </p:spTree>
    <p:extLst>
      <p:ext uri="{BB962C8B-B14F-4D97-AF65-F5344CB8AC3E}">
        <p14:creationId xmlns:p14="http://schemas.microsoft.com/office/powerpoint/2010/main" val="139350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2</a:t>
            </a:r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Yarı kritik malzemeler</a:t>
            </a:r>
            <a:endParaRPr lang="tr-TR" sz="24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068394"/>
            <a:ext cx="793005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Gluteraldehid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hidrojen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peroksit,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ortofitalaldehid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(OPA)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perasetik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asit ile hidrojen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peroksit kullanılması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önerilmektedir.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Laparoskop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endoskopların steril dokulara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girmesi nedeniyle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hastadan hastaya geçişte steril edilmesi gerekmektedir.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Fleksibl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endoskoplar gerek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girinti çıkıntıları ve dar lümenleri nedeniyle temizlenmeleri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zor olmaktadır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bu nedenle özenli bir yüksek seviye dezenfeksiyona tabi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tutulmalıdır. Bu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nedenle dezenfeksiyon sonrasında steril su ile yıkanarak hava ile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kurutulması gerekmektedir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Paketlenip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saklandığı takdirde uzun süreli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rekontaminasyondan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korunabilmektedir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792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2</a:t>
            </a:r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Yarı kritik malzemeler</a:t>
            </a:r>
            <a:endParaRPr lang="tr-TR" sz="24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068394"/>
            <a:ext cx="7930057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Isıya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dayanıksız olan tüm endoskoplar (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örn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r>
              <a:rPr lang="tr-TR" sz="17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Gastrointestinal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endoskoplar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bronkoskoplar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nazofaringoskoplar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), her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kullanımdan sonra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iyice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temizlendikten sonra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en azından yüksek düzey dezenfeksiyona tabi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tutulmalıdır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Girdikleri vücut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kavitelerinin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tipinden dolayı, esnek endoskoplar, her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kullanılışlarında yüksek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miktarda mikroorganizma ile yüklenmektedir. </a:t>
            </a:r>
            <a:endParaRPr lang="tr-TR" sz="17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Örneğin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; </a:t>
            </a:r>
            <a:r>
              <a:rPr lang="tr-TR" sz="17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gastrointestinal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endoskoplar 10^5-10^10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koloni oluşturan birim (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kob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)/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mL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mikroorganizma yükü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taşır. </a:t>
            </a:r>
            <a:endParaRPr lang="tr-TR" sz="17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Bronkoskoplardaki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ortalama yük 6.4 x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10^4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kob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/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mL’dir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Kullanımdan sonra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iyice temizlenmeleri halinde bu sayı 4-6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log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azalmaktadır. </a:t>
            </a:r>
            <a:endParaRPr lang="tr-TR" sz="17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Hatta </a:t>
            </a:r>
            <a:r>
              <a:rPr lang="tr-TR" sz="1700" b="1" dirty="0">
                <a:solidFill>
                  <a:srgbClr val="FFFF00"/>
                </a:solidFill>
                <a:latin typeface="Comic Sans MS" panose="030F0702030302020204" pitchFamily="66" charset="0"/>
              </a:rPr>
              <a:t>insan </a:t>
            </a:r>
            <a:r>
              <a:rPr lang="tr-TR" sz="1700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immünyetmezlik</a:t>
            </a:r>
            <a:r>
              <a:rPr lang="tr-TR" sz="17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virüsü </a:t>
            </a:r>
            <a:r>
              <a:rPr lang="tr-TR" sz="1700" b="1" dirty="0">
                <a:solidFill>
                  <a:srgbClr val="FFFF00"/>
                </a:solidFill>
                <a:latin typeface="Comic Sans MS" panose="030F0702030302020204" pitchFamily="66" charset="0"/>
              </a:rPr>
              <a:t>(HIV) ile </a:t>
            </a:r>
            <a:r>
              <a:rPr lang="tr-TR" sz="17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kontamine</a:t>
            </a:r>
            <a:r>
              <a:rPr lang="tr-TR" sz="17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endoskoplarla yapılan birçok </a:t>
            </a:r>
            <a:r>
              <a:rPr lang="tr-TR" sz="17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çalışmada, kullandıktan </a:t>
            </a:r>
            <a:r>
              <a:rPr lang="tr-TR" sz="1700" b="1" dirty="0">
                <a:solidFill>
                  <a:srgbClr val="FFFF00"/>
                </a:solidFill>
                <a:latin typeface="Comic Sans MS" panose="030F0702030302020204" pitchFamily="66" charset="0"/>
              </a:rPr>
              <a:t>sonra temizlemenin </a:t>
            </a:r>
            <a:r>
              <a:rPr lang="tr-TR" sz="17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HIV’ı</a:t>
            </a:r>
            <a:r>
              <a:rPr lang="tr-TR" sz="17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tamamen yok ettiği göstermiştir</a:t>
            </a:r>
          </a:p>
        </p:txBody>
      </p:sp>
    </p:spTree>
    <p:extLst>
      <p:ext uri="{BB962C8B-B14F-4D97-AF65-F5344CB8AC3E}">
        <p14:creationId xmlns:p14="http://schemas.microsoft.com/office/powerpoint/2010/main" val="304745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2</a:t>
            </a:r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Yarı kritik malzemeler</a:t>
            </a:r>
            <a:endParaRPr lang="tr-TR" sz="24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068394"/>
            <a:ext cx="793005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Başka benzer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çalışmalarla da endoskopların önce temizlenip sonra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etilenoksit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sterilizasyonu ya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da %2’lik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gluteraldehid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çözeltisinde 20 dakika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bekletililerek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endoskopun üzerindeki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mikrobiyal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kontaminasyonun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yok edilebildiği gösterilmiştir. </a:t>
            </a:r>
            <a:endParaRPr lang="tr-TR" sz="17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7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Hidroterapi tankları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hasta yatak parmaklıkları vd. orta düzey dezenfektanlar ile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temizlenebilmektedir (</a:t>
            </a:r>
            <a:r>
              <a:rPr lang="tr-TR" sz="17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penolik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iyodofor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alkol,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klorin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).</a:t>
            </a:r>
            <a:endParaRPr lang="tr-TR" sz="17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82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Yüksek Düzey Dezenfeksiyon İçin Kullanılan Bileşikler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046237"/>
            <a:ext cx="7930057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FF99CC"/>
                </a:solidFill>
                <a:latin typeface="Comic Sans MS" panose="030F0702030302020204" pitchFamily="66" charset="0"/>
              </a:rPr>
              <a:t>Gluteraldehid</a:t>
            </a:r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Etkin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bir dezenfektan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kimyasal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sterilizan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olarak kabul edilmiştir. Sıvı solüsyonu asidik olan </a:t>
            </a:r>
            <a:r>
              <a:rPr lang="tr-TR" sz="17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gluteraldehidin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7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sporisit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özelliği yoktur. </a:t>
            </a:r>
            <a:endParaRPr lang="tr-TR" sz="17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Yalnızca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alkali solüsyon olarak kullanıldığında </a:t>
            </a:r>
            <a:r>
              <a:rPr lang="tr-TR" sz="17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pH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7.5-8.5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aralığında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sporisit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özelliği vardır. </a:t>
            </a:r>
            <a:endParaRPr lang="tr-TR" sz="17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%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2 yoğunlukta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vejetatif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bakterileri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2 dakikada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mikobakterileri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20 dakikada, sporlu bakterileri ise ancak 3 saatte öldürebilmektedir. </a:t>
            </a:r>
            <a:endParaRPr lang="tr-TR" sz="17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Yüksek düzey dezenfeksiyon için oda ısısında 20 dakika temas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süresi yeterlidir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sz="17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Çözeltileri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14-28 gün kullanılabilir</a:t>
            </a:r>
          </a:p>
        </p:txBody>
      </p:sp>
    </p:spTree>
    <p:extLst>
      <p:ext uri="{BB962C8B-B14F-4D97-AF65-F5344CB8AC3E}">
        <p14:creationId xmlns:p14="http://schemas.microsoft.com/office/powerpoint/2010/main" val="368848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Yüksek Düzey Dezenfeksiyon İçin Kullanılan Bileşikler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046237"/>
            <a:ext cx="7930057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FF99CC"/>
                </a:solidFill>
                <a:latin typeface="Comic Sans MS" panose="030F0702030302020204" pitchFamily="66" charset="0"/>
              </a:rPr>
              <a:t>Gluteraldehid</a:t>
            </a:r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Ağırlıklı olarak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endoskoplar, </a:t>
            </a:r>
            <a:r>
              <a:rPr lang="tr-TR" sz="17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spirometri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tüpleri,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diyalizerler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transduserler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anestezi ve solunum tedavisi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ekipmanları, hemodiyaliz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diyalizat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sistemleri,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laparoskopide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kullanılan </a:t>
            </a:r>
            <a:r>
              <a:rPr lang="tr-TR" sz="17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disposibl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plastik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trokarların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temizliğinde kullanılabilmektedir.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Diş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hekimliğinde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hareketli protezlerin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dezenfeksiyonunda kullanılır. </a:t>
            </a:r>
            <a:endParaRPr lang="tr-TR" sz="17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Metal 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için </a:t>
            </a:r>
            <a:r>
              <a:rPr lang="tr-TR" sz="17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koroziv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 olmadığı gibi </a:t>
            </a:r>
            <a:r>
              <a:rPr lang="tr-TR" sz="17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lens aletlerine</a:t>
            </a:r>
            <a:r>
              <a:rPr lang="tr-TR" sz="17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plastik ve lastik materyale zarar vermemektedir</a:t>
            </a:r>
          </a:p>
        </p:txBody>
      </p:sp>
    </p:spTree>
    <p:extLst>
      <p:ext uri="{BB962C8B-B14F-4D97-AF65-F5344CB8AC3E}">
        <p14:creationId xmlns:p14="http://schemas.microsoft.com/office/powerpoint/2010/main" val="320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Yüksek Düzey Dezenfeksiyon İçin Kullanılan Bileşikler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046237"/>
            <a:ext cx="793005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FF99CC"/>
                </a:solidFill>
                <a:latin typeface="Comic Sans MS" panose="030F0702030302020204" pitchFamily="66" charset="0"/>
              </a:rPr>
              <a:t>Ortofitalaldehid</a:t>
            </a:r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(OPA</a:t>
            </a:r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%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0.55 1,2-benzenedikarboksialdehid ya da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OPA, şeffaf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soluk mavi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pH’sı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7.5 olan bir solüsyondur.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Oldukça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geniş bir etkinlik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alanı vardır.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Bilinen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göz ve burun pasajına ait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irritan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etkisi yoktur.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pH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3-9 arasında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mükemmel stabilizasyonu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mevcuttur.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Mikroorganizmalar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sporlar üzerinde oldukça geniş bir etkinliği vardır.</a:t>
            </a:r>
          </a:p>
        </p:txBody>
      </p:sp>
    </p:spTree>
    <p:extLst>
      <p:ext uri="{BB962C8B-B14F-4D97-AF65-F5344CB8AC3E}">
        <p14:creationId xmlns:p14="http://schemas.microsoft.com/office/powerpoint/2010/main" val="284844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Yüksek Düzey Dezenfeksiyon İçin Kullanılan Bileşikler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046237"/>
            <a:ext cx="793005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FF99CC"/>
                </a:solidFill>
                <a:latin typeface="Comic Sans MS" panose="030F0702030302020204" pitchFamily="66" charset="0"/>
              </a:rPr>
              <a:t>Ortofitalaldehid</a:t>
            </a:r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(OPA</a:t>
            </a:r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Toksisitesi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gluteraldehitten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daha az ve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mikobakterilere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daha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hızlı etkilidir.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Özellikle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endoskopların temizliğinde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kullanılmaktadır.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Pahalıdır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dakika temas süresi yüksek düzey dezenfeksiyon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için yeterlidir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Çözeltileri 14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gün kullanılabilir</a:t>
            </a:r>
          </a:p>
        </p:txBody>
      </p:sp>
    </p:spTree>
    <p:extLst>
      <p:ext uri="{BB962C8B-B14F-4D97-AF65-F5344CB8AC3E}">
        <p14:creationId xmlns:p14="http://schemas.microsoft.com/office/powerpoint/2010/main" val="231544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Yüksek Düzey Dezenfeksiyon İçin Kullanılan Bileşikler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046237"/>
            <a:ext cx="793005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FF99CC"/>
                </a:solidFill>
                <a:latin typeface="Comic Sans MS" panose="030F0702030302020204" pitchFamily="66" charset="0"/>
              </a:rPr>
              <a:t>Perasetik</a:t>
            </a:r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 Asit</a:t>
            </a:r>
          </a:p>
          <a:p>
            <a:pPr algn="just"/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Perasetik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asit ya da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peroksiasetik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asit tüm mikroorganizmalar üzerine etkinliği olan bir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sterilizandır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Otomatik makinelerde medikal (endoskop,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artroskop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), cerrahi ve diş ile ilgili materyallerin kimyasal sterilizasyonunda kullanılmaktadır.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Oldukça hızlı etkili bir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sporisittir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Yüksek düzey dezenfeksiyon için 5-10 dakika yeterlidir.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Dayanıksız ve pahalı bir bileşiktir. Ayrıca, bazı metaller üzerinde korozyona neden olur.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Yoğun çözelti ile temas halinde cilt yanıkları ve göz hasarı oluşabilir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  <a:endParaRPr lang="tr-TR" sz="1600" b="1" dirty="0">
              <a:solidFill>
                <a:srgbClr val="FF99CC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88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Yüksek Düzey Dezenfeksiyon İçin Kullanılan Bileşikler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046237"/>
            <a:ext cx="793005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Hidrojen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peroksit (</a:t>
            </a:r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H2O2)</a:t>
            </a:r>
          </a:p>
          <a:p>
            <a:pPr algn="just"/>
            <a:endParaRPr lang="tr-TR" sz="1600" b="1" dirty="0">
              <a:solidFill>
                <a:srgbClr val="FF99CC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Hidrojen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peroksit oldukça fazla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mikroorganizmaya, bakteriye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mantara, virüse ve spora etkinliği olan bir maddedir.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%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3-6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konsantrasyonlarda yumuşak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kontak lenslerin,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tonometre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biprizmaları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ventilatörler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dokumalar ve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endoskopların dezenfeksiyonunda kullanılabilmektedir.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Üriner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drenaj torbalarının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içerisine konulduğunda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mikrobiyal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kontaminasyonu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engellediği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bilinmektedir.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Toksik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olmayan bir bileşiktir. Stabilize formları uzun süre dayanıklıdır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%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7.5’lik çözeltisi 10 dakikada yüksek düzey dezenfeksiyon sağlar. Genel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temizlik ve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dezenfeksiyon için %1-3 yoğunluğunda kullanılır</a:t>
            </a:r>
            <a:endParaRPr lang="tr-TR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22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227628" y="2817947"/>
            <a:ext cx="75474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obje veya materyal üzerinde bulunan canlı mikroorganizmaların (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Virüsler ve alt grupları hariç)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vejetatif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formlarının öldürülmesi; 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generatif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yapıları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endosporlar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 üzerine etkili değil) ve mikroorganizmaların üremelerinin baskılanması işlemine denir. 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53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Yüksek Düzey Dezenfeksiyon İçin Kullanılan Bileşikler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046237"/>
            <a:ext cx="793005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Hidrojen Peroksit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ve </a:t>
            </a:r>
            <a:r>
              <a:rPr lang="tr-TR" sz="2000" b="1" dirty="0" err="1" smtClean="0">
                <a:solidFill>
                  <a:srgbClr val="FF99CC"/>
                </a:solidFill>
                <a:latin typeface="Comic Sans MS" panose="030F0702030302020204" pitchFamily="66" charset="0"/>
              </a:rPr>
              <a:t>Perasetik</a:t>
            </a:r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 asit</a:t>
            </a:r>
          </a:p>
          <a:p>
            <a:pPr algn="just"/>
            <a:endParaRPr lang="tr-TR" sz="2000" b="1" dirty="0">
              <a:solidFill>
                <a:srgbClr val="FF99CC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%0.23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perasetik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asit ve %7.35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hidrojen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peroksitin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bakteriyel sporlar ve tüm mikroorganizmalar üzerinde etkinliği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gösterilmiştir.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Özellikle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gluteraldehide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dirençli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mikobakterileri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etkisiz hale getirmektedir.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Endoskopların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hemodiyaliz cihazlarının dezenfeksiyonu için 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115525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Yüksek Düzey Dezenfeksiyon İçin Kullanılan Bileşikler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046237"/>
            <a:ext cx="793005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>
                <a:solidFill>
                  <a:srgbClr val="FF99CC"/>
                </a:solidFill>
                <a:latin typeface="Comic Sans MS" panose="030F0702030302020204" pitchFamily="66" charset="0"/>
              </a:rPr>
              <a:t>Klordioksit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 (ClO2</a:t>
            </a:r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sz="2000" b="1" dirty="0">
              <a:solidFill>
                <a:srgbClr val="FF99CC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Yüksek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derecede okside edici bir maddedir.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Koroziv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ve tahriş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edicidir.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Organik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maddelerden ve ışıktan etkilenir. Yüksek derecede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dezenfeksiyon için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5 dakika yeterlidir.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Endoskopların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kaplamalarında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beyazlaşmalara neden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olabilir.</a:t>
            </a:r>
          </a:p>
        </p:txBody>
      </p:sp>
    </p:spTree>
    <p:extLst>
      <p:ext uri="{BB962C8B-B14F-4D97-AF65-F5344CB8AC3E}">
        <p14:creationId xmlns:p14="http://schemas.microsoft.com/office/powerpoint/2010/main" val="409072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371671"/>
            <a:ext cx="79300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Sadece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sağlam ciltle temas eden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malzemelerdir.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Sağlam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deri mikroplar için etkin bir bariyer olduğundan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enfeksiyon riski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çok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azdır.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Ancak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bu malzemeler çapraz bulaşmalara neden olabilir. Kritik olmayan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malzemeler için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temizlik ve/veya orta/düşük seviye dezenfeksiyon yeterlidir.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 materyaller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mukoz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membranlar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ile değil yalnızca normal cilt ile temas etmekte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olanlardır.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nedenle dezenfekte edilmeleri gerekmemektedir.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Kritik Olmayan </a:t>
            </a:r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M</a:t>
            </a:r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alzemeler</a:t>
            </a:r>
          </a:p>
        </p:txBody>
      </p:sp>
    </p:spTree>
    <p:extLst>
      <p:ext uri="{BB962C8B-B14F-4D97-AF65-F5344CB8AC3E}">
        <p14:creationId xmlns:p14="http://schemas.microsoft.com/office/powerpoint/2010/main" val="304692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371671"/>
            <a:ext cx="79300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Örneğin; hasta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sürgüleri, kan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basıncı manşonları, koltuk değnekleri, yatak korkulukları, hasta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mobilyaları, yemek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kapları, zemin gibi bölgelerin sterilizasyonu gerekmemektedir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Ancak hastaya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bakteri ve diğer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infektif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ajanların transmisyonuna neden olmaları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yüzünden bu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bölgelerin dezenfeksiyonu gereklidir.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Özellikle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Listeria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monocytogenes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Escherichia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coli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Salmonella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vankomisine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dirençli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enterokok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(VRE),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metisiline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dirençli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Staphylococcus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aureus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(MRSA),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Candida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Mycobacteria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(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Mycobacterium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tuberculosis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), virüsler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30-60 saniyede yok edilebilmektedir.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Kritik Olmayan </a:t>
            </a:r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M</a:t>
            </a:r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alzemeler</a:t>
            </a:r>
          </a:p>
        </p:txBody>
      </p:sp>
    </p:spTree>
    <p:extLst>
      <p:ext uri="{BB962C8B-B14F-4D97-AF65-F5344CB8AC3E}">
        <p14:creationId xmlns:p14="http://schemas.microsoft.com/office/powerpoint/2010/main" val="382444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371671"/>
            <a:ext cx="793005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Alkol çözeltileri (etil ve </a:t>
            </a:r>
            <a:r>
              <a:rPr lang="tr-TR" sz="20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isopropil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alkol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Bakterisidal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etkili dezenfektan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antiseptiktir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tuberculosis’e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karşı etkilidir.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Virüsidal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fungusidal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etkileri vardır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Sporlara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etkisizdir.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Etil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alkolün %70’lik solüsyonu kritik olmayan alet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dezenfeksiyonunda kullanılır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Sıklıkla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oral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rektal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termometreler, hastane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dosyaları, makaslar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steteskoplar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fiberoptik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endoskoplar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ventilatörlerin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dış yüzeyleri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için kullanılabilmektedir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Orta Ve Düşük Düzey Dezenfeksiyon İçin Kullanılan Bileşikler</a:t>
            </a:r>
          </a:p>
        </p:txBody>
      </p:sp>
    </p:spTree>
    <p:extLst>
      <p:ext uri="{BB962C8B-B14F-4D97-AF65-F5344CB8AC3E}">
        <p14:creationId xmlns:p14="http://schemas.microsoft.com/office/powerpoint/2010/main" val="42063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371671"/>
            <a:ext cx="7930057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Kuarterner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amonyum 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bileşikleri</a:t>
            </a:r>
          </a:p>
          <a:p>
            <a:pPr algn="just"/>
            <a:endParaRPr 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Benzalkonyum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klorür,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setil-piridinyum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klorür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alkil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dimetil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benzil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amonyum klorür bu gruptan olan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dezenfektanlardır.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Genel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olarak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katyonik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deterjan özelliği gösteren yüzeye etkili bir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dezenfektandır.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Hasta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cildine temas eden tansiyon manşonu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steteskop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gibi kritik olmayan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aletlerin yüzeylerinin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temizliğinde de kullanılabilmektedir.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Alkil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dimetil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benzil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amonyum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klorür hastanelerde kullanılan başlıca bileşiktir.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Fungusid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bakterisid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virüsid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olarak etkinliği vardır.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Orta Ve Düşük Düzey Dezenfeksiyon İçin Kullanılan Bileşikler</a:t>
            </a:r>
          </a:p>
        </p:txBody>
      </p:sp>
    </p:spTree>
    <p:extLst>
      <p:ext uri="{BB962C8B-B14F-4D97-AF65-F5344CB8AC3E}">
        <p14:creationId xmlns:p14="http://schemas.microsoft.com/office/powerpoint/2010/main" val="297879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371671"/>
            <a:ext cx="793005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Fenolikler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Yüksek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konsantrasyonlarda kullanılan fenol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deriveleridir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Ortofenilfenol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ortho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-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benzyl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-para-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chlorofenol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şeklinde kullanılır.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Fungusid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tüberkülosid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virüsid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olarak kullanılmaktadır. Kritik olmayan tıbbi cihazların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temizliğinde kullanılması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önerilmektedir.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Ancak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kritik araçların ön temizliği ve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dekontaminasyonu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için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kullanıldığı gibi yarı kritik cihazların son sterilizasyonu ya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da etkin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dezenfeksiyonu için de kullanılmaktadır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Orta Ve Düşük Düzey Dezenfeksiyon İçin Kullanılan Bileşikler</a:t>
            </a:r>
          </a:p>
        </p:txBody>
      </p:sp>
    </p:spTree>
    <p:extLst>
      <p:ext uri="{BB962C8B-B14F-4D97-AF65-F5344CB8AC3E}">
        <p14:creationId xmlns:p14="http://schemas.microsoft.com/office/powerpoint/2010/main" val="289651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371671"/>
            <a:ext cx="793005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İyodoforlar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İyot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polivinil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pirolidon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bileşiği olan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povidon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iyodür en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sık kullanılan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iyodofor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olup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bakterisidal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tüberkülosidal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virüsidal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fungusidal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etki gösterir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Sporisit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etkileri yoktur.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Sıklıkla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antiseptik olarak kullanılmasının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yanında kan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kültür şişelerinin ve medikal ekipmanların, hidroterapi tanklarının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termometrelerin ve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kullanıldıktan sonra endoskopların temizliğinde kullanılmaktadır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Orta Ve Düşük Düzey Dezenfeksiyon İçin Kullanılan Bileşikler</a:t>
            </a:r>
          </a:p>
        </p:txBody>
      </p:sp>
    </p:spTree>
    <p:extLst>
      <p:ext uri="{BB962C8B-B14F-4D97-AF65-F5344CB8AC3E}">
        <p14:creationId xmlns:p14="http://schemas.microsoft.com/office/powerpoint/2010/main" val="84619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200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252404" y="4097355"/>
            <a:ext cx="79426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Kaynakça:</a:t>
            </a:r>
          </a:p>
          <a:p>
            <a:pPr algn="just"/>
            <a:endParaRPr lang="tr-TR" sz="1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Ufuk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ABBASOĞLU, Dezenfektanlar: Sınıflama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Amaca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Uygun Kullanım Alanları, 6. Ulusal Sterilizasyon Dezenfeksiyon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Kongresi, 1-5 Nisan 2009, Antalya, Türkiye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Aydın D. Minimal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invaziv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cerrahide enfeksiyon etkenleri. ANKEM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Derg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2008;22(Ek 2):221-8.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Daneyemez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O. Ülkemizde sık kullanılan bazı dezenfektanların mikrobiyolojik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aktivitelerinin tespiti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üzerinde bir araştırma. Ankara Üniversitesi Sağlık Bilimleri Enstitüsü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Yüksek Lisans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Tezi, Ankara 2000.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Dikbaş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İ, Köksal T. Hareketli protezlerin temizlenmesinde ve dezenfeksiyonunda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kullanılan maddeler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ve yöntemler. Hacettepe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Dişhekimliği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Fakültesi Dergisi 2005;29(4A):16-27</a:t>
            </a:r>
          </a:p>
        </p:txBody>
      </p:sp>
    </p:spTree>
    <p:extLst>
      <p:ext uri="{BB962C8B-B14F-4D97-AF65-F5344CB8AC3E}">
        <p14:creationId xmlns:p14="http://schemas.microsoft.com/office/powerpoint/2010/main" val="184212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418897" y="1928618"/>
            <a:ext cx="77761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Dezenfektan ve antiseptikler, standart hijyen koşullarının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sürdürülmesinde ve enfeksiyon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riski oluşturabilecek patojen mikroorganizmaların ortadan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kaldırılmasında kullanılan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antimikrobiyal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ajanlardır.</a:t>
            </a:r>
          </a:p>
          <a:p>
            <a:pPr algn="just"/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Dezenfektanlar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;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mikroorganizmaları </a:t>
            </a:r>
            <a:r>
              <a:rPr lang="tr-TR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etkileme derecelerine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etki mekanizmalarına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kimyasal </a:t>
            </a:r>
            <a:r>
              <a:rPr lang="tr-TR" b="1" dirty="0">
                <a:solidFill>
                  <a:srgbClr val="00B0F0"/>
                </a:solidFill>
                <a:latin typeface="Comic Sans MS" panose="030F0702030302020204" pitchFamily="66" charset="0"/>
              </a:rPr>
              <a:t>yapılarına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kullanım </a:t>
            </a:r>
            <a:r>
              <a:rPr lang="tr-TR" b="1" dirty="0">
                <a:solidFill>
                  <a:srgbClr val="002060"/>
                </a:solidFill>
                <a:latin typeface="Comic Sans MS" panose="030F0702030302020204" pitchFamily="66" charset="0"/>
              </a:rPr>
              <a:t>alanlarına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göre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değişik şekillerde sınıflandırılır.</a:t>
            </a:r>
          </a:p>
        </p:txBody>
      </p:sp>
    </p:spTree>
    <p:extLst>
      <p:ext uri="{BB962C8B-B14F-4D97-AF65-F5344CB8AC3E}">
        <p14:creationId xmlns:p14="http://schemas.microsoft.com/office/powerpoint/2010/main" val="295122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418896" y="1915886"/>
            <a:ext cx="79300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Sağlık alanında kullanılan dezenfektanlar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;</a:t>
            </a: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alet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dezenfektanları,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yüzey dezenfektanları ve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antiseptikler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olarak 3 grupta toplanabilir</a:t>
            </a:r>
          </a:p>
        </p:txBody>
      </p:sp>
    </p:spTree>
    <p:extLst>
      <p:ext uri="{BB962C8B-B14F-4D97-AF65-F5344CB8AC3E}">
        <p14:creationId xmlns:p14="http://schemas.microsoft.com/office/powerpoint/2010/main" val="142956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418896" y="2049517"/>
            <a:ext cx="79300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Hastanede kullanılan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araç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gereçler enfeksiyona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yol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açabilme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riskleri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dikkate alınarak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kritik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yarı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kritik ve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kritik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olmayan şeklinde sınıflara ayrılır </a:t>
            </a:r>
            <a:r>
              <a:rPr lang="tr-TR" b="1" dirty="0">
                <a:solidFill>
                  <a:srgbClr val="92D050"/>
                </a:solidFill>
                <a:latin typeface="Comic Sans MS" panose="030F0702030302020204" pitchFamily="66" charset="0"/>
              </a:rPr>
              <a:t>(</a:t>
            </a:r>
            <a:r>
              <a:rPr lang="tr-TR" b="1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Spaulding</a:t>
            </a:r>
            <a:r>
              <a:rPr lang="tr-TR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sınıflaması</a:t>
            </a:r>
            <a:r>
              <a:rPr lang="tr-TR" b="1" dirty="0">
                <a:solidFill>
                  <a:srgbClr val="92D050"/>
                </a:solidFill>
                <a:latin typeface="Comic Sans MS" panose="030F0702030302020204" pitchFamily="66" charset="0"/>
              </a:rPr>
              <a:t>)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939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1</a:t>
            </a:r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. Kritik malzemeler</a:t>
            </a:r>
            <a:endParaRPr lang="tr-TR" sz="24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234310"/>
            <a:ext cx="79300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Steril vücut kısımlarına veya damar sistemine giren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malzemelerdir.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Çok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az sayıda da olsa herhangi bir mikroorganizma içermeleri halinde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yüksek risk oluştururlar.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nedenle kullanılabilmeleri için steril olmaları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şarttır.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Bunlar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cerrahi materyaller, kardiyak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üriner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kateterler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implantlar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steril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vücut boşluklarında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kullanılan ultrason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problarını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içermektedir.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30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1</a:t>
            </a:r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. Kritik malzemeler</a:t>
            </a:r>
            <a:endParaRPr lang="tr-TR" sz="24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234310"/>
            <a:ext cx="79300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Etilen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oksit, hidrojen peroksit, sıvı kimyasal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sterilizanlar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&gt;%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2.4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gluteraldehid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bazlı formülasyonlar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,%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0.95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gluteraldehid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ile %1.64 fenol/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fenat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%7.5’lik stabilize hidrojen peroksit, %7.35 hidrojen peroksit ile %0.23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perasetik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asit, %0.2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perasetik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asit ve %0.08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perasetik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asit ve %1.0 hidrojen peroksit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Isı </a:t>
            </a: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duyarlı malzemeler için kullanılan kimyasal </a:t>
            </a:r>
            <a:r>
              <a:rPr lang="tr-TR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sterilizantlardır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materyaller uygun yönergeler dahilinde konsantrasyonları, temas zamanları, ısı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pH’larda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kullanılmalıdır.</a:t>
            </a:r>
          </a:p>
        </p:txBody>
      </p:sp>
    </p:spTree>
    <p:extLst>
      <p:ext uri="{BB962C8B-B14F-4D97-AF65-F5344CB8AC3E}">
        <p14:creationId xmlns:p14="http://schemas.microsoft.com/office/powerpoint/2010/main" val="209145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2</a:t>
            </a:r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Yarı kritik malzemeler</a:t>
            </a:r>
            <a:endParaRPr lang="tr-TR" sz="24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234310"/>
            <a:ext cx="79300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Mukozalar ve bütünlüğü bozulmuş ciltle temas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eden malzemelerdir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Bunlarda az sayıda bakteri sporu kalsa bile ciddi bir risk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oluşturmaz. Bu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nedenle yarı kritik malzemelerin steril edilmesi ideal olsa da yüksek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seviye dezenfeksiyon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bunlar için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yeterlidir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Bununla birlikte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diş hekimliğinde </a:t>
            </a: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kullanılan kritik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(yumuşak doku ve kemiğe </a:t>
            </a:r>
            <a:r>
              <a:rPr lang="tr-TR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penetre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 olan) ve yarı kritik (ağız </a:t>
            </a: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mukozasıyla temas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eden) kategorisine giren tüm malzemeler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in steril edilmesi gerekir</a:t>
            </a:r>
          </a:p>
        </p:txBody>
      </p:sp>
    </p:spTree>
    <p:extLst>
      <p:ext uri="{BB962C8B-B14F-4D97-AF65-F5344CB8AC3E}">
        <p14:creationId xmlns:p14="http://schemas.microsoft.com/office/powerpoint/2010/main" val="133329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18897" y="1237397"/>
            <a:ext cx="793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tr-TR" sz="2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Alet Dezenfektanları</a:t>
            </a:r>
          </a:p>
          <a:p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2</a:t>
            </a:r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Yarı kritik malzemeler</a:t>
            </a:r>
            <a:endParaRPr lang="tr-TR" sz="24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234310"/>
            <a:ext cx="79300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Rutin işlemlerde tıbbi aletlerde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fazla miktarda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sporlu bakteri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kontaminasyonu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pek söz konusu olmadığı gibi, ön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temizlik işlemleriyle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 organik materyal ve mikroorganizma sayısı büyük ölçüde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azaldığından yüksek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seviye dezenfeksiyon işlemi çok defasında sterilizasyona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eşdeğer sonuç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verebilmektedir.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Ancak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bunun rutin kontrolü olmadığından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sterilizasyondan emin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olunamaz.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nedenle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yüksek seviye dezenfeksiyon sterilizasyon </a:t>
            </a: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yöntemi olarak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kabul edilemez.</a:t>
            </a:r>
          </a:p>
        </p:txBody>
      </p:sp>
    </p:spTree>
    <p:extLst>
      <p:ext uri="{BB962C8B-B14F-4D97-AF65-F5344CB8AC3E}">
        <p14:creationId xmlns:p14="http://schemas.microsoft.com/office/powerpoint/2010/main" val="375769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1824</Words>
  <Application>Microsoft Office PowerPoint</Application>
  <PresentationFormat>Geniş ekran</PresentationFormat>
  <Paragraphs>237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Comic Sans MS</vt:lpstr>
      <vt:lpstr>Courier New</vt:lpstr>
      <vt:lpstr>Garamond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Dilruba Kılıç</dc:creator>
  <cp:lastModifiedBy>Dilruba Kılıç</cp:lastModifiedBy>
  <cp:revision>67</cp:revision>
  <dcterms:created xsi:type="dcterms:W3CDTF">2020-04-05T18:33:59Z</dcterms:created>
  <dcterms:modified xsi:type="dcterms:W3CDTF">2020-05-16T21:13:55Z</dcterms:modified>
</cp:coreProperties>
</file>