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5" r:id="rId4"/>
    <p:sldId id="286" r:id="rId5"/>
    <p:sldId id="287" r:id="rId6"/>
    <p:sldId id="288" r:id="rId7"/>
    <p:sldId id="289" r:id="rId8"/>
    <p:sldId id="290" r:id="rId9"/>
    <p:sldId id="291" r:id="rId10"/>
    <p:sldId id="292" r:id="rId11"/>
    <p:sldId id="293"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12</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4098" name="Picture 2"/>
          <p:cNvPicPr>
            <a:picLocks noChangeAspect="1" noChangeArrowheads="1"/>
          </p:cNvPicPr>
          <p:nvPr/>
        </p:nvPicPr>
        <p:blipFill>
          <a:blip r:embed="rId2" cstate="print"/>
          <a:srcRect/>
          <a:stretch>
            <a:fillRect/>
          </a:stretch>
        </p:blipFill>
        <p:spPr bwMode="auto">
          <a:xfrm>
            <a:off x="179512" y="1628800"/>
            <a:ext cx="8812861" cy="424847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476648"/>
            <a:ext cx="8496944" cy="4616648"/>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971600" y="2852936"/>
            <a:ext cx="7344816" cy="1865126"/>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Vakfın organları aşağıda gösterilmiştir.</a:t>
            </a:r>
          </a:p>
          <a:p>
            <a:pPr eaLnBrk="0" hangingPunct="0">
              <a:lnSpc>
                <a:spcPct val="120000"/>
              </a:lnSpc>
            </a:pPr>
            <a:r>
              <a:rPr lang="tr-TR" sz="2400" dirty="0" smtClean="0">
                <a:latin typeface="Cambria" pitchFamily="18" charset="0"/>
              </a:rPr>
              <a:t>a) Mütevelli Heyet</a:t>
            </a:r>
          </a:p>
          <a:p>
            <a:pPr eaLnBrk="0" hangingPunct="0">
              <a:lnSpc>
                <a:spcPct val="120000"/>
              </a:lnSpc>
            </a:pPr>
            <a:r>
              <a:rPr lang="tr-TR" sz="2400" dirty="0" smtClean="0">
                <a:latin typeface="Cambria" pitchFamily="18" charset="0"/>
              </a:rPr>
              <a:t>b) Yönetim Kurulu</a:t>
            </a:r>
          </a:p>
          <a:p>
            <a:pPr eaLnBrk="0" hangingPunct="0">
              <a:lnSpc>
                <a:spcPct val="120000"/>
              </a:lnSpc>
            </a:pPr>
            <a:r>
              <a:rPr lang="tr-TR" sz="2400" dirty="0" smtClean="0">
                <a:latin typeface="Cambria" pitchFamily="18" charset="0"/>
              </a:rPr>
              <a:t>c) Denetim Kurulu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395536" y="1700808"/>
            <a:ext cx="8280920" cy="4081117"/>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Mütevelli heyet vakfın en yüksek karar organıdır. Mütevelli heyetin yetkileri aşağıda gösterilmiştir:</a:t>
            </a:r>
          </a:p>
          <a:p>
            <a:pPr eaLnBrk="0" hangingPunct="0">
              <a:lnSpc>
                <a:spcPct val="120000"/>
              </a:lnSpc>
            </a:pPr>
            <a:r>
              <a:rPr lang="tr-TR" sz="2400" dirty="0" smtClean="0">
                <a:latin typeface="Cambria" pitchFamily="18" charset="0"/>
              </a:rPr>
              <a:t>a) Yönetim kurulunu seçmek,</a:t>
            </a:r>
          </a:p>
          <a:p>
            <a:pPr eaLnBrk="0" hangingPunct="0">
              <a:lnSpc>
                <a:spcPct val="120000"/>
              </a:lnSpc>
            </a:pPr>
            <a:r>
              <a:rPr lang="tr-TR" sz="2400" dirty="0" smtClean="0">
                <a:latin typeface="Cambria" pitchFamily="18" charset="0"/>
              </a:rPr>
              <a:t>b) Denetim kurulunu seçmek,</a:t>
            </a:r>
          </a:p>
          <a:p>
            <a:pPr eaLnBrk="0" hangingPunct="0">
              <a:lnSpc>
                <a:spcPct val="120000"/>
              </a:lnSpc>
            </a:pPr>
            <a:r>
              <a:rPr lang="tr-TR" sz="2400" dirty="0" smtClean="0">
                <a:latin typeface="Cambria" pitchFamily="18" charset="0"/>
              </a:rPr>
              <a:t>c) Vakıf yönetim kurulunca hazırlanan faaliyet raporu ile denetim kurulu raporlarını görüşüp incelemek, yönetim kurulunun ibrası konusunda karar vermek,</a:t>
            </a:r>
          </a:p>
          <a:p>
            <a:pPr eaLnBrk="0" hangingPunct="0">
              <a:lnSpc>
                <a:spcPct val="120000"/>
              </a:lnSpc>
            </a:pPr>
            <a:r>
              <a:rPr lang="tr-TR" sz="2400" dirty="0" smtClean="0">
                <a:latin typeface="Cambria" pitchFamily="18" charset="0"/>
              </a:rPr>
              <a:t>d) Yönetim kurulunca hazırlanacak vakıf iç mevzuat tasarılarını aynen veya değiştirerek kabul etmek,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323528" y="1772816"/>
            <a:ext cx="8280920" cy="4081117"/>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Mütevelli heyet vakfın en yüksek karar organıdır. Mütevelli heyetin yetkileri aşağıda gösterilmiştir:</a:t>
            </a:r>
          </a:p>
          <a:p>
            <a:pPr eaLnBrk="0" hangingPunct="0">
              <a:lnSpc>
                <a:spcPct val="120000"/>
              </a:lnSpc>
            </a:pPr>
            <a:r>
              <a:rPr lang="tr-TR" sz="2400" dirty="0" smtClean="0">
                <a:latin typeface="Cambria" pitchFamily="18" charset="0"/>
              </a:rPr>
              <a:t>e) Yönetim kurulunca hazırlanacak yıllık bütçe tasarılarını aynen veya değiştirerek kabul etmek,</a:t>
            </a:r>
          </a:p>
          <a:p>
            <a:pPr eaLnBrk="0" hangingPunct="0">
              <a:lnSpc>
                <a:spcPct val="120000"/>
              </a:lnSpc>
            </a:pPr>
            <a:r>
              <a:rPr lang="tr-TR" sz="2400" dirty="0" smtClean="0">
                <a:latin typeface="Cambria" pitchFamily="18" charset="0"/>
              </a:rPr>
              <a:t>f) Kamu görevlileri dışındaki yönetim ve denetim kurulu üyelerine huzur hakkı verilip verilmeyeceğini, verilecekse miktarını belirlemek,</a:t>
            </a:r>
          </a:p>
          <a:p>
            <a:pPr eaLnBrk="0" hangingPunct="0">
              <a:lnSpc>
                <a:spcPct val="120000"/>
              </a:lnSpc>
            </a:pPr>
            <a:r>
              <a:rPr lang="tr-TR" sz="2400" dirty="0" smtClean="0">
                <a:latin typeface="Cambria" pitchFamily="18" charset="0"/>
              </a:rPr>
              <a:t>g) Gerektiğinde vakıf senedinde ilave ve değişiklikler yapmak,</a:t>
            </a:r>
          </a:p>
          <a:p>
            <a:pPr eaLnBrk="0" hangingPunct="0">
              <a:lnSpc>
                <a:spcPct val="120000"/>
              </a:lnSpc>
            </a:pPr>
            <a:r>
              <a:rPr lang="tr-TR" sz="2400" dirty="0" smtClean="0">
                <a:latin typeface="Cambria" pitchFamily="18" charset="0"/>
              </a:rPr>
              <a:t>h) Vakıf faaliyetleri konusunda genel politikaları belirlemek.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1026" name="Picture 2"/>
          <p:cNvPicPr>
            <a:picLocks noChangeAspect="1" noChangeArrowheads="1"/>
          </p:cNvPicPr>
          <p:nvPr/>
        </p:nvPicPr>
        <p:blipFill>
          <a:blip r:embed="rId2" cstate="print"/>
          <a:srcRect/>
          <a:stretch>
            <a:fillRect/>
          </a:stretch>
        </p:blipFill>
        <p:spPr bwMode="auto">
          <a:xfrm>
            <a:off x="1691680" y="1124743"/>
            <a:ext cx="6480720" cy="569565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2050" name="Picture 2"/>
          <p:cNvPicPr>
            <a:picLocks noChangeAspect="1" noChangeArrowheads="1"/>
          </p:cNvPicPr>
          <p:nvPr/>
        </p:nvPicPr>
        <p:blipFill>
          <a:blip r:embed="rId2" cstate="print"/>
          <a:srcRect/>
          <a:stretch>
            <a:fillRect/>
          </a:stretch>
        </p:blipFill>
        <p:spPr bwMode="auto">
          <a:xfrm>
            <a:off x="395536" y="1844824"/>
            <a:ext cx="8460940" cy="3384376"/>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3074" name="Picture 2"/>
          <p:cNvPicPr>
            <a:picLocks noChangeAspect="1" noChangeArrowheads="1"/>
          </p:cNvPicPr>
          <p:nvPr/>
        </p:nvPicPr>
        <p:blipFill>
          <a:blip r:embed="rId2" cstate="print"/>
          <a:srcRect/>
          <a:stretch>
            <a:fillRect/>
          </a:stretch>
        </p:blipFill>
        <p:spPr bwMode="auto">
          <a:xfrm>
            <a:off x="323528" y="1700808"/>
            <a:ext cx="8667712" cy="324036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3 Dikdörtgen"/>
          <p:cNvSpPr/>
          <p:nvPr/>
        </p:nvSpPr>
        <p:spPr>
          <a:xfrm>
            <a:off x="611560" y="2136339"/>
            <a:ext cx="7776864" cy="2308324"/>
          </a:xfrm>
          <a:prstGeom prst="rect">
            <a:avLst/>
          </a:prstGeom>
        </p:spPr>
        <p:txBody>
          <a:bodyPr wrap="square">
            <a:spAutoFit/>
          </a:bodyPr>
          <a:lstStyle/>
          <a:p>
            <a:r>
              <a:rPr lang="tr-TR" sz="2400" dirty="0" smtClean="0">
                <a:latin typeface="Cambria" pitchFamily="18" charset="0"/>
                <a:ea typeface="Cambria" pitchFamily="18" charset="0"/>
              </a:rPr>
              <a:t>Mülteci; dini, milliyeti, belirli bir toplumsal gruba üyeliği veya siyasi düşünceleri nedeniyle zulüm gören veya göreceği korkusu ve endişesi taşıyan, bu sebeple ülkesinden ayrılan/ayrılmak zorunda bırakılan ve korkusu nedeniyle geri dönemeyen veya dönmek istemeyen, iltica ettiği ülke tarafından endişeleri haklı bulunan kişi.</a:t>
            </a:r>
            <a:endParaRPr lang="tr-TR" sz="2400" dirty="0">
              <a:latin typeface="Cambria" pitchFamily="18" charset="0"/>
              <a:ea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3 Dikdörtgen"/>
          <p:cNvSpPr/>
          <p:nvPr/>
        </p:nvSpPr>
        <p:spPr>
          <a:xfrm>
            <a:off x="611560" y="2420888"/>
            <a:ext cx="7776864" cy="2308324"/>
          </a:xfrm>
          <a:prstGeom prst="rect">
            <a:avLst/>
          </a:prstGeom>
        </p:spPr>
        <p:txBody>
          <a:bodyPr wrap="square">
            <a:spAutoFit/>
          </a:bodyPr>
          <a:lstStyle/>
          <a:p>
            <a:r>
              <a:rPr lang="tr-TR" sz="2400" dirty="0" smtClean="0">
                <a:latin typeface="Cambria" pitchFamily="18" charset="0"/>
                <a:ea typeface="Cambria" pitchFamily="18" charset="0"/>
              </a:rPr>
              <a:t>Birleşmiş Milletler Mülteciler Yüksek Komiserliği (UNHCR), II. Dünya Savaşı sonrasında evlerinden kaçan veya evlerini kaybetmiş milyonlarca Avrupalıya yardım etmek amacıyla 1950 yılında kuruldu. Görev süresinin üç yıl sonra dolması öngörülmüştü ve bu süre zarfında </a:t>
            </a:r>
            <a:r>
              <a:rPr lang="tr-TR" sz="2400" dirty="0" err="1" smtClean="0">
                <a:latin typeface="Cambria" pitchFamily="18" charset="0"/>
                <a:ea typeface="Cambria" pitchFamily="18" charset="0"/>
              </a:rPr>
              <a:t>UNHCR’nin</a:t>
            </a:r>
            <a:r>
              <a:rPr lang="tr-TR" sz="2400" dirty="0" smtClean="0">
                <a:latin typeface="Cambria" pitchFamily="18" charset="0"/>
                <a:ea typeface="Cambria" pitchFamily="18" charset="0"/>
              </a:rPr>
              <a:t> çalışmalarını tamamlaması gerekiyordu.</a:t>
            </a:r>
            <a:endParaRPr lang="tr-TR" sz="2400" dirty="0">
              <a:latin typeface="Cambria" pitchFamily="18" charset="0"/>
              <a:ea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1059</TotalTime>
  <Words>435</Words>
  <Application>Microsoft Office PowerPoint</Application>
  <PresentationFormat>Ekran Gösterisi (4:3)</PresentationFormat>
  <Paragraphs>43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Sivil Toplum Örgütleri 12</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141</cp:revision>
  <dcterms:created xsi:type="dcterms:W3CDTF">2015-05-04T08:30:58Z</dcterms:created>
  <dcterms:modified xsi:type="dcterms:W3CDTF">2020-04-28T10:02:59Z</dcterms:modified>
</cp:coreProperties>
</file>