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1" r:id="rId3"/>
    <p:sldId id="292" r:id="rId4"/>
    <p:sldId id="264" r:id="rId5"/>
    <p:sldId id="289" r:id="rId6"/>
    <p:sldId id="257" r:id="rId7"/>
    <p:sldId id="262" r:id="rId8"/>
    <p:sldId id="26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496779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57CE6D-66ED-4932-9728-4C003745BC5B}" type="datetimeFigureOut">
              <a:rPr lang="tr-TR" smtClean="0"/>
              <a:t>7.11.2022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3975035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2506591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250294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2844437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4217012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118996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22298733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632692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110836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159236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57CE6D-66ED-4932-9728-4C003745BC5B}" type="datetimeFigureOut">
              <a:rPr lang="tr-TR" smtClean="0"/>
              <a:t>7.11.2022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2004471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57CE6D-66ED-4932-9728-4C003745BC5B}" type="datetimeFigureOut">
              <a:rPr lang="tr-TR" smtClean="0"/>
              <a:t>7.11.2022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751204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1711876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3893921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1F57CE6D-66ED-4932-9728-4C003745BC5B}" type="datetimeFigureOut">
              <a:rPr lang="tr-TR" smtClean="0"/>
              <a:t>7.11.2022</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2098181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57CE6D-66ED-4932-9728-4C003745BC5B}" type="datetimeFigureOut">
              <a:rPr lang="tr-TR" smtClean="0"/>
              <a:t>7.11.2022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83FF49-78F8-4F3F-AF69-B20E59FF3C05}" type="slidenum">
              <a:rPr lang="tr-TR" smtClean="0"/>
              <a:t>‹#›</a:t>
            </a:fld>
            <a:endParaRPr lang="tr-TR"/>
          </a:p>
        </p:txBody>
      </p:sp>
    </p:spTree>
    <p:extLst>
      <p:ext uri="{BB962C8B-B14F-4D97-AF65-F5344CB8AC3E}">
        <p14:creationId xmlns:p14="http://schemas.microsoft.com/office/powerpoint/2010/main" val="226330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F57CE6D-66ED-4932-9728-4C003745BC5B}" type="datetimeFigureOut">
              <a:rPr lang="tr-TR" smtClean="0"/>
              <a:t>7.11.2022</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383FF49-78F8-4F3F-AF69-B20E59FF3C05}" type="slidenum">
              <a:rPr lang="tr-TR" smtClean="0"/>
              <a:t>‹#›</a:t>
            </a:fld>
            <a:endParaRPr lang="tr-TR"/>
          </a:p>
        </p:txBody>
      </p:sp>
    </p:spTree>
    <p:extLst>
      <p:ext uri="{BB962C8B-B14F-4D97-AF65-F5344CB8AC3E}">
        <p14:creationId xmlns:p14="http://schemas.microsoft.com/office/powerpoint/2010/main" val="336071997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2087" y="968297"/>
            <a:ext cx="8825658" cy="3329581"/>
          </a:xfrm>
        </p:spPr>
        <p:txBody>
          <a:bodyPr/>
          <a:lstStyle/>
          <a:p>
            <a:r>
              <a:rPr lang="tr-TR" dirty="0" smtClean="0"/>
              <a:t>MODEL VE MODELLEME</a:t>
            </a:r>
            <a:endParaRPr lang="tr-TR" dirty="0"/>
          </a:p>
        </p:txBody>
      </p:sp>
    </p:spTree>
    <p:extLst>
      <p:ext uri="{BB962C8B-B14F-4D97-AF65-F5344CB8AC3E}">
        <p14:creationId xmlns:p14="http://schemas.microsoft.com/office/powerpoint/2010/main" val="174425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786" y="172995"/>
            <a:ext cx="9771796" cy="6405225"/>
          </a:xfrm>
        </p:spPr>
        <p:txBody>
          <a:bodyPr/>
          <a:lstStyle/>
          <a:p>
            <a:pPr marL="0" indent="0">
              <a:buNone/>
            </a:pPr>
            <a:endParaRPr lang="en-US" b="1" dirty="0" smtClean="0"/>
          </a:p>
          <a:p>
            <a:pPr marL="0" indent="0" algn="just">
              <a:buNone/>
            </a:pPr>
            <a:r>
              <a:rPr lang="tr-TR" sz="2400" b="1" dirty="0" smtClean="0"/>
              <a:t>Model için;</a:t>
            </a:r>
            <a:endParaRPr lang="tr-TR" sz="2400" b="1" dirty="0"/>
          </a:p>
          <a:p>
            <a:pPr algn="just"/>
            <a:r>
              <a:rPr lang="tr-TR" sz="2400" dirty="0"/>
              <a:t>Gerçeği temsil eden materyal 		</a:t>
            </a:r>
          </a:p>
          <a:p>
            <a:pPr algn="just"/>
            <a:r>
              <a:rPr lang="tr-TR" sz="2400" dirty="0"/>
              <a:t>Soyut kavramları somutlaştıran materyal </a:t>
            </a:r>
          </a:p>
          <a:p>
            <a:pPr algn="just"/>
            <a:r>
              <a:rPr lang="tr-TR" sz="2400" dirty="0"/>
              <a:t>Görsel materyal 	</a:t>
            </a:r>
          </a:p>
          <a:p>
            <a:pPr algn="just"/>
            <a:r>
              <a:rPr lang="tr-TR" sz="2400" dirty="0"/>
              <a:t>Anlamlı öğrenmeyi sağlayan </a:t>
            </a:r>
            <a:r>
              <a:rPr lang="tr-TR" sz="2400" dirty="0" smtClean="0"/>
              <a:t>materyal</a:t>
            </a:r>
            <a:r>
              <a:rPr lang="tr-TR" sz="2400" dirty="0"/>
              <a:t>	</a:t>
            </a:r>
          </a:p>
          <a:p>
            <a:pPr algn="just"/>
            <a:r>
              <a:rPr lang="tr-TR" sz="2400" dirty="0"/>
              <a:t>Örnek nesne 	</a:t>
            </a:r>
          </a:p>
          <a:p>
            <a:pPr algn="just"/>
            <a:r>
              <a:rPr lang="tr-TR" sz="2400" dirty="0"/>
              <a:t>3 boyutlu şekil 	</a:t>
            </a:r>
          </a:p>
          <a:p>
            <a:pPr algn="just"/>
            <a:r>
              <a:rPr lang="tr-TR" sz="2400" dirty="0"/>
              <a:t>Anlatımı kolaylaştıran materyal 	</a:t>
            </a:r>
          </a:p>
          <a:p>
            <a:pPr algn="just"/>
            <a:r>
              <a:rPr lang="tr-TR" sz="2400" dirty="0"/>
              <a:t>Kalıcı öğrenmeyi sağlayan materyal 	</a:t>
            </a:r>
          </a:p>
          <a:p>
            <a:pPr algn="just"/>
            <a:r>
              <a:rPr lang="tr-TR" sz="2400" dirty="0"/>
              <a:t>Güdüleme amaçlı kullanılan materyal 	</a:t>
            </a:r>
          </a:p>
          <a:p>
            <a:pPr algn="just"/>
            <a:r>
              <a:rPr lang="tr-TR" sz="2400" dirty="0"/>
              <a:t>Kavramları zihinde canlandıran materyal 	</a:t>
            </a:r>
          </a:p>
          <a:p>
            <a:pPr marL="0" indent="0">
              <a:buNone/>
            </a:pPr>
            <a:endParaRPr lang="tr-TR" dirty="0"/>
          </a:p>
        </p:txBody>
      </p:sp>
    </p:spTree>
    <p:extLst>
      <p:ext uri="{BB962C8B-B14F-4D97-AF65-F5344CB8AC3E}">
        <p14:creationId xmlns:p14="http://schemas.microsoft.com/office/powerpoint/2010/main" val="651323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3312" y="247136"/>
            <a:ext cx="8946541" cy="6001264"/>
          </a:xfrm>
        </p:spPr>
        <p:txBody>
          <a:bodyPr>
            <a:normAutofit/>
          </a:bodyPr>
          <a:lstStyle/>
          <a:p>
            <a:pPr marL="0" indent="0">
              <a:buNone/>
            </a:pPr>
            <a:endParaRPr lang="en-US" sz="2400" b="1" dirty="0" smtClean="0"/>
          </a:p>
          <a:p>
            <a:pPr marL="0" indent="0">
              <a:buNone/>
            </a:pPr>
            <a:endParaRPr lang="en-US" sz="2400" b="1" dirty="0"/>
          </a:p>
          <a:p>
            <a:pPr marL="0" indent="0">
              <a:buNone/>
            </a:pPr>
            <a:r>
              <a:rPr lang="tr-TR" sz="2400" b="1" dirty="0" smtClean="0"/>
              <a:t>Modelleme için;</a:t>
            </a:r>
            <a:endParaRPr lang="tr-TR" sz="2400" b="1" dirty="0"/>
          </a:p>
          <a:p>
            <a:r>
              <a:rPr lang="tr-TR" sz="2400" dirty="0"/>
              <a:t>Model oluşturma 	</a:t>
            </a:r>
          </a:p>
          <a:p>
            <a:r>
              <a:rPr lang="tr-TR" sz="2400" dirty="0"/>
              <a:t>Model kullanma 	</a:t>
            </a:r>
          </a:p>
          <a:p>
            <a:r>
              <a:rPr lang="tr-TR" sz="2400" dirty="0"/>
              <a:t>Soyut kavramları somutlaştırma 	</a:t>
            </a:r>
          </a:p>
          <a:p>
            <a:r>
              <a:rPr lang="tr-TR" sz="2400" dirty="0"/>
              <a:t>Model oluşturma sürecinde izlenen yollar 	</a:t>
            </a:r>
          </a:p>
          <a:p>
            <a:r>
              <a:rPr lang="tr-TR" sz="2400" dirty="0"/>
              <a:t>Kavramları görselleştirme 	</a:t>
            </a:r>
          </a:p>
          <a:p>
            <a:r>
              <a:rPr lang="tr-TR" sz="2400" dirty="0"/>
              <a:t>Model tasarlama 	</a:t>
            </a:r>
          </a:p>
          <a:p>
            <a:r>
              <a:rPr lang="tr-TR" sz="2400" dirty="0"/>
              <a:t>Gerçeği temsil etme 	</a:t>
            </a:r>
          </a:p>
          <a:p>
            <a:endParaRPr lang="tr-TR" sz="2400" dirty="0"/>
          </a:p>
        </p:txBody>
      </p:sp>
    </p:spTree>
    <p:extLst>
      <p:ext uri="{BB962C8B-B14F-4D97-AF65-F5344CB8AC3E}">
        <p14:creationId xmlns:p14="http://schemas.microsoft.com/office/powerpoint/2010/main" val="16494625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24591"/>
            <a:ext cx="9404723" cy="1400530"/>
          </a:xfrm>
        </p:spPr>
        <p:txBody>
          <a:bodyPr/>
          <a:lstStyle/>
          <a:p>
            <a:r>
              <a:rPr lang="tr-TR" dirty="0" smtClean="0"/>
              <a:t>MODELLEME VE MODEL</a:t>
            </a:r>
            <a:endParaRPr lang="tr-TR" dirty="0"/>
          </a:p>
        </p:txBody>
      </p:sp>
      <p:sp>
        <p:nvSpPr>
          <p:cNvPr id="3" name="İçerik Yer Tutucusu 2"/>
          <p:cNvSpPr>
            <a:spLocks noGrp="1"/>
          </p:cNvSpPr>
          <p:nvPr>
            <p:ph idx="1"/>
          </p:nvPr>
        </p:nvSpPr>
        <p:spPr>
          <a:xfrm>
            <a:off x="174431" y="410360"/>
            <a:ext cx="11790828" cy="6313825"/>
          </a:xfrm>
        </p:spPr>
        <p:txBody>
          <a:bodyPr/>
          <a:lstStyle/>
          <a:p>
            <a:endParaRPr lang="tr-TR" dirty="0" smtClean="0"/>
          </a:p>
          <a:p>
            <a:pPr marL="0" indent="0" algn="just">
              <a:buNone/>
            </a:pPr>
            <a:r>
              <a:rPr lang="tr-TR" dirty="0" smtClean="0"/>
              <a:t> </a:t>
            </a:r>
            <a:r>
              <a:rPr lang="en-US" dirty="0" smtClean="0"/>
              <a:t>  	 </a:t>
            </a:r>
            <a:r>
              <a:rPr lang="tr-TR" sz="2400" dirty="0" smtClean="0"/>
              <a:t>Herhangi bir konunun anlaşılması veya açık ve anlaşılır hale getirilmesi için yapılan işlemlerin tümüne </a:t>
            </a:r>
            <a:r>
              <a:rPr lang="tr-TR" sz="2400" b="1" dirty="0" smtClean="0"/>
              <a:t>modelleme</a:t>
            </a:r>
            <a:r>
              <a:rPr lang="tr-TR" sz="2400" dirty="0" smtClean="0"/>
              <a:t> ve modelleme sonucunda ortaya çıkan ürün ise </a:t>
            </a:r>
            <a:r>
              <a:rPr lang="tr-TR" sz="2400" b="1" dirty="0" smtClean="0"/>
              <a:t>model</a:t>
            </a:r>
            <a:r>
              <a:rPr lang="tr-TR" sz="2400" dirty="0" smtClean="0"/>
              <a:t> denir.</a:t>
            </a:r>
            <a:r>
              <a:rPr lang="en-US" sz="2400" dirty="0" smtClean="0"/>
              <a:t> </a:t>
            </a:r>
          </a:p>
          <a:p>
            <a:pPr marL="0" indent="0" algn="just">
              <a:buNone/>
            </a:pPr>
            <a:endParaRPr lang="en-US" sz="2400" dirty="0"/>
          </a:p>
          <a:p>
            <a:pPr marL="0" indent="0" algn="just">
              <a:buNone/>
            </a:pPr>
            <a:r>
              <a:rPr lang="en-US" sz="2400" dirty="0" smtClean="0"/>
              <a:t>	</a:t>
            </a:r>
            <a:r>
              <a:rPr lang="tr-TR" sz="2400" dirty="0" smtClean="0"/>
              <a:t>Model </a:t>
            </a:r>
            <a:r>
              <a:rPr lang="tr-TR" sz="2400" dirty="0"/>
              <a:t>bir sistemin nasıl çalıştığını anlamaya yardımcı olan, gerçek nesneler, olaylar ya da olayların sınıflandırılmasına karşılık gelen, açıklama gücüne sahip </a:t>
            </a:r>
            <a:r>
              <a:rPr lang="tr-TR" sz="2400" dirty="0" smtClean="0"/>
              <a:t>olan, karmaşık </a:t>
            </a:r>
            <a:r>
              <a:rPr lang="tr-TR" sz="2400" dirty="0"/>
              <a:t>bir nesne veya sürecin basitleştirilmiş temsilidir</a:t>
            </a:r>
            <a:r>
              <a:rPr lang="tr-TR" sz="2400" dirty="0" smtClean="0"/>
              <a:t>.</a:t>
            </a:r>
          </a:p>
          <a:p>
            <a:pPr marL="0" indent="0" algn="just">
              <a:buNone/>
            </a:pPr>
            <a:r>
              <a:rPr lang="tr-TR" sz="2400" dirty="0" smtClean="0"/>
              <a:t>	</a:t>
            </a:r>
          </a:p>
          <a:p>
            <a:pPr marL="0" indent="0" algn="just">
              <a:buNone/>
            </a:pPr>
            <a:r>
              <a:rPr lang="tr-TR" sz="2400" dirty="0" smtClean="0"/>
              <a:t>Modeller </a:t>
            </a:r>
            <a:r>
              <a:rPr lang="tr-TR" sz="2400" dirty="0"/>
              <a:t>gerçeğin tüm özelliklerini yansıtmazlar bu nedenle gerçeğin tam bir kopyası değildirler ve temsil ettikleri hedefe ilave olarak ek açıklamalar da içerirler. Yani model temsil ettiği gerçek cisimden büyük, küçük ya da cisim ile tamamen aynı büyüklükte ve yapıda olabilir</a:t>
            </a:r>
            <a:r>
              <a:rPr lang="en-US" sz="2400" dirty="0"/>
              <a:t>, </a:t>
            </a:r>
            <a:r>
              <a:rPr lang="tr-TR" sz="2400" dirty="0"/>
              <a:t>gerçek cisim gibi çalışabilir ya da çalışmayabilir. </a:t>
            </a:r>
          </a:p>
          <a:p>
            <a:pPr marL="0" indent="0" algn="just">
              <a:buNone/>
            </a:pPr>
            <a:endParaRPr lang="tr-TR" sz="2400" dirty="0" smtClean="0"/>
          </a:p>
          <a:p>
            <a:pPr marL="0" indent="0" algn="just">
              <a:buNone/>
            </a:pPr>
            <a:endParaRPr lang="tr-TR" sz="2400" dirty="0" smtClean="0"/>
          </a:p>
          <a:p>
            <a:pPr marL="0" indent="0" algn="just">
              <a:buNone/>
            </a:pPr>
            <a:endParaRPr lang="tr-TR" sz="2400" dirty="0"/>
          </a:p>
          <a:p>
            <a:pPr marL="0" indent="0" algn="just">
              <a:buNone/>
            </a:pPr>
            <a:endParaRPr lang="tr-TR" sz="2400" dirty="0"/>
          </a:p>
        </p:txBody>
      </p:sp>
    </p:spTree>
    <p:extLst>
      <p:ext uri="{BB962C8B-B14F-4D97-AF65-F5344CB8AC3E}">
        <p14:creationId xmlns:p14="http://schemas.microsoft.com/office/powerpoint/2010/main" val="625552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1978" y="559558"/>
            <a:ext cx="9598434" cy="8322859"/>
          </a:xfrm>
        </p:spPr>
        <p:txBody>
          <a:bodyPr/>
          <a:lstStyle/>
          <a:p>
            <a:pPr algn="just"/>
            <a:r>
              <a:rPr lang="tr-TR" sz="2800" dirty="0"/>
              <a:t>S</a:t>
            </a:r>
            <a:r>
              <a:rPr lang="tr-TR" sz="2800" dirty="0" smtClean="0"/>
              <a:t>oyut </a:t>
            </a:r>
            <a:r>
              <a:rPr lang="tr-TR" sz="2800" dirty="0"/>
              <a:t>konuları somutlaştırmak, öğretme ve öğrenmeyi kolaylaştırmak için </a:t>
            </a:r>
            <a:r>
              <a:rPr lang="tr-TR" sz="2800" dirty="0" smtClean="0"/>
              <a:t>zor</a:t>
            </a:r>
            <a:r>
              <a:rPr lang="tr-TR" sz="2800" dirty="0"/>
              <a:t>, soyut ve karmaşık konuların öğrenilmesinde etkili olan modeller </a:t>
            </a:r>
            <a:r>
              <a:rPr lang="tr-TR" sz="2800" dirty="0" smtClean="0"/>
              <a:t>kullanılmalıdır.  </a:t>
            </a:r>
          </a:p>
          <a:p>
            <a:pPr marL="0" indent="0">
              <a:buNone/>
            </a:pPr>
            <a:r>
              <a:rPr lang="tr-TR" dirty="0" smtClean="0"/>
              <a:t>                                                                                                                                                                                                    </a:t>
            </a:r>
            <a:endParaRPr lang="tr-TR" b="1" dirty="0"/>
          </a:p>
        </p:txBody>
      </p:sp>
      <p:pic>
        <p:nvPicPr>
          <p:cNvPr id="2050" name="Picture 2" descr="https://yildizgulhan.files.wordpress.com/2013/06/983902_10200577934144697_45380220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4838" y="2607275"/>
            <a:ext cx="3652150" cy="4029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7304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7"/>
            <a:ext cx="10463167" cy="1417025"/>
          </a:xfrm>
        </p:spPr>
        <p:txBody>
          <a:bodyPr/>
          <a:lstStyle/>
          <a:p>
            <a:r>
              <a:rPr lang="tr-TR" dirty="0" smtClean="0"/>
              <a:t>Modellemede </a:t>
            </a:r>
            <a:r>
              <a:rPr lang="en-US" dirty="0" err="1" smtClean="0"/>
              <a:t>kaynak</a:t>
            </a:r>
            <a:r>
              <a:rPr lang="en-US" dirty="0" smtClean="0"/>
              <a:t> </a:t>
            </a:r>
            <a:r>
              <a:rPr lang="en-US" dirty="0" err="1" smtClean="0"/>
              <a:t>ve</a:t>
            </a:r>
            <a:r>
              <a:rPr lang="en-US" dirty="0" smtClean="0"/>
              <a:t> </a:t>
            </a:r>
            <a:r>
              <a:rPr lang="en-US" dirty="0" err="1" smtClean="0"/>
              <a:t>hedef</a:t>
            </a:r>
            <a:r>
              <a:rPr lang="en-US" dirty="0" smtClean="0"/>
              <a:t> </a:t>
            </a:r>
            <a:r>
              <a:rPr lang="en-US" dirty="0" err="1" smtClean="0"/>
              <a:t>olmak</a:t>
            </a:r>
            <a:r>
              <a:rPr lang="en-US" dirty="0" smtClean="0"/>
              <a:t> </a:t>
            </a:r>
            <a:r>
              <a:rPr lang="en-US" dirty="0" err="1" smtClean="0"/>
              <a:t>üzere</a:t>
            </a:r>
            <a:r>
              <a:rPr lang="en-US" dirty="0" smtClean="0"/>
              <a:t> </a:t>
            </a:r>
            <a:r>
              <a:rPr lang="tr-TR" dirty="0" smtClean="0"/>
              <a:t>iki unsur ön plana </a:t>
            </a:r>
            <a:r>
              <a:rPr lang="tr-TR" dirty="0" err="1" smtClean="0"/>
              <a:t>çıkmaktadı</a:t>
            </a:r>
            <a:r>
              <a:rPr lang="en-US" dirty="0" smtClean="0"/>
              <a:t>r.</a:t>
            </a: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502811" y="1638901"/>
            <a:ext cx="11466276" cy="4516239"/>
          </a:xfrm>
        </p:spPr>
        <p:txBody>
          <a:bodyPr>
            <a:normAutofit fontScale="77500" lnSpcReduction="20000"/>
          </a:bodyPr>
          <a:lstStyle/>
          <a:p>
            <a:pPr marL="0" indent="0">
              <a:buNone/>
            </a:pPr>
            <a:endParaRPr lang="tr-TR" dirty="0" smtClean="0"/>
          </a:p>
          <a:p>
            <a:pPr marL="0" indent="0">
              <a:buNone/>
            </a:pPr>
            <a:endParaRPr lang="tr-TR" dirty="0" smtClean="0"/>
          </a:p>
          <a:p>
            <a:r>
              <a:rPr lang="tr-TR" sz="4000" dirty="0" smtClean="0"/>
              <a:t> Kaynak, mevcut bilgi ile ilgili tüm bilgileri içerir.</a:t>
            </a:r>
          </a:p>
          <a:p>
            <a:r>
              <a:rPr lang="tr-TR" sz="4000" dirty="0" smtClean="0"/>
              <a:t> Hedef, kaynağı örnek alarak ulaşmak istenilen bilgidir.</a:t>
            </a:r>
            <a:endParaRPr lang="en-US" sz="4000" dirty="0" smtClean="0"/>
          </a:p>
          <a:p>
            <a:endParaRPr lang="en-US" sz="2800" dirty="0"/>
          </a:p>
          <a:p>
            <a:pPr marL="0" indent="0" algn="just">
              <a:buNone/>
            </a:pPr>
            <a:r>
              <a:rPr lang="pt-BR" sz="3600" dirty="0" smtClean="0"/>
              <a:t>	Hedef </a:t>
            </a:r>
            <a:r>
              <a:rPr lang="pt-BR" sz="3600" dirty="0"/>
              <a:t>kaynağı açıklamada yeterli ise</a:t>
            </a:r>
            <a:r>
              <a:rPr lang="tr-TR" sz="3600" dirty="0"/>
              <a:t> ortaya konan model kabul edilir.</a:t>
            </a:r>
          </a:p>
          <a:p>
            <a:pPr marL="0" indent="0" algn="just">
              <a:buNone/>
            </a:pPr>
            <a:endParaRPr lang="tr-TR" sz="3600" dirty="0"/>
          </a:p>
          <a:p>
            <a:pPr marL="0" indent="0" algn="just">
              <a:buNone/>
            </a:pPr>
            <a:r>
              <a:rPr lang="tr-TR" sz="3600" dirty="0"/>
              <a:t>  </a:t>
            </a:r>
            <a:r>
              <a:rPr lang="en-US" sz="3600" dirty="0" smtClean="0"/>
              <a:t>	</a:t>
            </a:r>
            <a:r>
              <a:rPr lang="tr-TR" sz="3600" dirty="0" smtClean="0"/>
              <a:t>Modeller </a:t>
            </a:r>
            <a:r>
              <a:rPr lang="tr-TR" sz="3600" dirty="0"/>
              <a:t>kaynağı açıklamak için kullanıldıklarından dolayı yüzde yüz kaynakla aynı olmak zorunda değildir. Ancak önemli olan kavramların doğru modellerle açıklanmasıdır.</a:t>
            </a:r>
          </a:p>
          <a:p>
            <a:endParaRPr lang="tr-TR" sz="2800" dirty="0" smtClean="0"/>
          </a:p>
          <a:p>
            <a:pPr marL="0" indent="0">
              <a:buNone/>
            </a:pPr>
            <a:endParaRPr lang="tr-TR" sz="2800" dirty="0"/>
          </a:p>
        </p:txBody>
      </p:sp>
    </p:spTree>
    <p:extLst>
      <p:ext uri="{BB962C8B-B14F-4D97-AF65-F5344CB8AC3E}">
        <p14:creationId xmlns:p14="http://schemas.microsoft.com/office/powerpoint/2010/main" val="487677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Bilimsel modelin özellikleri</a:t>
            </a:r>
            <a:endParaRPr lang="tr-TR" dirty="0"/>
          </a:p>
        </p:txBody>
      </p:sp>
      <p:sp>
        <p:nvSpPr>
          <p:cNvPr id="3" name="İçerik Yer Tutucusu 2"/>
          <p:cNvSpPr>
            <a:spLocks noGrp="1"/>
          </p:cNvSpPr>
          <p:nvPr>
            <p:ph idx="1"/>
          </p:nvPr>
        </p:nvSpPr>
        <p:spPr>
          <a:xfrm>
            <a:off x="386804" y="1384178"/>
            <a:ext cx="11545889" cy="4195481"/>
          </a:xfrm>
        </p:spPr>
        <p:txBody>
          <a:bodyPr>
            <a:normAutofit/>
          </a:bodyPr>
          <a:lstStyle/>
          <a:p>
            <a:pPr algn="just"/>
            <a:r>
              <a:rPr lang="tr-TR" sz="2800" dirty="0"/>
              <a:t>Zihinlerde yer </a:t>
            </a:r>
            <a:r>
              <a:rPr lang="tr-TR" sz="2800" dirty="0" smtClean="0"/>
              <a:t>edebilir ve işlenebilir niteliktedir.</a:t>
            </a:r>
          </a:p>
          <a:p>
            <a:pPr algn="just"/>
            <a:r>
              <a:rPr lang="tr-TR" sz="2800" dirty="0"/>
              <a:t>Tanımlandığı </a:t>
            </a:r>
            <a:r>
              <a:rPr lang="tr-TR" sz="2800" dirty="0" smtClean="0"/>
              <a:t>özel şartlara </a:t>
            </a:r>
            <a:r>
              <a:rPr lang="tr-TR" sz="2800" dirty="0"/>
              <a:t>sahiptir</a:t>
            </a:r>
            <a:r>
              <a:rPr lang="tr-TR" sz="2800" dirty="0" smtClean="0"/>
              <a:t>.</a:t>
            </a:r>
          </a:p>
          <a:p>
            <a:pPr algn="just"/>
            <a:r>
              <a:rPr lang="tr-TR" sz="2800" dirty="0"/>
              <a:t>Bir problemle </a:t>
            </a:r>
            <a:r>
              <a:rPr lang="tr-TR" sz="2800" dirty="0" smtClean="0"/>
              <a:t>ortaya atılan </a:t>
            </a:r>
            <a:r>
              <a:rPr lang="tr-TR" sz="2800" dirty="0"/>
              <a:t>bir </a:t>
            </a:r>
            <a:r>
              <a:rPr lang="tr-TR" sz="2800" dirty="0" smtClean="0"/>
              <a:t>konuyu açıklar </a:t>
            </a:r>
            <a:r>
              <a:rPr lang="tr-TR" sz="2800" dirty="0"/>
              <a:t>ve </a:t>
            </a:r>
            <a:r>
              <a:rPr lang="tr-TR" sz="2800" dirty="0" smtClean="0"/>
              <a:t>onunla ilgili </a:t>
            </a:r>
            <a:r>
              <a:rPr lang="tr-TR" sz="2800" dirty="0" err="1" smtClean="0"/>
              <a:t>yordamalara</a:t>
            </a:r>
            <a:r>
              <a:rPr lang="tr-TR" sz="2800" dirty="0" smtClean="0"/>
              <a:t> ışık tutar.</a:t>
            </a:r>
          </a:p>
          <a:p>
            <a:pPr algn="just"/>
            <a:r>
              <a:rPr lang="tr-TR" sz="2800" dirty="0"/>
              <a:t>Bir model karşılıklı olarak </a:t>
            </a:r>
            <a:r>
              <a:rPr lang="tr-TR" sz="2800" dirty="0" smtClean="0"/>
              <a:t>birbirini etkileyen </a:t>
            </a:r>
            <a:r>
              <a:rPr lang="tr-TR" sz="2800" dirty="0"/>
              <a:t>süreçler sonucunda </a:t>
            </a:r>
            <a:r>
              <a:rPr lang="tr-TR" sz="2800" dirty="0" smtClean="0"/>
              <a:t>geliştirilir ve </a:t>
            </a:r>
            <a:r>
              <a:rPr lang="tr-TR" sz="2800" dirty="0"/>
              <a:t>hedefle ilgili yeni çalışmalar </a:t>
            </a:r>
            <a:r>
              <a:rPr lang="tr-TR" sz="2800" dirty="0" smtClean="0"/>
              <a:t>ortaya çıktıkça </a:t>
            </a:r>
            <a:r>
              <a:rPr lang="tr-TR" sz="2800" dirty="0"/>
              <a:t>modeller de revizyona </a:t>
            </a:r>
            <a:r>
              <a:rPr lang="tr-TR" sz="2800" dirty="0" smtClean="0"/>
              <a:t>gidilebilir.</a:t>
            </a:r>
            <a:endParaRPr lang="tr-TR" sz="2800" dirty="0"/>
          </a:p>
        </p:txBody>
      </p:sp>
    </p:spTree>
    <p:extLst>
      <p:ext uri="{BB962C8B-B14F-4D97-AF65-F5344CB8AC3E}">
        <p14:creationId xmlns:p14="http://schemas.microsoft.com/office/powerpoint/2010/main" val="12916665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Modellerin Sınıflandırılması</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4715" y="1310185"/>
            <a:ext cx="10781733" cy="5418161"/>
          </a:xfrm>
        </p:spPr>
      </p:pic>
    </p:spTree>
    <p:extLst>
      <p:ext uri="{BB962C8B-B14F-4D97-AF65-F5344CB8AC3E}">
        <p14:creationId xmlns:p14="http://schemas.microsoft.com/office/powerpoint/2010/main" val="17133184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1981</TotalTime>
  <Words>342</Words>
  <Application>Microsoft Office PowerPoint</Application>
  <PresentationFormat>Geniş ekran</PresentationFormat>
  <Paragraphs>49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MODEL VE MODELLEME</vt:lpstr>
      <vt:lpstr>PowerPoint Sunusu</vt:lpstr>
      <vt:lpstr>PowerPoint Sunusu</vt:lpstr>
      <vt:lpstr>MODELLEME VE MODEL</vt:lpstr>
      <vt:lpstr>PowerPoint Sunusu</vt:lpstr>
      <vt:lpstr>Modellemede kaynak ve hedef olmak üzere iki unsur ön plana çıkmaktadır.  </vt:lpstr>
      <vt:lpstr>Bilimsel modelin özellikleri</vt:lpstr>
      <vt:lpstr>Modellerin Sınıflandırılması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 ÖĞRETİMİNDE MODELLER VE MODELLEME</dc:title>
  <dc:creator>samsungpc</dc:creator>
  <cp:lastModifiedBy>EBF</cp:lastModifiedBy>
  <cp:revision>81</cp:revision>
  <dcterms:created xsi:type="dcterms:W3CDTF">2015-10-19T17:15:39Z</dcterms:created>
  <dcterms:modified xsi:type="dcterms:W3CDTF">2022-11-07T09:52:43Z</dcterms:modified>
</cp:coreProperties>
</file>