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Introduction</a:t>
            </a:r>
          </a:p>
          <a:p>
            <a:r>
              <a:rPr lang="tr-TR" b="1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So far, we discussed many concepts like hosts, routers, links, applications and protocols.</a:t>
            </a:r>
          </a:p>
          <a:p>
            <a:r>
              <a:rPr lang="tr-TR" b="1" dirty="0" smtClean="0"/>
              <a:t>We need an organizing structure of network.</a:t>
            </a:r>
          </a:p>
          <a:p>
            <a:r>
              <a:rPr lang="tr-TR" b="1" dirty="0" smtClean="0"/>
              <a:t>We need to deal with complex network system.</a:t>
            </a:r>
          </a:p>
          <a:p>
            <a:r>
              <a:rPr lang="tr-TR" b="1" dirty="0" smtClean="0"/>
              <a:t>Layering is used to identify the relationship of complex systems’ pieces</a:t>
            </a:r>
          </a:p>
          <a:p>
            <a:r>
              <a:rPr lang="tr-TR" b="1" dirty="0" smtClean="0"/>
              <a:t>It also provide modularizaiton that makes maintenance and updating of system easier.</a:t>
            </a:r>
          </a:p>
          <a:p>
            <a:r>
              <a:rPr lang="tr-TR" b="1" dirty="0" smtClean="0"/>
              <a:t>The modifications on one layer should not affect the functionality on other layers.</a:t>
            </a:r>
            <a:endParaRPr lang="tr-TR" b="1" dirty="0"/>
          </a:p>
          <a:p>
            <a:pPr marL="68580" indent="0">
              <a:buNone/>
            </a:pPr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Protocol Stack</a:t>
            </a:r>
          </a:p>
          <a:p>
            <a:pPr lvl="1"/>
            <a:r>
              <a:rPr lang="tr-TR" b="1" dirty="0" smtClean="0"/>
              <a:t>Application Layer</a:t>
            </a:r>
          </a:p>
          <a:p>
            <a:pPr lvl="2"/>
            <a:r>
              <a:rPr lang="tr-TR" b="1" dirty="0" smtClean="0"/>
              <a:t>FTP, SMTP, HTTP</a:t>
            </a:r>
          </a:p>
          <a:p>
            <a:pPr lvl="1"/>
            <a:r>
              <a:rPr lang="tr-TR" b="1" dirty="0" smtClean="0"/>
              <a:t>Transport Layer</a:t>
            </a:r>
          </a:p>
          <a:p>
            <a:pPr lvl="2"/>
            <a:r>
              <a:rPr lang="tr-TR" b="1" dirty="0" smtClean="0"/>
              <a:t>TCP, UDP</a:t>
            </a:r>
          </a:p>
          <a:p>
            <a:pPr lvl="1"/>
            <a:r>
              <a:rPr lang="tr-TR" b="1" dirty="0" smtClean="0"/>
              <a:t>Network Layer</a:t>
            </a:r>
          </a:p>
          <a:p>
            <a:pPr lvl="2"/>
            <a:r>
              <a:rPr lang="tr-TR" b="1" dirty="0" smtClean="0"/>
              <a:t>IP, routing protocols</a:t>
            </a:r>
          </a:p>
          <a:p>
            <a:pPr lvl="1"/>
            <a:r>
              <a:rPr lang="tr-TR" b="1" dirty="0" smtClean="0"/>
              <a:t>Data Link Layer</a:t>
            </a:r>
          </a:p>
          <a:p>
            <a:pPr lvl="2"/>
            <a:r>
              <a:rPr lang="tr-TR" b="1" dirty="0" smtClean="0"/>
              <a:t>Ethernet, 802.111, PPP</a:t>
            </a:r>
          </a:p>
          <a:p>
            <a:pPr lvl="1"/>
            <a:r>
              <a:rPr lang="tr-TR" b="1" dirty="0" smtClean="0"/>
              <a:t>Physical Layer</a:t>
            </a:r>
          </a:p>
          <a:p>
            <a:pPr lvl="2"/>
            <a:r>
              <a:rPr lang="tr-TR" b="1" dirty="0" smtClean="0"/>
              <a:t>Bits on the wire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9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ISO/OSI Reference Model</a:t>
            </a:r>
          </a:p>
          <a:p>
            <a:pPr lvl="1"/>
            <a:r>
              <a:rPr lang="tr-TR" b="1" dirty="0" smtClean="0"/>
              <a:t>Application</a:t>
            </a:r>
          </a:p>
          <a:p>
            <a:pPr lvl="1"/>
            <a:r>
              <a:rPr lang="tr-TR" b="1" dirty="0" smtClean="0"/>
              <a:t>Presentation</a:t>
            </a:r>
          </a:p>
          <a:p>
            <a:pPr lvl="1"/>
            <a:r>
              <a:rPr lang="tr-TR" b="1" dirty="0" smtClean="0"/>
              <a:t>Session</a:t>
            </a:r>
          </a:p>
          <a:p>
            <a:pPr lvl="1"/>
            <a:r>
              <a:rPr lang="tr-TR" b="1" dirty="0" smtClean="0"/>
              <a:t>Transport</a:t>
            </a:r>
          </a:p>
          <a:p>
            <a:pPr lvl="1"/>
            <a:r>
              <a:rPr lang="tr-TR" b="1" dirty="0" smtClean="0"/>
              <a:t>Network</a:t>
            </a:r>
          </a:p>
          <a:p>
            <a:pPr lvl="1"/>
            <a:r>
              <a:rPr lang="tr-TR" b="1" dirty="0" smtClean="0"/>
              <a:t>Link</a:t>
            </a:r>
          </a:p>
          <a:p>
            <a:pPr lvl="1"/>
            <a:r>
              <a:rPr lang="tr-TR" b="1" dirty="0" smtClean="0"/>
              <a:t>Physical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Bad guys can attack computer networks</a:t>
            </a:r>
          </a:p>
          <a:p>
            <a:pPr lvl="1"/>
            <a:r>
              <a:rPr lang="tr-TR" b="1" dirty="0" smtClean="0"/>
              <a:t>How we can defend networks against attacks</a:t>
            </a:r>
          </a:p>
          <a:p>
            <a:pPr lvl="1"/>
            <a:r>
              <a:rPr lang="tr-TR" b="1" dirty="0" smtClean="0"/>
              <a:t>How we can design architectures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31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Malware can get in host from</a:t>
            </a:r>
          </a:p>
          <a:p>
            <a:pPr lvl="2"/>
            <a:r>
              <a:rPr lang="tr-TR" b="1" dirty="0" smtClean="0"/>
              <a:t>Virus: Self-replicating infection. Executing object is mandatory.</a:t>
            </a:r>
          </a:p>
          <a:p>
            <a:pPr lvl="2"/>
            <a:r>
              <a:rPr lang="tr-TR" b="1" dirty="0" smtClean="0"/>
              <a:t>Worm: Self-replicating infection. Passively receiving object is sufficient.</a:t>
            </a:r>
          </a:p>
          <a:p>
            <a:pPr lvl="1"/>
            <a:r>
              <a:rPr lang="tr-TR" b="1" dirty="0" smtClean="0"/>
              <a:t>Spyware malware can record keystrokes, web sites visited.</a:t>
            </a:r>
          </a:p>
          <a:p>
            <a:pPr lvl="1"/>
            <a:r>
              <a:rPr lang="tr-TR" b="1" dirty="0" smtClean="0"/>
              <a:t>Infected host can be enrolled in botnet. Used for DDoS  attacks.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51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Denial of Service (DoS): Using bogus traffic, resources are made unavailable.</a:t>
            </a:r>
          </a:p>
          <a:p>
            <a:pPr lvl="2"/>
            <a:r>
              <a:rPr lang="tr-TR" b="1" dirty="0" smtClean="0"/>
              <a:t>Selection of target</a:t>
            </a:r>
          </a:p>
          <a:p>
            <a:pPr lvl="2"/>
            <a:r>
              <a:rPr lang="tr-TR" b="1" dirty="0" smtClean="0"/>
              <a:t>Breaking into hosts around the network</a:t>
            </a:r>
          </a:p>
          <a:p>
            <a:pPr lvl="2"/>
            <a:r>
              <a:rPr lang="tr-TR" b="1" dirty="0" smtClean="0"/>
              <a:t>Sending packets to target from compromised hosts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5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/>
              <a:t>Network Security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Packet Sniffing</a:t>
            </a:r>
          </a:p>
          <a:p>
            <a:pPr lvl="2"/>
            <a:r>
              <a:rPr lang="tr-TR" b="1" dirty="0" smtClean="0"/>
              <a:t>Packet sniffer reads/records all packets passing by.</a:t>
            </a:r>
          </a:p>
          <a:p>
            <a:pPr lvl="1"/>
            <a:r>
              <a:rPr lang="tr-TR" b="1" dirty="0" smtClean="0"/>
              <a:t>IP Spoofing</a:t>
            </a:r>
          </a:p>
          <a:p>
            <a:pPr lvl="2"/>
            <a:r>
              <a:rPr lang="tr-TR" b="1" dirty="0" smtClean="0"/>
              <a:t>Sending packets with false source address.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60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Delay, loss, throughput in networks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Protocol layers, service models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Security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packet arrival rate at router exceeds output link transmission rate, packets are stored at buffer. Queueing delay takes place.</a:t>
            </a:r>
          </a:p>
          <a:p>
            <a:r>
              <a:rPr lang="tr-TR" b="1" dirty="0" smtClean="0"/>
              <a:t>If there are no free buffers, packets dropped (loss) and need to be resend using reliable data transfer protocols.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8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Actually there are four types of delays</a:t>
            </a:r>
            <a:endParaRPr lang="tr-TR" b="1" dirty="0"/>
          </a:p>
          <a:p>
            <a:r>
              <a:rPr lang="tr-TR" b="1" dirty="0"/>
              <a:t>d</a:t>
            </a:r>
            <a:r>
              <a:rPr lang="tr-TR" b="1" baseline="-25000" dirty="0" smtClean="0"/>
              <a:t>p</a:t>
            </a:r>
            <a:r>
              <a:rPr lang="tr-TR" b="1" dirty="0" smtClean="0"/>
              <a:t>= nodal processing delay</a:t>
            </a:r>
            <a:endParaRPr lang="tr-TR" b="1" dirty="0"/>
          </a:p>
          <a:p>
            <a:pPr lvl="1"/>
            <a:r>
              <a:rPr lang="tr-TR" b="1" dirty="0" smtClean="0"/>
              <a:t>The delay for checking bit errors and determining output link</a:t>
            </a:r>
          </a:p>
          <a:p>
            <a:pPr lvl="1"/>
            <a:r>
              <a:rPr lang="tr-TR" b="1" dirty="0" smtClean="0"/>
              <a:t>Normally it is less than msec.</a:t>
            </a:r>
          </a:p>
          <a:p>
            <a:r>
              <a:rPr lang="tr-TR" b="1" dirty="0" smtClean="0"/>
              <a:t>d</a:t>
            </a:r>
            <a:r>
              <a:rPr lang="tr-TR" b="1" baseline="-25000" dirty="0" smtClean="0"/>
              <a:t>q</a:t>
            </a:r>
            <a:r>
              <a:rPr lang="tr-TR" b="1" dirty="0" smtClean="0"/>
              <a:t>= queueing delay</a:t>
            </a:r>
          </a:p>
          <a:p>
            <a:pPr lvl="1"/>
            <a:r>
              <a:rPr lang="tr-TR" b="1" dirty="0" smtClean="0"/>
              <a:t>The delay for waiting at output link for transmission</a:t>
            </a:r>
            <a:endParaRPr lang="tr-TR" b="1" dirty="0"/>
          </a:p>
          <a:p>
            <a:pPr lvl="1"/>
            <a:r>
              <a:rPr lang="tr-TR" b="1" dirty="0" smtClean="0"/>
              <a:t>This delay depends on the level of congection at router.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74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Actually there are four types of delays</a:t>
            </a:r>
            <a:endParaRPr lang="tr-TR" b="1" dirty="0"/>
          </a:p>
          <a:p>
            <a:r>
              <a:rPr lang="tr-TR" b="1" dirty="0" smtClean="0"/>
              <a:t>d</a:t>
            </a:r>
            <a:r>
              <a:rPr lang="tr-TR" b="1" baseline="-25000" dirty="0"/>
              <a:t>t</a:t>
            </a:r>
            <a:r>
              <a:rPr lang="tr-TR" b="1" dirty="0" smtClean="0"/>
              <a:t>= transmission delay</a:t>
            </a:r>
          </a:p>
          <a:p>
            <a:pPr lvl="1"/>
            <a:r>
              <a:rPr lang="tr-TR" b="1" dirty="0" smtClean="0"/>
              <a:t>To transmit all the bits into the link</a:t>
            </a:r>
            <a:endParaRPr lang="tr-TR" b="1" dirty="0"/>
          </a:p>
          <a:p>
            <a:pPr lvl="1"/>
            <a:r>
              <a:rPr lang="tr-TR" b="1" dirty="0"/>
              <a:t>d</a:t>
            </a:r>
            <a:r>
              <a:rPr lang="tr-TR" b="1" baseline="-25000" dirty="0"/>
              <a:t>t</a:t>
            </a:r>
            <a:r>
              <a:rPr lang="tr-TR" b="1" dirty="0" smtClean="0"/>
              <a:t>= L / R (bits / bitsps)</a:t>
            </a:r>
          </a:p>
          <a:p>
            <a:r>
              <a:rPr lang="tr-TR" b="1" dirty="0" smtClean="0"/>
              <a:t>d</a:t>
            </a:r>
            <a:r>
              <a:rPr lang="tr-TR" b="1" baseline="-25000" dirty="0" smtClean="0"/>
              <a:t>p</a:t>
            </a:r>
            <a:r>
              <a:rPr lang="tr-TR" b="1" dirty="0" smtClean="0"/>
              <a:t>= propagation delay</a:t>
            </a:r>
          </a:p>
          <a:p>
            <a:pPr lvl="1"/>
            <a:r>
              <a:rPr lang="tr-TR" b="1" dirty="0" smtClean="0"/>
              <a:t>The delay on which packets are on the link.</a:t>
            </a:r>
            <a:endParaRPr lang="tr-TR" b="1" dirty="0"/>
          </a:p>
          <a:p>
            <a:pPr lvl="1"/>
            <a:r>
              <a:rPr lang="tr-TR" b="1" dirty="0"/>
              <a:t>d</a:t>
            </a:r>
            <a:r>
              <a:rPr lang="tr-TR" b="1" dirty="0" smtClean="0"/>
              <a:t>: length of physical link</a:t>
            </a:r>
          </a:p>
          <a:p>
            <a:pPr lvl="1"/>
            <a:r>
              <a:rPr lang="tr-TR" b="1" dirty="0"/>
              <a:t>s</a:t>
            </a:r>
            <a:r>
              <a:rPr lang="tr-TR" b="1" dirty="0" smtClean="0"/>
              <a:t>: propagation speed in medium (~2 x 10</a:t>
            </a:r>
            <a:r>
              <a:rPr lang="tr-TR" b="1" baseline="30000" dirty="0" smtClean="0"/>
              <a:t>8</a:t>
            </a:r>
            <a:r>
              <a:rPr lang="tr-TR" b="1" dirty="0" smtClean="0"/>
              <a:t> m/sec)</a:t>
            </a:r>
          </a:p>
          <a:p>
            <a:pPr lvl="1"/>
            <a:r>
              <a:rPr lang="tr-TR" b="1" dirty="0" smtClean="0"/>
              <a:t> d</a:t>
            </a:r>
            <a:r>
              <a:rPr lang="tr-TR" b="1" baseline="-25000" dirty="0" smtClean="0"/>
              <a:t>p</a:t>
            </a:r>
            <a:r>
              <a:rPr lang="tr-TR" b="1" dirty="0" smtClean="0"/>
              <a:t>= d /s </a:t>
            </a:r>
            <a:endParaRPr lang="tr-TR" b="1" dirty="0"/>
          </a:p>
          <a:p>
            <a:pPr marL="365760" lvl="1" indent="0">
              <a:buNone/>
            </a:pPr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60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Caravan Analogy</a:t>
            </a:r>
          </a:p>
          <a:p>
            <a:r>
              <a:rPr lang="tr-TR" b="1" dirty="0" smtClean="0"/>
              <a:t>We have 10 car caravan. Cars propagates at 100 km/hour. Toll booth takes 12 sec to service a car.</a:t>
            </a:r>
          </a:p>
          <a:p>
            <a:r>
              <a:rPr lang="tr-TR" b="1" dirty="0" smtClean="0"/>
              <a:t>We may consider car as bit and caravan as packet.</a:t>
            </a:r>
          </a:p>
          <a:p>
            <a:r>
              <a:rPr lang="tr-TR" b="1" dirty="0" smtClean="0"/>
              <a:t>How long it takes the caravan is lined in front of second toll booth?</a:t>
            </a:r>
          </a:p>
          <a:p>
            <a:r>
              <a:rPr lang="tr-TR" b="1" dirty="0" smtClean="0"/>
              <a:t>Answer: 62 min.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63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Queueing Delay</a:t>
            </a:r>
          </a:p>
          <a:p>
            <a:r>
              <a:rPr lang="tr-TR" b="1" dirty="0" smtClean="0"/>
              <a:t>R: link transmission rate</a:t>
            </a:r>
          </a:p>
          <a:p>
            <a:r>
              <a:rPr lang="tr-TR" b="1" dirty="0" smtClean="0"/>
              <a:t>L: packet length in bits</a:t>
            </a:r>
          </a:p>
          <a:p>
            <a:r>
              <a:rPr lang="tr-TR" b="1" dirty="0" smtClean="0"/>
              <a:t>a: average packet arrival rate</a:t>
            </a:r>
          </a:p>
          <a:p>
            <a:r>
              <a:rPr lang="tr-TR" b="1" dirty="0" smtClean="0"/>
              <a:t>La/R ~ 0 : average queueing delay is small</a:t>
            </a:r>
          </a:p>
          <a:p>
            <a:r>
              <a:rPr lang="tr-TR" b="1" dirty="0" smtClean="0"/>
              <a:t>La/R = 1 : average queueing delay large</a:t>
            </a:r>
          </a:p>
          <a:p>
            <a:r>
              <a:rPr lang="tr-TR" b="1" dirty="0" smtClean="0"/>
              <a:t>La/R &gt;1  : average delay infinite 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7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t</a:t>
            </a:r>
            <a:r>
              <a:rPr lang="tr-TR" b="1" dirty="0" smtClean="0"/>
              <a:t>raceroute </a:t>
            </a:r>
          </a:p>
          <a:p>
            <a:pPr lvl="1"/>
            <a:r>
              <a:rPr lang="tr-TR" b="1" dirty="0" smtClean="0"/>
              <a:t>It provides delay measurement from source to each router that is on the path to destination.</a:t>
            </a:r>
          </a:p>
          <a:p>
            <a:pPr lvl="1"/>
            <a:r>
              <a:rPr lang="tr-TR" b="1" dirty="0" smtClean="0"/>
              <a:t>It send three packets.</a:t>
            </a:r>
          </a:p>
          <a:p>
            <a:pPr lvl="1"/>
            <a:r>
              <a:rPr lang="tr-TR" b="1" dirty="0" smtClean="0"/>
              <a:t>Each router will return packets to sender.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Throughput</a:t>
            </a:r>
          </a:p>
          <a:p>
            <a:pPr lvl="1"/>
            <a:r>
              <a:rPr lang="tr-TR" b="1" dirty="0" smtClean="0"/>
              <a:t>The actual rate (bits/time) at which bits transferred between sender and receiver.</a:t>
            </a:r>
          </a:p>
          <a:p>
            <a:pPr lvl="1"/>
            <a:r>
              <a:rPr lang="tr-TR" b="1" dirty="0" smtClean="0"/>
              <a:t>There are two types of throughput: </a:t>
            </a:r>
          </a:p>
          <a:p>
            <a:pPr lvl="2"/>
            <a:r>
              <a:rPr lang="tr-TR" b="1" dirty="0" smtClean="0"/>
              <a:t>instantaneous (rate at a specific point in timeline)</a:t>
            </a:r>
          </a:p>
          <a:p>
            <a:pPr lvl="2"/>
            <a:r>
              <a:rPr lang="tr-TR" b="1" dirty="0" smtClean="0"/>
              <a:t>average (rate over longer period of time)</a:t>
            </a:r>
          </a:p>
          <a:p>
            <a:endParaRPr lang="tr-TR" b="1" dirty="0"/>
          </a:p>
          <a:p>
            <a:pPr marL="68580" indent="0">
              <a:buNone/>
            </a:pPr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8907</TotalTime>
  <Words>722</Words>
  <Application>Microsoft Office PowerPoint</Application>
  <PresentationFormat>On-screen Show (4:3)</PresentationFormat>
  <Paragraphs>142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55490005</vt:lpstr>
      <vt:lpstr>Outline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Protocol Layers, Service Models</vt:lpstr>
      <vt:lpstr>Protocol Layers, Service Models</vt:lpstr>
      <vt:lpstr>Protocol Layers, Service Models</vt:lpstr>
      <vt:lpstr>Network Security</vt:lpstr>
      <vt:lpstr>Network Security</vt:lpstr>
      <vt:lpstr>Network Security</vt:lpstr>
      <vt:lpstr>Network Security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477</cp:revision>
  <dcterms:created xsi:type="dcterms:W3CDTF">2006-08-16T00:00:00Z</dcterms:created>
  <dcterms:modified xsi:type="dcterms:W3CDTF">2019-12-04T11:40:53Z</dcterms:modified>
</cp:coreProperties>
</file>