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84" r:id="rId2"/>
    <p:sldId id="274" r:id="rId3"/>
    <p:sldId id="299" r:id="rId4"/>
    <p:sldId id="276" r:id="rId5"/>
    <p:sldId id="278" r:id="rId6"/>
    <p:sldId id="279" r:id="rId7"/>
    <p:sldId id="280" r:id="rId8"/>
    <p:sldId id="275" r:id="rId9"/>
    <p:sldId id="281" r:id="rId10"/>
    <p:sldId id="303" r:id="rId11"/>
    <p:sldId id="282" r:id="rId12"/>
    <p:sldId id="293" r:id="rId13"/>
    <p:sldId id="285" r:id="rId14"/>
    <p:sldId id="286" r:id="rId15"/>
    <p:sldId id="301" r:id="rId16"/>
    <p:sldId id="300" r:id="rId17"/>
    <p:sldId id="302"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yse Su Ozugurlu" initials="ASO" lastIdx="1" clrIdx="0">
    <p:extLst>
      <p:ext uri="{19B8F6BF-5375-455C-9EA6-DF929625EA0E}">
        <p15:presenceInfo xmlns:p15="http://schemas.microsoft.com/office/powerpoint/2012/main" userId="0c938d8ea9f5f55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660B408-B3CF-4A94-85FC-2B1E0A45F4A2}" styleName="Koyu Stil 2 - Vurgu 1/Vurgu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91EBBBCC-DAD2-459C-BE2E-F6DE35CF9A28}" styleName="Koyu Stil 2 - Vurgu 3/Vurgu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46F890A9-2807-4EBB-B81D-B2AA78EC7F39}" styleName="Koyu Stil 2 - Vurgu 5/Vurgu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E929F9F4-4A8F-4326-A1B4-22849713DDAB}" styleName="Koyu Stil 1 - Vurgu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C4B1156A-380E-4F78-BDF5-A606A8083BF9}" styleName="Orta Stil 4 - Vurgu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8A107856-5554-42FB-B03E-39F5DBC370BA}" styleName="Orta Stil 4 - Vurgu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16D9F66E-5EB9-4882-86FB-DCBF35E3C3E4}" styleName="Orta Stil 4 - Vurgu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75DCB02-9BB8-47FD-8907-85C794F793BA}" styleName="Tema Uygulanmış Stil 1 - Vurgu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9DCAF9ED-07DC-4A11-8D7F-57B35C25682E}" styleName="Orta Stil 1 - Vurgu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E171933-4619-4E11-9A3F-F7608DF75F80}" styleName="Orta Stil 1 - Vurgu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996" autoAdjust="0"/>
    <p:restoredTop sz="94660"/>
  </p:normalViewPr>
  <p:slideViewPr>
    <p:cSldViewPr snapToGrid="0">
      <p:cViewPr varScale="1">
        <p:scale>
          <a:sx n="72" d="100"/>
          <a:sy n="72" d="100"/>
        </p:scale>
        <p:origin x="94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F6BCA7-D07E-4A99-811E-90D280624898}" type="datetimeFigureOut">
              <a:rPr lang="en-CA" smtClean="0"/>
              <a:t>2020-03-30</a:t>
            </a:fld>
            <a:endParaRPr lang="en-CA"/>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CA"/>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0DDB6BD-E882-48EC-B44D-A76E48551D70}" type="slidenum">
              <a:rPr lang="en-CA" smtClean="0"/>
              <a:t>‹#›</a:t>
            </a:fld>
            <a:endParaRPr lang="en-CA"/>
          </a:p>
        </p:txBody>
      </p:sp>
    </p:spTree>
    <p:extLst>
      <p:ext uri="{BB962C8B-B14F-4D97-AF65-F5344CB8AC3E}">
        <p14:creationId xmlns:p14="http://schemas.microsoft.com/office/powerpoint/2010/main" val="42811773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7C20509-341C-4647-B04F-68B4DF298BA1}"/>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C207DF66-8C99-42D2-AF31-5E4BB3D55FD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9AAC9E6F-01C5-4695-8DEF-601259131A8A}"/>
              </a:ext>
            </a:extLst>
          </p:cNvPr>
          <p:cNvSpPr>
            <a:spLocks noGrp="1"/>
          </p:cNvSpPr>
          <p:nvPr>
            <p:ph type="dt" sz="half" idx="10"/>
          </p:nvPr>
        </p:nvSpPr>
        <p:spPr/>
        <p:txBody>
          <a:bodyPr/>
          <a:lstStyle/>
          <a:p>
            <a:fld id="{5C9CE6CD-1536-4134-9402-7DD770E1537B}" type="datetimeFigureOut">
              <a:rPr lang="tr-TR" smtClean="0"/>
              <a:t>30.03.2020</a:t>
            </a:fld>
            <a:endParaRPr lang="tr-TR"/>
          </a:p>
        </p:txBody>
      </p:sp>
      <p:sp>
        <p:nvSpPr>
          <p:cNvPr id="5" name="Alt Bilgi Yer Tutucusu 4">
            <a:extLst>
              <a:ext uri="{FF2B5EF4-FFF2-40B4-BE49-F238E27FC236}">
                <a16:creationId xmlns:a16="http://schemas.microsoft.com/office/drawing/2014/main" id="{8A3280D3-0328-4E95-8E7D-A1A4366B1FE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B3BC6BD-C8D8-4EFB-BD49-CA89C337D564}"/>
              </a:ext>
            </a:extLst>
          </p:cNvPr>
          <p:cNvSpPr>
            <a:spLocks noGrp="1"/>
          </p:cNvSpPr>
          <p:nvPr>
            <p:ph type="sldNum" sz="quarter" idx="12"/>
          </p:nvPr>
        </p:nvSpPr>
        <p:spPr/>
        <p:txBody>
          <a:bodyPr/>
          <a:lstStyle/>
          <a:p>
            <a:fld id="{047673CB-5DAD-4645-8403-EBBAAE65DECE}" type="slidenum">
              <a:rPr lang="tr-TR" smtClean="0"/>
              <a:t>‹#›</a:t>
            </a:fld>
            <a:endParaRPr lang="tr-TR"/>
          </a:p>
        </p:txBody>
      </p:sp>
    </p:spTree>
    <p:extLst>
      <p:ext uri="{BB962C8B-B14F-4D97-AF65-F5344CB8AC3E}">
        <p14:creationId xmlns:p14="http://schemas.microsoft.com/office/powerpoint/2010/main" val="10951117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24B1576-8F23-46D9-9769-F87765C8A3FD}"/>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3590874B-96A8-4FC3-9E63-CD551E3ABCCA}"/>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3FD18C2-880A-487E-BED4-C2E7E71C3365}"/>
              </a:ext>
            </a:extLst>
          </p:cNvPr>
          <p:cNvSpPr>
            <a:spLocks noGrp="1"/>
          </p:cNvSpPr>
          <p:nvPr>
            <p:ph type="dt" sz="half" idx="10"/>
          </p:nvPr>
        </p:nvSpPr>
        <p:spPr/>
        <p:txBody>
          <a:bodyPr/>
          <a:lstStyle/>
          <a:p>
            <a:fld id="{5C9CE6CD-1536-4134-9402-7DD770E1537B}" type="datetimeFigureOut">
              <a:rPr lang="tr-TR" smtClean="0"/>
              <a:t>30.03.2020</a:t>
            </a:fld>
            <a:endParaRPr lang="tr-TR"/>
          </a:p>
        </p:txBody>
      </p:sp>
      <p:sp>
        <p:nvSpPr>
          <p:cNvPr id="5" name="Alt Bilgi Yer Tutucusu 4">
            <a:extLst>
              <a:ext uri="{FF2B5EF4-FFF2-40B4-BE49-F238E27FC236}">
                <a16:creationId xmlns:a16="http://schemas.microsoft.com/office/drawing/2014/main" id="{C50962CE-6E4E-44B0-BA85-FF80E00873F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860CAFB-3522-40A2-AF85-91BC55417E9E}"/>
              </a:ext>
            </a:extLst>
          </p:cNvPr>
          <p:cNvSpPr>
            <a:spLocks noGrp="1"/>
          </p:cNvSpPr>
          <p:nvPr>
            <p:ph type="sldNum" sz="quarter" idx="12"/>
          </p:nvPr>
        </p:nvSpPr>
        <p:spPr/>
        <p:txBody>
          <a:bodyPr/>
          <a:lstStyle/>
          <a:p>
            <a:fld id="{047673CB-5DAD-4645-8403-EBBAAE65DECE}" type="slidenum">
              <a:rPr lang="tr-TR" smtClean="0"/>
              <a:t>‹#›</a:t>
            </a:fld>
            <a:endParaRPr lang="tr-TR"/>
          </a:p>
        </p:txBody>
      </p:sp>
    </p:spTree>
    <p:extLst>
      <p:ext uri="{BB962C8B-B14F-4D97-AF65-F5344CB8AC3E}">
        <p14:creationId xmlns:p14="http://schemas.microsoft.com/office/powerpoint/2010/main" val="9228644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3E5A44D4-AA31-4391-92F5-C7F585C7A2C0}"/>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150F46BB-8198-42A9-B098-7A9CD7BBF496}"/>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F78F1EC-0ABB-4D4B-A29A-09849FCCCEC5}"/>
              </a:ext>
            </a:extLst>
          </p:cNvPr>
          <p:cNvSpPr>
            <a:spLocks noGrp="1"/>
          </p:cNvSpPr>
          <p:nvPr>
            <p:ph type="dt" sz="half" idx="10"/>
          </p:nvPr>
        </p:nvSpPr>
        <p:spPr/>
        <p:txBody>
          <a:bodyPr/>
          <a:lstStyle/>
          <a:p>
            <a:fld id="{5C9CE6CD-1536-4134-9402-7DD770E1537B}" type="datetimeFigureOut">
              <a:rPr lang="tr-TR" smtClean="0"/>
              <a:t>30.03.2020</a:t>
            </a:fld>
            <a:endParaRPr lang="tr-TR"/>
          </a:p>
        </p:txBody>
      </p:sp>
      <p:sp>
        <p:nvSpPr>
          <p:cNvPr id="5" name="Alt Bilgi Yer Tutucusu 4">
            <a:extLst>
              <a:ext uri="{FF2B5EF4-FFF2-40B4-BE49-F238E27FC236}">
                <a16:creationId xmlns:a16="http://schemas.microsoft.com/office/drawing/2014/main" id="{8F8F4CA3-FD93-4637-828D-7F1FACDD0FF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D1DC7ED-CCC2-4D27-B4E2-DCF53D9ABF6F}"/>
              </a:ext>
            </a:extLst>
          </p:cNvPr>
          <p:cNvSpPr>
            <a:spLocks noGrp="1"/>
          </p:cNvSpPr>
          <p:nvPr>
            <p:ph type="sldNum" sz="quarter" idx="12"/>
          </p:nvPr>
        </p:nvSpPr>
        <p:spPr/>
        <p:txBody>
          <a:bodyPr/>
          <a:lstStyle/>
          <a:p>
            <a:fld id="{047673CB-5DAD-4645-8403-EBBAAE65DECE}" type="slidenum">
              <a:rPr lang="tr-TR" smtClean="0"/>
              <a:t>‹#›</a:t>
            </a:fld>
            <a:endParaRPr lang="tr-TR"/>
          </a:p>
        </p:txBody>
      </p:sp>
    </p:spTree>
    <p:extLst>
      <p:ext uri="{BB962C8B-B14F-4D97-AF65-F5344CB8AC3E}">
        <p14:creationId xmlns:p14="http://schemas.microsoft.com/office/powerpoint/2010/main" val="33972091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263BF95-1CAF-497B-B554-1BBEA56AD7D2}"/>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310FB0F-71A9-4A29-8E62-CC975B1954F4}"/>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6113BD9-725D-4F98-90A6-353A89D48D5C}"/>
              </a:ext>
            </a:extLst>
          </p:cNvPr>
          <p:cNvSpPr>
            <a:spLocks noGrp="1"/>
          </p:cNvSpPr>
          <p:nvPr>
            <p:ph type="dt" sz="half" idx="10"/>
          </p:nvPr>
        </p:nvSpPr>
        <p:spPr/>
        <p:txBody>
          <a:bodyPr/>
          <a:lstStyle/>
          <a:p>
            <a:fld id="{5C9CE6CD-1536-4134-9402-7DD770E1537B}" type="datetimeFigureOut">
              <a:rPr lang="tr-TR" smtClean="0"/>
              <a:t>30.03.2020</a:t>
            </a:fld>
            <a:endParaRPr lang="tr-TR"/>
          </a:p>
        </p:txBody>
      </p:sp>
      <p:sp>
        <p:nvSpPr>
          <p:cNvPr id="5" name="Alt Bilgi Yer Tutucusu 4">
            <a:extLst>
              <a:ext uri="{FF2B5EF4-FFF2-40B4-BE49-F238E27FC236}">
                <a16:creationId xmlns:a16="http://schemas.microsoft.com/office/drawing/2014/main" id="{533B889A-714F-41C7-94FD-AFC8359CBD9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876ECA4-A9C2-4C46-815B-14E060AFB19C}"/>
              </a:ext>
            </a:extLst>
          </p:cNvPr>
          <p:cNvSpPr>
            <a:spLocks noGrp="1"/>
          </p:cNvSpPr>
          <p:nvPr>
            <p:ph type="sldNum" sz="quarter" idx="12"/>
          </p:nvPr>
        </p:nvSpPr>
        <p:spPr/>
        <p:txBody>
          <a:bodyPr/>
          <a:lstStyle/>
          <a:p>
            <a:fld id="{047673CB-5DAD-4645-8403-EBBAAE65DECE}" type="slidenum">
              <a:rPr lang="tr-TR" smtClean="0"/>
              <a:t>‹#›</a:t>
            </a:fld>
            <a:endParaRPr lang="tr-TR"/>
          </a:p>
        </p:txBody>
      </p:sp>
    </p:spTree>
    <p:extLst>
      <p:ext uri="{BB962C8B-B14F-4D97-AF65-F5344CB8AC3E}">
        <p14:creationId xmlns:p14="http://schemas.microsoft.com/office/powerpoint/2010/main" val="27460840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181B77D-72C1-44EF-9301-5322D8BC0103}"/>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46C5CDAC-A666-469B-8756-4B4A0E10AAB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07AA5BDD-E935-41D7-A982-046B111FE5EF}"/>
              </a:ext>
            </a:extLst>
          </p:cNvPr>
          <p:cNvSpPr>
            <a:spLocks noGrp="1"/>
          </p:cNvSpPr>
          <p:nvPr>
            <p:ph type="dt" sz="half" idx="10"/>
          </p:nvPr>
        </p:nvSpPr>
        <p:spPr/>
        <p:txBody>
          <a:bodyPr/>
          <a:lstStyle/>
          <a:p>
            <a:fld id="{5C9CE6CD-1536-4134-9402-7DD770E1537B}" type="datetimeFigureOut">
              <a:rPr lang="tr-TR" smtClean="0"/>
              <a:t>30.03.2020</a:t>
            </a:fld>
            <a:endParaRPr lang="tr-TR"/>
          </a:p>
        </p:txBody>
      </p:sp>
      <p:sp>
        <p:nvSpPr>
          <p:cNvPr id="5" name="Alt Bilgi Yer Tutucusu 4">
            <a:extLst>
              <a:ext uri="{FF2B5EF4-FFF2-40B4-BE49-F238E27FC236}">
                <a16:creationId xmlns:a16="http://schemas.microsoft.com/office/drawing/2014/main" id="{5B1100A4-9CC3-4091-AE81-751C67181AD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FE1716E-254D-461A-9802-0A39D3D3AE73}"/>
              </a:ext>
            </a:extLst>
          </p:cNvPr>
          <p:cNvSpPr>
            <a:spLocks noGrp="1"/>
          </p:cNvSpPr>
          <p:nvPr>
            <p:ph type="sldNum" sz="quarter" idx="12"/>
          </p:nvPr>
        </p:nvSpPr>
        <p:spPr/>
        <p:txBody>
          <a:bodyPr/>
          <a:lstStyle/>
          <a:p>
            <a:fld id="{047673CB-5DAD-4645-8403-EBBAAE65DECE}" type="slidenum">
              <a:rPr lang="tr-TR" smtClean="0"/>
              <a:t>‹#›</a:t>
            </a:fld>
            <a:endParaRPr lang="tr-TR"/>
          </a:p>
        </p:txBody>
      </p:sp>
    </p:spTree>
    <p:extLst>
      <p:ext uri="{BB962C8B-B14F-4D97-AF65-F5344CB8AC3E}">
        <p14:creationId xmlns:p14="http://schemas.microsoft.com/office/powerpoint/2010/main" val="2357232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A6BD43D-D7B9-45E9-8DDF-A023D3E934D5}"/>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7E2A1FA9-F09B-45D0-B372-9125A64DD335}"/>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A959C73C-A061-4496-95D1-7C460D036BBD}"/>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59E1B22C-661A-4B3C-AB9F-2974854AD5EF}"/>
              </a:ext>
            </a:extLst>
          </p:cNvPr>
          <p:cNvSpPr>
            <a:spLocks noGrp="1"/>
          </p:cNvSpPr>
          <p:nvPr>
            <p:ph type="dt" sz="half" idx="10"/>
          </p:nvPr>
        </p:nvSpPr>
        <p:spPr/>
        <p:txBody>
          <a:bodyPr/>
          <a:lstStyle/>
          <a:p>
            <a:fld id="{5C9CE6CD-1536-4134-9402-7DD770E1537B}" type="datetimeFigureOut">
              <a:rPr lang="tr-TR" smtClean="0"/>
              <a:t>30.03.2020</a:t>
            </a:fld>
            <a:endParaRPr lang="tr-TR"/>
          </a:p>
        </p:txBody>
      </p:sp>
      <p:sp>
        <p:nvSpPr>
          <p:cNvPr id="6" name="Alt Bilgi Yer Tutucusu 5">
            <a:extLst>
              <a:ext uri="{FF2B5EF4-FFF2-40B4-BE49-F238E27FC236}">
                <a16:creationId xmlns:a16="http://schemas.microsoft.com/office/drawing/2014/main" id="{18D7699B-DE41-4089-BCA8-1AB6A85110C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1E6A128F-5B8B-4577-A1A1-5E4433776A02}"/>
              </a:ext>
            </a:extLst>
          </p:cNvPr>
          <p:cNvSpPr>
            <a:spLocks noGrp="1"/>
          </p:cNvSpPr>
          <p:nvPr>
            <p:ph type="sldNum" sz="quarter" idx="12"/>
          </p:nvPr>
        </p:nvSpPr>
        <p:spPr/>
        <p:txBody>
          <a:bodyPr/>
          <a:lstStyle/>
          <a:p>
            <a:fld id="{047673CB-5DAD-4645-8403-EBBAAE65DECE}" type="slidenum">
              <a:rPr lang="tr-TR" smtClean="0"/>
              <a:t>‹#›</a:t>
            </a:fld>
            <a:endParaRPr lang="tr-TR"/>
          </a:p>
        </p:txBody>
      </p:sp>
    </p:spTree>
    <p:extLst>
      <p:ext uri="{BB962C8B-B14F-4D97-AF65-F5344CB8AC3E}">
        <p14:creationId xmlns:p14="http://schemas.microsoft.com/office/powerpoint/2010/main" val="29919828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C7326FA-E7B2-4FC4-BBC6-341145D0BF0B}"/>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C93DEC87-8D09-4FCB-B9C4-7E5AA3CC0D7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8CE0CFDC-7509-40ED-9C56-725EC6C8C767}"/>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694AEA26-1410-4BB6-B8E3-9534193A7ED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078DF6B5-5477-4FFC-A6B4-B355EE67DAEF}"/>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4C64CE72-C578-476E-B341-C18A61AF3EA5}"/>
              </a:ext>
            </a:extLst>
          </p:cNvPr>
          <p:cNvSpPr>
            <a:spLocks noGrp="1"/>
          </p:cNvSpPr>
          <p:nvPr>
            <p:ph type="dt" sz="half" idx="10"/>
          </p:nvPr>
        </p:nvSpPr>
        <p:spPr/>
        <p:txBody>
          <a:bodyPr/>
          <a:lstStyle/>
          <a:p>
            <a:fld id="{5C9CE6CD-1536-4134-9402-7DD770E1537B}" type="datetimeFigureOut">
              <a:rPr lang="tr-TR" smtClean="0"/>
              <a:t>30.03.2020</a:t>
            </a:fld>
            <a:endParaRPr lang="tr-TR"/>
          </a:p>
        </p:txBody>
      </p:sp>
      <p:sp>
        <p:nvSpPr>
          <p:cNvPr id="8" name="Alt Bilgi Yer Tutucusu 7">
            <a:extLst>
              <a:ext uri="{FF2B5EF4-FFF2-40B4-BE49-F238E27FC236}">
                <a16:creationId xmlns:a16="http://schemas.microsoft.com/office/drawing/2014/main" id="{02E56B98-C706-4930-AE6D-15AAE9529D35}"/>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8F59DF75-0023-49EF-AA98-A5752FB6CC3F}"/>
              </a:ext>
            </a:extLst>
          </p:cNvPr>
          <p:cNvSpPr>
            <a:spLocks noGrp="1"/>
          </p:cNvSpPr>
          <p:nvPr>
            <p:ph type="sldNum" sz="quarter" idx="12"/>
          </p:nvPr>
        </p:nvSpPr>
        <p:spPr/>
        <p:txBody>
          <a:bodyPr/>
          <a:lstStyle/>
          <a:p>
            <a:fld id="{047673CB-5DAD-4645-8403-EBBAAE65DECE}" type="slidenum">
              <a:rPr lang="tr-TR" smtClean="0"/>
              <a:t>‹#›</a:t>
            </a:fld>
            <a:endParaRPr lang="tr-TR"/>
          </a:p>
        </p:txBody>
      </p:sp>
    </p:spTree>
    <p:extLst>
      <p:ext uri="{BB962C8B-B14F-4D97-AF65-F5344CB8AC3E}">
        <p14:creationId xmlns:p14="http://schemas.microsoft.com/office/powerpoint/2010/main" val="9360047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D4D50B6-D8F7-4506-A17C-B637C1182F11}"/>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17ADC4E6-C9FF-4C6A-AA03-A312E73FE2F8}"/>
              </a:ext>
            </a:extLst>
          </p:cNvPr>
          <p:cNvSpPr>
            <a:spLocks noGrp="1"/>
          </p:cNvSpPr>
          <p:nvPr>
            <p:ph type="dt" sz="half" idx="10"/>
          </p:nvPr>
        </p:nvSpPr>
        <p:spPr/>
        <p:txBody>
          <a:bodyPr/>
          <a:lstStyle/>
          <a:p>
            <a:fld id="{5C9CE6CD-1536-4134-9402-7DD770E1537B}" type="datetimeFigureOut">
              <a:rPr lang="tr-TR" smtClean="0"/>
              <a:t>30.03.2020</a:t>
            </a:fld>
            <a:endParaRPr lang="tr-TR"/>
          </a:p>
        </p:txBody>
      </p:sp>
      <p:sp>
        <p:nvSpPr>
          <p:cNvPr id="4" name="Alt Bilgi Yer Tutucusu 3">
            <a:extLst>
              <a:ext uri="{FF2B5EF4-FFF2-40B4-BE49-F238E27FC236}">
                <a16:creationId xmlns:a16="http://schemas.microsoft.com/office/drawing/2014/main" id="{A83EF326-E429-4696-8020-C2DAE41977EC}"/>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82AD3AE3-91F2-4FC7-B55A-EA7B5EC621DE}"/>
              </a:ext>
            </a:extLst>
          </p:cNvPr>
          <p:cNvSpPr>
            <a:spLocks noGrp="1"/>
          </p:cNvSpPr>
          <p:nvPr>
            <p:ph type="sldNum" sz="quarter" idx="12"/>
          </p:nvPr>
        </p:nvSpPr>
        <p:spPr/>
        <p:txBody>
          <a:bodyPr/>
          <a:lstStyle/>
          <a:p>
            <a:fld id="{047673CB-5DAD-4645-8403-EBBAAE65DECE}" type="slidenum">
              <a:rPr lang="tr-TR" smtClean="0"/>
              <a:t>‹#›</a:t>
            </a:fld>
            <a:endParaRPr lang="tr-TR"/>
          </a:p>
        </p:txBody>
      </p:sp>
    </p:spTree>
    <p:extLst>
      <p:ext uri="{BB962C8B-B14F-4D97-AF65-F5344CB8AC3E}">
        <p14:creationId xmlns:p14="http://schemas.microsoft.com/office/powerpoint/2010/main" val="24827424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A18414F1-5A00-4CEC-AA8B-E25A0685CC2B}"/>
              </a:ext>
            </a:extLst>
          </p:cNvPr>
          <p:cNvSpPr>
            <a:spLocks noGrp="1"/>
          </p:cNvSpPr>
          <p:nvPr>
            <p:ph type="dt" sz="half" idx="10"/>
          </p:nvPr>
        </p:nvSpPr>
        <p:spPr/>
        <p:txBody>
          <a:bodyPr/>
          <a:lstStyle/>
          <a:p>
            <a:fld id="{5C9CE6CD-1536-4134-9402-7DD770E1537B}" type="datetimeFigureOut">
              <a:rPr lang="tr-TR" smtClean="0"/>
              <a:t>30.03.2020</a:t>
            </a:fld>
            <a:endParaRPr lang="tr-TR"/>
          </a:p>
        </p:txBody>
      </p:sp>
      <p:sp>
        <p:nvSpPr>
          <p:cNvPr id="3" name="Alt Bilgi Yer Tutucusu 2">
            <a:extLst>
              <a:ext uri="{FF2B5EF4-FFF2-40B4-BE49-F238E27FC236}">
                <a16:creationId xmlns:a16="http://schemas.microsoft.com/office/drawing/2014/main" id="{D9A4BB98-E4C3-4B9C-A0D3-D582593519FD}"/>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F2F050F7-6960-42EE-AB53-F8427C4A2F82}"/>
              </a:ext>
            </a:extLst>
          </p:cNvPr>
          <p:cNvSpPr>
            <a:spLocks noGrp="1"/>
          </p:cNvSpPr>
          <p:nvPr>
            <p:ph type="sldNum" sz="quarter" idx="12"/>
          </p:nvPr>
        </p:nvSpPr>
        <p:spPr/>
        <p:txBody>
          <a:bodyPr/>
          <a:lstStyle/>
          <a:p>
            <a:fld id="{047673CB-5DAD-4645-8403-EBBAAE65DECE}" type="slidenum">
              <a:rPr lang="tr-TR" smtClean="0"/>
              <a:t>‹#›</a:t>
            </a:fld>
            <a:endParaRPr lang="tr-TR"/>
          </a:p>
        </p:txBody>
      </p:sp>
    </p:spTree>
    <p:extLst>
      <p:ext uri="{BB962C8B-B14F-4D97-AF65-F5344CB8AC3E}">
        <p14:creationId xmlns:p14="http://schemas.microsoft.com/office/powerpoint/2010/main" val="4025823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B8ABD0A-53CB-4045-B357-A5A6E5347CA6}"/>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C543F25F-C615-4D90-865B-794E3AC3E80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94FF4E16-715C-42B4-92AB-9E820A0D65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A7550A2F-E92F-41E1-A81A-A77389C694A0}"/>
              </a:ext>
            </a:extLst>
          </p:cNvPr>
          <p:cNvSpPr>
            <a:spLocks noGrp="1"/>
          </p:cNvSpPr>
          <p:nvPr>
            <p:ph type="dt" sz="half" idx="10"/>
          </p:nvPr>
        </p:nvSpPr>
        <p:spPr/>
        <p:txBody>
          <a:bodyPr/>
          <a:lstStyle/>
          <a:p>
            <a:fld id="{5C9CE6CD-1536-4134-9402-7DD770E1537B}" type="datetimeFigureOut">
              <a:rPr lang="tr-TR" smtClean="0"/>
              <a:t>30.03.2020</a:t>
            </a:fld>
            <a:endParaRPr lang="tr-TR"/>
          </a:p>
        </p:txBody>
      </p:sp>
      <p:sp>
        <p:nvSpPr>
          <p:cNvPr id="6" name="Alt Bilgi Yer Tutucusu 5">
            <a:extLst>
              <a:ext uri="{FF2B5EF4-FFF2-40B4-BE49-F238E27FC236}">
                <a16:creationId xmlns:a16="http://schemas.microsoft.com/office/drawing/2014/main" id="{750A6764-3DFB-418E-85BB-64BF084E1A3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0148D7D-31A1-4DBB-8DA5-52A996D818D9}"/>
              </a:ext>
            </a:extLst>
          </p:cNvPr>
          <p:cNvSpPr>
            <a:spLocks noGrp="1"/>
          </p:cNvSpPr>
          <p:nvPr>
            <p:ph type="sldNum" sz="quarter" idx="12"/>
          </p:nvPr>
        </p:nvSpPr>
        <p:spPr/>
        <p:txBody>
          <a:bodyPr/>
          <a:lstStyle/>
          <a:p>
            <a:fld id="{047673CB-5DAD-4645-8403-EBBAAE65DECE}" type="slidenum">
              <a:rPr lang="tr-TR" smtClean="0"/>
              <a:t>‹#›</a:t>
            </a:fld>
            <a:endParaRPr lang="tr-TR"/>
          </a:p>
        </p:txBody>
      </p:sp>
    </p:spTree>
    <p:extLst>
      <p:ext uri="{BB962C8B-B14F-4D97-AF65-F5344CB8AC3E}">
        <p14:creationId xmlns:p14="http://schemas.microsoft.com/office/powerpoint/2010/main" val="14182880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49B354E-9AFA-49F9-B720-40931C46CA5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304DD4DF-5428-4FD5-8754-7317170948F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25ED8E09-9BA5-4813-90C5-0F7B4C170E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0A2189A-0D0F-4826-AEB7-95B6083863B8}"/>
              </a:ext>
            </a:extLst>
          </p:cNvPr>
          <p:cNvSpPr>
            <a:spLocks noGrp="1"/>
          </p:cNvSpPr>
          <p:nvPr>
            <p:ph type="dt" sz="half" idx="10"/>
          </p:nvPr>
        </p:nvSpPr>
        <p:spPr/>
        <p:txBody>
          <a:bodyPr/>
          <a:lstStyle/>
          <a:p>
            <a:fld id="{5C9CE6CD-1536-4134-9402-7DD770E1537B}" type="datetimeFigureOut">
              <a:rPr lang="tr-TR" smtClean="0"/>
              <a:t>30.03.2020</a:t>
            </a:fld>
            <a:endParaRPr lang="tr-TR"/>
          </a:p>
        </p:txBody>
      </p:sp>
      <p:sp>
        <p:nvSpPr>
          <p:cNvPr id="6" name="Alt Bilgi Yer Tutucusu 5">
            <a:extLst>
              <a:ext uri="{FF2B5EF4-FFF2-40B4-BE49-F238E27FC236}">
                <a16:creationId xmlns:a16="http://schemas.microsoft.com/office/drawing/2014/main" id="{C4D37163-D73C-420B-942A-D105ECB595D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177151C2-AB3C-4034-AA3C-9BD375FABF43}"/>
              </a:ext>
            </a:extLst>
          </p:cNvPr>
          <p:cNvSpPr>
            <a:spLocks noGrp="1"/>
          </p:cNvSpPr>
          <p:nvPr>
            <p:ph type="sldNum" sz="quarter" idx="12"/>
          </p:nvPr>
        </p:nvSpPr>
        <p:spPr/>
        <p:txBody>
          <a:bodyPr/>
          <a:lstStyle/>
          <a:p>
            <a:fld id="{047673CB-5DAD-4645-8403-EBBAAE65DECE}" type="slidenum">
              <a:rPr lang="tr-TR" smtClean="0"/>
              <a:t>‹#›</a:t>
            </a:fld>
            <a:endParaRPr lang="tr-TR"/>
          </a:p>
        </p:txBody>
      </p:sp>
    </p:spTree>
    <p:extLst>
      <p:ext uri="{BB962C8B-B14F-4D97-AF65-F5344CB8AC3E}">
        <p14:creationId xmlns:p14="http://schemas.microsoft.com/office/powerpoint/2010/main" val="4930806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4A8B3DDB-52F0-4329-A8D3-C53C715D558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6693FA6-6073-4157-8E89-A862F47294E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D6952B7-6A70-450B-8398-0F492F55C18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9CE6CD-1536-4134-9402-7DD770E1537B}" type="datetimeFigureOut">
              <a:rPr lang="tr-TR" smtClean="0"/>
              <a:t>30.03.2020</a:t>
            </a:fld>
            <a:endParaRPr lang="tr-TR"/>
          </a:p>
        </p:txBody>
      </p:sp>
      <p:sp>
        <p:nvSpPr>
          <p:cNvPr id="5" name="Alt Bilgi Yer Tutucusu 4">
            <a:extLst>
              <a:ext uri="{FF2B5EF4-FFF2-40B4-BE49-F238E27FC236}">
                <a16:creationId xmlns:a16="http://schemas.microsoft.com/office/drawing/2014/main" id="{EB142B78-C384-4D60-BA3E-5A95D518886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CAB72BFE-DF9C-4994-84B0-2AD165EED89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7673CB-5DAD-4645-8403-EBBAAE65DECE}" type="slidenum">
              <a:rPr lang="tr-TR" smtClean="0"/>
              <a:t>‹#›</a:t>
            </a:fld>
            <a:endParaRPr lang="tr-TR"/>
          </a:p>
        </p:txBody>
      </p:sp>
    </p:spTree>
    <p:extLst>
      <p:ext uri="{BB962C8B-B14F-4D97-AF65-F5344CB8AC3E}">
        <p14:creationId xmlns:p14="http://schemas.microsoft.com/office/powerpoint/2010/main" val="27058325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mailto:bayramoglu@ankara.edu.tr"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88B28AF-D70A-4C7A-B369-62948E156CF5}"/>
              </a:ext>
            </a:extLst>
          </p:cNvPr>
          <p:cNvSpPr>
            <a:spLocks noGrp="1"/>
          </p:cNvSpPr>
          <p:nvPr>
            <p:ph type="ctrTitle"/>
          </p:nvPr>
        </p:nvSpPr>
        <p:spPr/>
        <p:txBody>
          <a:bodyPr>
            <a:normAutofit fontScale="90000"/>
          </a:bodyPr>
          <a:lstStyle/>
          <a:p>
            <a:br>
              <a:rPr lang="tr-TR" dirty="0"/>
            </a:br>
            <a:br>
              <a:rPr lang="tr-TR" dirty="0"/>
            </a:br>
            <a:r>
              <a:rPr lang="tr-TR" sz="4000" dirty="0"/>
              <a:t>ÖRGÜTSEL DAVRANIŞ</a:t>
            </a:r>
            <a:br>
              <a:rPr lang="tr-TR" sz="4000" dirty="0"/>
            </a:br>
            <a:r>
              <a:rPr lang="tr-TR" sz="4000" dirty="0"/>
              <a:t>ADMYO</a:t>
            </a:r>
            <a:br>
              <a:rPr lang="tr-TR" sz="4000" dirty="0"/>
            </a:br>
            <a:r>
              <a:rPr lang="tr-TR" sz="4000" dirty="0"/>
              <a:t>2019-2020 / BAHAR</a:t>
            </a:r>
            <a:br>
              <a:rPr lang="tr-TR" sz="4000" dirty="0"/>
            </a:br>
            <a:r>
              <a:rPr lang="tr-TR" sz="4000" dirty="0"/>
              <a:t>Doç. Dr. Sonay BAYRAMOĞLU ÖZUĞURLU</a:t>
            </a:r>
          </a:p>
        </p:txBody>
      </p:sp>
      <p:sp>
        <p:nvSpPr>
          <p:cNvPr id="3" name="Alt Başlık 2">
            <a:extLst>
              <a:ext uri="{FF2B5EF4-FFF2-40B4-BE49-F238E27FC236}">
                <a16:creationId xmlns:a16="http://schemas.microsoft.com/office/drawing/2014/main" id="{C6EC4A73-4607-4C50-8BD0-C8B6B47E1577}"/>
              </a:ext>
            </a:extLst>
          </p:cNvPr>
          <p:cNvSpPr>
            <a:spLocks noGrp="1"/>
          </p:cNvSpPr>
          <p:nvPr>
            <p:ph type="subTitle" idx="1"/>
          </p:nvPr>
        </p:nvSpPr>
        <p:spPr/>
        <p:txBody>
          <a:bodyPr/>
          <a:lstStyle/>
          <a:p>
            <a:r>
              <a:rPr lang="tr-TR" dirty="0"/>
              <a:t>3. HAFTA</a:t>
            </a:r>
          </a:p>
          <a:p>
            <a:r>
              <a:rPr lang="tr-TR" dirty="0"/>
              <a:t>Kişilik</a:t>
            </a:r>
          </a:p>
        </p:txBody>
      </p:sp>
    </p:spTree>
    <p:extLst>
      <p:ext uri="{BB962C8B-B14F-4D97-AF65-F5344CB8AC3E}">
        <p14:creationId xmlns:p14="http://schemas.microsoft.com/office/powerpoint/2010/main" val="41439588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4A7D17-8F59-4A2C-96D4-11C6C3117E8B}"/>
              </a:ext>
            </a:extLst>
          </p:cNvPr>
          <p:cNvSpPr>
            <a:spLocks noGrp="1"/>
          </p:cNvSpPr>
          <p:nvPr>
            <p:ph type="title"/>
          </p:nvPr>
        </p:nvSpPr>
        <p:spPr/>
        <p:txBody>
          <a:bodyPr/>
          <a:lstStyle/>
          <a:p>
            <a:r>
              <a:rPr lang="tr-TR" dirty="0"/>
              <a:t>Büyük Beş Kişilik Modeli ve ÖD</a:t>
            </a:r>
            <a:endParaRPr lang="en-CA" dirty="0"/>
          </a:p>
        </p:txBody>
      </p:sp>
      <p:graphicFrame>
        <p:nvGraphicFramePr>
          <p:cNvPr id="4" name="Tablo 4">
            <a:extLst>
              <a:ext uri="{FF2B5EF4-FFF2-40B4-BE49-F238E27FC236}">
                <a16:creationId xmlns:a16="http://schemas.microsoft.com/office/drawing/2014/main" id="{4D52F2A5-99F3-40B2-A11A-73009F913BA8}"/>
              </a:ext>
            </a:extLst>
          </p:cNvPr>
          <p:cNvGraphicFramePr>
            <a:graphicFrameLocks noGrp="1"/>
          </p:cNvGraphicFramePr>
          <p:nvPr>
            <p:ph idx="1"/>
            <p:extLst>
              <p:ext uri="{D42A27DB-BD31-4B8C-83A1-F6EECF244321}">
                <p14:modId xmlns:p14="http://schemas.microsoft.com/office/powerpoint/2010/main" val="407981453"/>
              </p:ext>
            </p:extLst>
          </p:nvPr>
        </p:nvGraphicFramePr>
        <p:xfrm>
          <a:off x="159025" y="1550504"/>
          <a:ext cx="11960087" cy="4906176"/>
        </p:xfrm>
        <a:graphic>
          <a:graphicData uri="http://schemas.openxmlformats.org/drawingml/2006/table">
            <a:tbl>
              <a:tblPr firstRow="1" bandRow="1">
                <a:tableStyleId>{5C22544A-7EE6-4342-B048-85BDC9FD1C3A}</a:tableStyleId>
              </a:tblPr>
              <a:tblGrid>
                <a:gridCol w="2536587">
                  <a:extLst>
                    <a:ext uri="{9D8B030D-6E8A-4147-A177-3AD203B41FA5}">
                      <a16:colId xmlns:a16="http://schemas.microsoft.com/office/drawing/2014/main" val="1183469864"/>
                    </a:ext>
                  </a:extLst>
                </a:gridCol>
                <a:gridCol w="5061013">
                  <a:extLst>
                    <a:ext uri="{9D8B030D-6E8A-4147-A177-3AD203B41FA5}">
                      <a16:colId xmlns:a16="http://schemas.microsoft.com/office/drawing/2014/main" val="2136073788"/>
                    </a:ext>
                  </a:extLst>
                </a:gridCol>
                <a:gridCol w="4362487">
                  <a:extLst>
                    <a:ext uri="{9D8B030D-6E8A-4147-A177-3AD203B41FA5}">
                      <a16:colId xmlns:a16="http://schemas.microsoft.com/office/drawing/2014/main" val="2220939440"/>
                    </a:ext>
                  </a:extLst>
                </a:gridCol>
              </a:tblGrid>
              <a:tr h="564322">
                <a:tc>
                  <a:txBody>
                    <a:bodyPr/>
                    <a:lstStyle/>
                    <a:p>
                      <a:r>
                        <a:rPr lang="tr-TR" sz="1600" dirty="0"/>
                        <a:t>Büyük Beş Kişilik Özellikleri</a:t>
                      </a:r>
                      <a:endParaRPr lang="en-CA" sz="1600" dirty="0"/>
                    </a:p>
                  </a:txBody>
                  <a:tcPr/>
                </a:tc>
                <a:tc>
                  <a:txBody>
                    <a:bodyPr/>
                    <a:lstStyle/>
                    <a:p>
                      <a:r>
                        <a:rPr lang="tr-TR" sz="1600" dirty="0"/>
                        <a:t>Neden İlgili?</a:t>
                      </a:r>
                      <a:endParaRPr lang="en-CA" sz="1600" dirty="0"/>
                    </a:p>
                  </a:txBody>
                  <a:tcPr/>
                </a:tc>
                <a:tc>
                  <a:txBody>
                    <a:bodyPr/>
                    <a:lstStyle/>
                    <a:p>
                      <a:r>
                        <a:rPr lang="tr-TR" sz="1600" dirty="0"/>
                        <a:t>Neyi Etkiliyor?</a:t>
                      </a:r>
                      <a:endParaRPr lang="en-CA" sz="1600" dirty="0"/>
                    </a:p>
                  </a:txBody>
                  <a:tcPr/>
                </a:tc>
                <a:extLst>
                  <a:ext uri="{0D108BD9-81ED-4DB2-BD59-A6C34878D82A}">
                    <a16:rowId xmlns:a16="http://schemas.microsoft.com/office/drawing/2014/main" val="1084668499"/>
                  </a:ext>
                </a:extLst>
              </a:tr>
              <a:tr h="806174">
                <a:tc>
                  <a:txBody>
                    <a:bodyPr/>
                    <a:lstStyle/>
                    <a:p>
                      <a:r>
                        <a:rPr lang="tr-TR" sz="1600" dirty="0"/>
                        <a:t>Duygusal Kararlılık</a:t>
                      </a:r>
                      <a:endParaRPr lang="en-CA" sz="1600" dirty="0"/>
                    </a:p>
                  </a:txBody>
                  <a:tcPr/>
                </a:tc>
                <a:tc>
                  <a:txBody>
                    <a:bodyPr/>
                    <a:lstStyle/>
                    <a:p>
                      <a:pPr marL="285750" indent="-285750">
                        <a:buFont typeface="Arial" panose="020B0604020202020204" pitchFamily="34" charset="0"/>
                        <a:buChar char="•"/>
                      </a:pPr>
                      <a:r>
                        <a:rPr lang="tr-TR" sz="1600" dirty="0"/>
                        <a:t>Daha az olumsuz düşünme ve daha az olumsuz duygu</a:t>
                      </a:r>
                    </a:p>
                    <a:p>
                      <a:pPr marL="285750" indent="-285750">
                        <a:buFont typeface="Arial" panose="020B0604020202020204" pitchFamily="34" charset="0"/>
                        <a:buChar char="•"/>
                      </a:pPr>
                      <a:r>
                        <a:rPr lang="tr-TR" sz="1600" dirty="0"/>
                        <a:t>Daha az aşırı tetikte bulunma hali</a:t>
                      </a:r>
                      <a:endParaRPr lang="en-CA" sz="1600" dirty="0"/>
                    </a:p>
                  </a:txBody>
                  <a:tcPr/>
                </a:tc>
                <a:tc>
                  <a:txBody>
                    <a:bodyPr/>
                    <a:lstStyle/>
                    <a:p>
                      <a:pPr marL="285750" indent="-285750">
                        <a:buFont typeface="Arial" panose="020B0604020202020204" pitchFamily="34" charset="0"/>
                        <a:buChar char="•"/>
                      </a:pPr>
                      <a:r>
                        <a:rPr lang="tr-TR" sz="1600" dirty="0"/>
                        <a:t>Daha yüksek iş ve yaşam tahmini</a:t>
                      </a:r>
                    </a:p>
                    <a:p>
                      <a:pPr marL="285750" indent="-285750">
                        <a:buFont typeface="Arial" panose="020B0604020202020204" pitchFamily="34" charset="0"/>
                        <a:buChar char="•"/>
                      </a:pPr>
                      <a:r>
                        <a:rPr lang="tr-TR" sz="1600" dirty="0"/>
                        <a:t>Daha az düzeyde stres</a:t>
                      </a:r>
                      <a:endParaRPr lang="en-CA" sz="1600" dirty="0"/>
                    </a:p>
                  </a:txBody>
                  <a:tcPr/>
                </a:tc>
                <a:extLst>
                  <a:ext uri="{0D108BD9-81ED-4DB2-BD59-A6C34878D82A}">
                    <a16:rowId xmlns:a16="http://schemas.microsoft.com/office/drawing/2014/main" val="3904452780"/>
                  </a:ext>
                </a:extLst>
              </a:tr>
              <a:tr h="1048026">
                <a:tc>
                  <a:txBody>
                    <a:bodyPr/>
                    <a:lstStyle/>
                    <a:p>
                      <a:r>
                        <a:rPr lang="tr-TR" sz="1600" dirty="0"/>
                        <a:t>Dışadönüklük</a:t>
                      </a:r>
                      <a:endParaRPr lang="en-CA" sz="1600" dirty="0"/>
                    </a:p>
                  </a:txBody>
                  <a:tcPr/>
                </a:tc>
                <a:tc>
                  <a:txBody>
                    <a:bodyPr/>
                    <a:lstStyle/>
                    <a:p>
                      <a:pPr marL="285750" indent="-285750">
                        <a:buFont typeface="Arial" panose="020B0604020202020204" pitchFamily="34" charset="0"/>
                        <a:buChar char="•"/>
                      </a:pPr>
                      <a:r>
                        <a:rPr lang="tr-TR" sz="1600" dirty="0"/>
                        <a:t>Daha iyi kişilerarası iletişim becerisi</a:t>
                      </a:r>
                    </a:p>
                    <a:p>
                      <a:pPr marL="285750" indent="-285750">
                        <a:buFont typeface="Arial" panose="020B0604020202020204" pitchFamily="34" charset="0"/>
                        <a:buChar char="•"/>
                      </a:pPr>
                      <a:r>
                        <a:rPr lang="tr-TR" sz="1600" dirty="0"/>
                        <a:t>Daha fazla sosyal baskınlık hali</a:t>
                      </a:r>
                    </a:p>
                    <a:p>
                      <a:pPr marL="285750" indent="-285750">
                        <a:buFont typeface="Arial" panose="020B0604020202020204" pitchFamily="34" charset="0"/>
                        <a:buChar char="•"/>
                      </a:pPr>
                      <a:r>
                        <a:rPr lang="tr-TR" sz="1600" dirty="0"/>
                        <a:t>Kendi duygu ve düşüncelerini daha iyi ifade etme durumu</a:t>
                      </a:r>
                    </a:p>
                  </a:txBody>
                  <a:tcPr/>
                </a:tc>
                <a:tc>
                  <a:txBody>
                    <a:bodyPr/>
                    <a:lstStyle/>
                    <a:p>
                      <a:pPr marL="285750" indent="-285750">
                        <a:buFont typeface="Arial" panose="020B0604020202020204" pitchFamily="34" charset="0"/>
                        <a:buChar char="•"/>
                      </a:pPr>
                      <a:r>
                        <a:rPr lang="tr-TR" sz="1600" dirty="0"/>
                        <a:t>Daha yüksek performans</a:t>
                      </a:r>
                    </a:p>
                    <a:p>
                      <a:pPr marL="285750" indent="-285750">
                        <a:buFont typeface="Arial" panose="020B0604020202020204" pitchFamily="34" charset="0"/>
                        <a:buChar char="•"/>
                      </a:pPr>
                      <a:r>
                        <a:rPr lang="tr-TR" sz="1600" dirty="0"/>
                        <a:t>Yetkin liderlik</a:t>
                      </a:r>
                    </a:p>
                    <a:p>
                      <a:pPr marL="285750" indent="-285750">
                        <a:buFont typeface="Arial" panose="020B0604020202020204" pitchFamily="34" charset="0"/>
                        <a:buChar char="•"/>
                      </a:pPr>
                      <a:r>
                        <a:rPr lang="tr-TR" sz="1600" dirty="0"/>
                        <a:t>Daha yüksek iş ve yaşam tahmini</a:t>
                      </a:r>
                    </a:p>
                  </a:txBody>
                  <a:tcPr/>
                </a:tc>
                <a:extLst>
                  <a:ext uri="{0D108BD9-81ED-4DB2-BD59-A6C34878D82A}">
                    <a16:rowId xmlns:a16="http://schemas.microsoft.com/office/drawing/2014/main" val="3737945116"/>
                  </a:ext>
                </a:extLst>
              </a:tr>
              <a:tr h="1048026">
                <a:tc>
                  <a:txBody>
                    <a:bodyPr/>
                    <a:lstStyle/>
                    <a:p>
                      <a:r>
                        <a:rPr lang="tr-TR" sz="1600" dirty="0"/>
                        <a:t>Deneyime Açıklık</a:t>
                      </a:r>
                      <a:endParaRPr lang="en-CA" sz="1600" dirty="0"/>
                    </a:p>
                  </a:txBody>
                  <a:tcPr/>
                </a:tc>
                <a:tc>
                  <a:txBody>
                    <a:bodyPr/>
                    <a:lstStyle/>
                    <a:p>
                      <a:pPr marL="285750" indent="-285750">
                        <a:buFont typeface="Arial" panose="020B0604020202020204" pitchFamily="34" charset="0"/>
                        <a:buChar char="•"/>
                      </a:pPr>
                      <a:r>
                        <a:rPr lang="tr-TR" sz="1600" dirty="0"/>
                        <a:t>Daha fazla öğrenme</a:t>
                      </a:r>
                    </a:p>
                    <a:p>
                      <a:pPr marL="285750" indent="-285750">
                        <a:buFont typeface="Arial" panose="020B0604020202020204" pitchFamily="34" charset="0"/>
                        <a:buChar char="•"/>
                      </a:pPr>
                      <a:r>
                        <a:rPr lang="tr-TR" sz="1600" dirty="0"/>
                        <a:t>Daha yaratıcı</a:t>
                      </a:r>
                    </a:p>
                    <a:p>
                      <a:pPr marL="285750" indent="-285750">
                        <a:buFont typeface="Arial" panose="020B0604020202020204" pitchFamily="34" charset="0"/>
                        <a:buChar char="•"/>
                      </a:pPr>
                      <a:r>
                        <a:rPr lang="tr-TR" sz="1600" dirty="0"/>
                        <a:t>Daha esnek ve otonom</a:t>
                      </a:r>
                      <a:endParaRPr lang="en-CA" sz="1600" dirty="0"/>
                    </a:p>
                  </a:txBody>
                  <a:tcPr/>
                </a:tc>
                <a:tc>
                  <a:txBody>
                    <a:bodyPr/>
                    <a:lstStyle/>
                    <a:p>
                      <a:pPr marL="285750" indent="-285750">
                        <a:buFont typeface="Arial" panose="020B0604020202020204" pitchFamily="34" charset="0"/>
                        <a:buChar char="•"/>
                      </a:pPr>
                      <a:r>
                        <a:rPr lang="tr-TR" sz="1600" dirty="0"/>
                        <a:t>Eğitim performansı</a:t>
                      </a:r>
                    </a:p>
                    <a:p>
                      <a:pPr marL="285750" indent="-285750">
                        <a:buFont typeface="Arial" panose="020B0604020202020204" pitchFamily="34" charset="0"/>
                        <a:buChar char="•"/>
                      </a:pPr>
                      <a:r>
                        <a:rPr lang="tr-TR" sz="1600" dirty="0"/>
                        <a:t>Yetkin liderlik</a:t>
                      </a:r>
                    </a:p>
                    <a:p>
                      <a:pPr marL="285750" indent="-285750">
                        <a:buFont typeface="Arial" panose="020B0604020202020204" pitchFamily="34" charset="0"/>
                        <a:buChar char="•"/>
                      </a:pPr>
                      <a:r>
                        <a:rPr lang="tr-TR" sz="1600" dirty="0"/>
                        <a:t>Değişime daha fazla uyum</a:t>
                      </a:r>
                    </a:p>
                    <a:p>
                      <a:pPr marL="285750" indent="-285750">
                        <a:buFont typeface="Arial" panose="020B0604020202020204" pitchFamily="34" charset="0"/>
                        <a:buChar char="•"/>
                      </a:pPr>
                      <a:endParaRPr lang="en-CA" sz="1600" dirty="0"/>
                    </a:p>
                  </a:txBody>
                  <a:tcPr/>
                </a:tc>
                <a:extLst>
                  <a:ext uri="{0D108BD9-81ED-4DB2-BD59-A6C34878D82A}">
                    <a16:rowId xmlns:a16="http://schemas.microsoft.com/office/drawing/2014/main" val="1277630382"/>
                  </a:ext>
                </a:extLst>
              </a:tr>
              <a:tr h="564322">
                <a:tc>
                  <a:txBody>
                    <a:bodyPr/>
                    <a:lstStyle/>
                    <a:p>
                      <a:r>
                        <a:rPr lang="tr-TR" sz="1600" dirty="0"/>
                        <a:t>Uyumluluk</a:t>
                      </a:r>
                      <a:endParaRPr lang="en-CA" sz="1600" dirty="0"/>
                    </a:p>
                  </a:txBody>
                  <a:tcPr/>
                </a:tc>
                <a:tc>
                  <a:txBody>
                    <a:bodyPr/>
                    <a:lstStyle/>
                    <a:p>
                      <a:pPr marL="285750" indent="-285750">
                        <a:buFont typeface="Arial" panose="020B0604020202020204" pitchFamily="34" charset="0"/>
                        <a:buChar char="•"/>
                      </a:pPr>
                      <a:r>
                        <a:rPr lang="tr-TR" sz="1600" dirty="0"/>
                        <a:t>Daha fazla sevilme hali</a:t>
                      </a:r>
                    </a:p>
                    <a:p>
                      <a:pPr marL="285750" indent="-285750">
                        <a:buFont typeface="Arial" panose="020B0604020202020204" pitchFamily="34" charset="0"/>
                        <a:buChar char="•"/>
                      </a:pPr>
                      <a:r>
                        <a:rPr lang="tr-TR" sz="1600" dirty="0"/>
                        <a:t>Daha fazla işbirliği ve yum gösterme</a:t>
                      </a:r>
                      <a:endParaRPr lang="en-CA" sz="1600" dirty="0"/>
                    </a:p>
                  </a:txBody>
                  <a:tcPr/>
                </a:tc>
                <a:tc>
                  <a:txBody>
                    <a:bodyPr/>
                    <a:lstStyle/>
                    <a:p>
                      <a:pPr marL="285750" indent="-285750">
                        <a:buFont typeface="Arial" panose="020B0604020202020204" pitchFamily="34" charset="0"/>
                        <a:buChar char="•"/>
                      </a:pPr>
                      <a:r>
                        <a:rPr lang="tr-TR" sz="1600" dirty="0"/>
                        <a:t>Daha yüksek performans</a:t>
                      </a:r>
                    </a:p>
                    <a:p>
                      <a:pPr marL="285750" indent="-285750">
                        <a:buFont typeface="Arial" panose="020B0604020202020204" pitchFamily="34" charset="0"/>
                        <a:buChar char="•"/>
                      </a:pPr>
                      <a:r>
                        <a:rPr lang="tr-TR" sz="1600" dirty="0"/>
                        <a:t>Daha az seviyede olağandışı davranışlar</a:t>
                      </a:r>
                      <a:endParaRPr lang="en-CA" sz="1600" dirty="0"/>
                    </a:p>
                  </a:txBody>
                  <a:tcPr/>
                </a:tc>
                <a:extLst>
                  <a:ext uri="{0D108BD9-81ED-4DB2-BD59-A6C34878D82A}">
                    <a16:rowId xmlns:a16="http://schemas.microsoft.com/office/drawing/2014/main" val="1862417723"/>
                  </a:ext>
                </a:extLst>
              </a:tr>
              <a:tr h="806174">
                <a:tc>
                  <a:txBody>
                    <a:bodyPr/>
                    <a:lstStyle/>
                    <a:p>
                      <a:r>
                        <a:rPr lang="tr-TR" sz="1600" dirty="0"/>
                        <a:t>Sorumluluk</a:t>
                      </a:r>
                      <a:endParaRPr lang="en-CA" sz="1600" dirty="0"/>
                    </a:p>
                  </a:txBody>
                  <a:tcPr/>
                </a:tc>
                <a:tc>
                  <a:txBody>
                    <a:bodyPr/>
                    <a:lstStyle/>
                    <a:p>
                      <a:pPr marL="285750" indent="-285750">
                        <a:buFont typeface="Arial" panose="020B0604020202020204" pitchFamily="34" charset="0"/>
                        <a:buChar char="•"/>
                      </a:pPr>
                      <a:r>
                        <a:rPr lang="tr-TR" sz="1600" dirty="0"/>
                        <a:t>Daha fazla çaba ve sebat</a:t>
                      </a:r>
                    </a:p>
                    <a:p>
                      <a:pPr marL="285750" indent="-285750">
                        <a:buFont typeface="Arial" panose="020B0604020202020204" pitchFamily="34" charset="0"/>
                        <a:buChar char="•"/>
                      </a:pPr>
                      <a:r>
                        <a:rPr lang="tr-TR" sz="1600" dirty="0"/>
                        <a:t>Daha fazla motivasyon ve disiplin</a:t>
                      </a:r>
                    </a:p>
                    <a:p>
                      <a:pPr marL="285750" indent="-285750">
                        <a:buFont typeface="Arial" panose="020B0604020202020204" pitchFamily="34" charset="0"/>
                        <a:buChar char="•"/>
                      </a:pPr>
                      <a:r>
                        <a:rPr lang="tr-TR" sz="1600" dirty="0"/>
                        <a:t>Daha düzenli ve planlı</a:t>
                      </a:r>
                      <a:endParaRPr lang="en-CA" sz="1600" dirty="0"/>
                    </a:p>
                  </a:txBody>
                  <a:tcPr/>
                </a:tc>
                <a:tc>
                  <a:txBody>
                    <a:bodyPr/>
                    <a:lstStyle/>
                    <a:p>
                      <a:pPr marL="285750" indent="-285750">
                        <a:buFont typeface="Arial" panose="020B0604020202020204" pitchFamily="34" charset="0"/>
                        <a:buChar char="•"/>
                      </a:pPr>
                      <a:r>
                        <a:rPr lang="tr-TR" sz="1600" dirty="0"/>
                        <a:t>Daha yüksek performans</a:t>
                      </a:r>
                    </a:p>
                    <a:p>
                      <a:pPr marL="285750" indent="-285750">
                        <a:buFont typeface="Arial" panose="020B0604020202020204" pitchFamily="34" charset="0"/>
                        <a:buChar char="•"/>
                      </a:pPr>
                      <a:r>
                        <a:rPr lang="tr-TR" sz="1600" dirty="0"/>
                        <a:t>Yetkin liderlik</a:t>
                      </a:r>
                      <a:endParaRPr lang="en-CA" sz="1600" dirty="0"/>
                    </a:p>
                  </a:txBody>
                  <a:tcPr/>
                </a:tc>
                <a:extLst>
                  <a:ext uri="{0D108BD9-81ED-4DB2-BD59-A6C34878D82A}">
                    <a16:rowId xmlns:a16="http://schemas.microsoft.com/office/drawing/2014/main" val="1281512184"/>
                  </a:ext>
                </a:extLst>
              </a:tr>
            </a:tbl>
          </a:graphicData>
        </a:graphic>
      </p:graphicFrame>
      <p:sp>
        <p:nvSpPr>
          <p:cNvPr id="6" name="Metin kutusu 5">
            <a:extLst>
              <a:ext uri="{FF2B5EF4-FFF2-40B4-BE49-F238E27FC236}">
                <a16:creationId xmlns:a16="http://schemas.microsoft.com/office/drawing/2014/main" id="{874F5CB4-F894-4082-A7DC-8E257B5C253B}"/>
              </a:ext>
            </a:extLst>
          </p:cNvPr>
          <p:cNvSpPr txBox="1"/>
          <p:nvPr/>
        </p:nvSpPr>
        <p:spPr>
          <a:xfrm>
            <a:off x="516835" y="6599583"/>
            <a:ext cx="9660835" cy="646331"/>
          </a:xfrm>
          <a:prstGeom prst="rect">
            <a:avLst/>
          </a:prstGeom>
          <a:noFill/>
        </p:spPr>
        <p:txBody>
          <a:bodyPr wrap="square" rtlCol="0">
            <a:spAutoFit/>
          </a:bodyPr>
          <a:lstStyle/>
          <a:p>
            <a:r>
              <a:rPr lang="tr-TR" dirty="0"/>
              <a:t>Kaynak. </a:t>
            </a:r>
            <a:r>
              <a:rPr lang="tr-TR" dirty="0" err="1"/>
              <a:t>Robbins</a:t>
            </a:r>
            <a:r>
              <a:rPr lang="tr-TR" dirty="0"/>
              <a:t> ve </a:t>
            </a:r>
            <a:r>
              <a:rPr lang="tr-TR" dirty="0" err="1"/>
              <a:t>Judge</a:t>
            </a:r>
            <a:r>
              <a:rPr lang="tr-TR" dirty="0"/>
              <a:t>, s.139, Tablo 5-2</a:t>
            </a:r>
          </a:p>
          <a:p>
            <a:r>
              <a:rPr lang="tr-TR" dirty="0"/>
              <a:t>)</a:t>
            </a:r>
            <a:endParaRPr lang="en-CA" dirty="0"/>
          </a:p>
        </p:txBody>
      </p:sp>
    </p:spTree>
    <p:extLst>
      <p:ext uri="{BB962C8B-B14F-4D97-AF65-F5344CB8AC3E}">
        <p14:creationId xmlns:p14="http://schemas.microsoft.com/office/powerpoint/2010/main" val="1755582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92CED93-8AA3-4195-B531-31D0F7F505A8}"/>
              </a:ext>
            </a:extLst>
          </p:cNvPr>
          <p:cNvSpPr>
            <a:spLocks noGrp="1"/>
          </p:cNvSpPr>
          <p:nvPr>
            <p:ph type="title"/>
          </p:nvPr>
        </p:nvSpPr>
        <p:spPr/>
        <p:txBody>
          <a:bodyPr/>
          <a:lstStyle/>
          <a:p>
            <a:pPr algn="ctr"/>
            <a:r>
              <a:rPr lang="tr-TR" b="1" dirty="0"/>
              <a:t>ÖD ile İlgili Diğer Kişilik Özellikleri</a:t>
            </a:r>
          </a:p>
        </p:txBody>
      </p:sp>
      <p:sp>
        <p:nvSpPr>
          <p:cNvPr id="3" name="İçerik Yer Tutucusu 2">
            <a:extLst>
              <a:ext uri="{FF2B5EF4-FFF2-40B4-BE49-F238E27FC236}">
                <a16:creationId xmlns:a16="http://schemas.microsoft.com/office/drawing/2014/main" id="{36CA84E0-C9FA-4A06-AD44-8FD28E7483FE}"/>
              </a:ext>
            </a:extLst>
          </p:cNvPr>
          <p:cNvSpPr>
            <a:spLocks noGrp="1"/>
          </p:cNvSpPr>
          <p:nvPr>
            <p:ph idx="1"/>
          </p:nvPr>
        </p:nvSpPr>
        <p:spPr>
          <a:xfrm>
            <a:off x="649357" y="1690688"/>
            <a:ext cx="10704443" cy="4670355"/>
          </a:xfrm>
        </p:spPr>
        <p:txBody>
          <a:bodyPr>
            <a:normAutofit fontScale="92500" lnSpcReduction="10000"/>
          </a:bodyPr>
          <a:lstStyle/>
          <a:p>
            <a:pPr marL="0" indent="0">
              <a:buNone/>
            </a:pPr>
            <a:r>
              <a:rPr lang="tr-TR" dirty="0"/>
              <a:t>Büyük beş kişilik özellikleri ÖD ile yüksek seviyede ilgili olduğunu kanıtlamış olsa da bir bireyin kişiliğini tanımlayabilecek kişilik özellikleri yelpazesini tamamıyla karşılamaz.  </a:t>
            </a:r>
          </a:p>
          <a:p>
            <a:pPr marL="0" indent="0">
              <a:buNone/>
            </a:pPr>
            <a:r>
              <a:rPr lang="tr-TR" dirty="0"/>
              <a:t>Örgütler için daha güçlü tahmin yapmakta kullanılan araçlar şöyledir: </a:t>
            </a:r>
          </a:p>
          <a:p>
            <a:pPr marL="0" indent="0">
              <a:buNone/>
            </a:pPr>
            <a:r>
              <a:rPr lang="tr-TR" b="1" dirty="0"/>
              <a:t>Çekirdek öz değerlendirme</a:t>
            </a:r>
          </a:p>
          <a:p>
            <a:pPr marL="0" indent="0">
              <a:buNone/>
            </a:pPr>
            <a:r>
              <a:rPr lang="tr-TR" b="1" dirty="0" err="1"/>
              <a:t>Makyavelcilik</a:t>
            </a:r>
            <a:endParaRPr lang="tr-TR" b="1" dirty="0"/>
          </a:p>
          <a:p>
            <a:pPr marL="0" indent="0">
              <a:buNone/>
            </a:pPr>
            <a:r>
              <a:rPr lang="tr-TR" b="1" dirty="0"/>
              <a:t>Narsisizm</a:t>
            </a:r>
          </a:p>
          <a:p>
            <a:pPr marL="0" indent="0">
              <a:buNone/>
            </a:pPr>
            <a:r>
              <a:rPr lang="tr-TR" b="1" dirty="0"/>
              <a:t>Öz gözlem</a:t>
            </a:r>
          </a:p>
          <a:p>
            <a:pPr marL="0" indent="0">
              <a:buNone/>
            </a:pPr>
            <a:r>
              <a:rPr lang="tr-TR" b="1" dirty="0"/>
              <a:t>Risk alma eğilimi</a:t>
            </a:r>
          </a:p>
          <a:p>
            <a:pPr marL="0" indent="0">
              <a:buNone/>
            </a:pPr>
            <a:r>
              <a:rPr lang="tr-TR" b="1" dirty="0"/>
              <a:t>A Tipi</a:t>
            </a:r>
          </a:p>
          <a:p>
            <a:pPr marL="0" indent="0">
              <a:buNone/>
            </a:pPr>
            <a:r>
              <a:rPr lang="tr-TR" b="1" dirty="0" err="1"/>
              <a:t>proaktif</a:t>
            </a:r>
            <a:r>
              <a:rPr lang="tr-TR" b="1" dirty="0"/>
              <a:t> kişilik</a:t>
            </a: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13041145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5732BD2-2AB9-48A7-A917-AC7AB7B719BC}"/>
              </a:ext>
            </a:extLst>
          </p:cNvPr>
          <p:cNvSpPr>
            <a:spLocks noGrp="1"/>
          </p:cNvSpPr>
          <p:nvPr>
            <p:ph type="title"/>
          </p:nvPr>
        </p:nvSpPr>
        <p:spPr/>
        <p:txBody>
          <a:bodyPr/>
          <a:lstStyle/>
          <a:p>
            <a:r>
              <a:rPr lang="tr-TR" b="1" dirty="0"/>
              <a:t>ÖD ile İlgili Diğer Kişilik Özellikleri</a:t>
            </a:r>
            <a:endParaRPr lang="tr-TR" dirty="0"/>
          </a:p>
        </p:txBody>
      </p:sp>
      <p:sp>
        <p:nvSpPr>
          <p:cNvPr id="3" name="İçerik Yer Tutucusu 2">
            <a:extLst>
              <a:ext uri="{FF2B5EF4-FFF2-40B4-BE49-F238E27FC236}">
                <a16:creationId xmlns:a16="http://schemas.microsoft.com/office/drawing/2014/main" id="{9D9D75DA-4816-495D-A3A5-5C59101F23AD}"/>
              </a:ext>
            </a:extLst>
          </p:cNvPr>
          <p:cNvSpPr>
            <a:spLocks noGrp="1"/>
          </p:cNvSpPr>
          <p:nvPr>
            <p:ph idx="1"/>
          </p:nvPr>
        </p:nvSpPr>
        <p:spPr/>
        <p:txBody>
          <a:bodyPr/>
          <a:lstStyle/>
          <a:p>
            <a:pPr marL="0" indent="0">
              <a:buNone/>
            </a:pPr>
            <a:endParaRPr lang="tr-TR" b="1" dirty="0"/>
          </a:p>
          <a:p>
            <a:pPr marL="0" indent="0">
              <a:buNone/>
            </a:pPr>
            <a:r>
              <a:rPr lang="tr-TR" b="1" dirty="0"/>
              <a:t>Çekirdek Öz Değerlendirme</a:t>
            </a:r>
            <a:r>
              <a:rPr lang="tr-TR" dirty="0"/>
              <a:t>. Bir bireyin kendini sevme veya sevmeme, kendini yeterli ve etkin görüp görmeme ve çevresinin kontrolünün elinde olduğunu veya çevresinin kontrolü üzerinde kendini güçsüz hissetme derecesi.</a:t>
            </a:r>
          </a:p>
          <a:p>
            <a:pPr marL="0" indent="0">
              <a:buNone/>
            </a:pPr>
            <a:r>
              <a:rPr lang="tr-TR" b="1" dirty="0"/>
              <a:t>Makyavelizm. </a:t>
            </a:r>
            <a:r>
              <a:rPr lang="tr-TR" dirty="0"/>
              <a:t>İkna edici ve kendini çekinmeden ifade edebilen bir kişilik. «Amaca giden her yol mubahtır».</a:t>
            </a:r>
          </a:p>
          <a:p>
            <a:pPr marL="0" indent="0">
              <a:buNone/>
            </a:pPr>
            <a:endParaRPr lang="tr-TR" dirty="0"/>
          </a:p>
        </p:txBody>
      </p:sp>
    </p:spTree>
    <p:extLst>
      <p:ext uri="{BB962C8B-B14F-4D97-AF65-F5344CB8AC3E}">
        <p14:creationId xmlns:p14="http://schemas.microsoft.com/office/powerpoint/2010/main" val="22921470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B56F158-72AF-4F23-BAA0-1139FB4B8834}"/>
              </a:ext>
            </a:extLst>
          </p:cNvPr>
          <p:cNvSpPr>
            <a:spLocks noGrp="1"/>
          </p:cNvSpPr>
          <p:nvPr>
            <p:ph type="title"/>
          </p:nvPr>
        </p:nvSpPr>
        <p:spPr/>
        <p:txBody>
          <a:bodyPr/>
          <a:lstStyle/>
          <a:p>
            <a:r>
              <a:rPr lang="tr-TR" b="1" dirty="0"/>
              <a:t>ÖD ile İlgili Diğer Kişilik Özellikleri</a:t>
            </a:r>
            <a:endParaRPr lang="tr-TR" dirty="0"/>
          </a:p>
        </p:txBody>
      </p:sp>
      <p:sp>
        <p:nvSpPr>
          <p:cNvPr id="3" name="İçerik Yer Tutucusu 2">
            <a:extLst>
              <a:ext uri="{FF2B5EF4-FFF2-40B4-BE49-F238E27FC236}">
                <a16:creationId xmlns:a16="http://schemas.microsoft.com/office/drawing/2014/main" id="{5F1E560C-8A5E-445B-9197-0438259B38E9}"/>
              </a:ext>
            </a:extLst>
          </p:cNvPr>
          <p:cNvSpPr>
            <a:spLocks noGrp="1"/>
          </p:cNvSpPr>
          <p:nvPr>
            <p:ph idx="1"/>
          </p:nvPr>
        </p:nvSpPr>
        <p:spPr>
          <a:xfrm>
            <a:off x="437321" y="1577009"/>
            <a:ext cx="11436626" cy="4915866"/>
          </a:xfrm>
        </p:spPr>
        <p:txBody>
          <a:bodyPr/>
          <a:lstStyle/>
          <a:p>
            <a:r>
              <a:rPr lang="tr-TR" b="1" dirty="0"/>
              <a:t>Narsisizm</a:t>
            </a:r>
            <a:r>
              <a:rPr lang="tr-TR" dirty="0"/>
              <a:t>. Aşırı derecede kendini beğenen, kendini herkesten farklı gören, yaptıkları şeyler için özel yetkili olduğunu düşünen bir kişiyi tanımlar. Birçok beceriye sahip olduğunu düşünür. </a:t>
            </a:r>
          </a:p>
          <a:p>
            <a:r>
              <a:rPr lang="tr-TR" dirty="0"/>
              <a:t>Narsisizm günümüzün sürekli artan kişilik bozukluklarından biridir. </a:t>
            </a:r>
          </a:p>
          <a:p>
            <a:endParaRPr lang="tr-TR" dirty="0"/>
          </a:p>
          <a:p>
            <a:endParaRPr lang="tr-TR" dirty="0"/>
          </a:p>
          <a:p>
            <a:endParaRPr lang="tr-TR" dirty="0"/>
          </a:p>
        </p:txBody>
      </p:sp>
      <p:pic>
        <p:nvPicPr>
          <p:cNvPr id="1030" name="Picture 6" descr="narcissism in organizational behaviour cartoon ile ilgili gÃ¶rsel sonucu">
            <a:extLst>
              <a:ext uri="{FF2B5EF4-FFF2-40B4-BE49-F238E27FC236}">
                <a16:creationId xmlns:a16="http://schemas.microsoft.com/office/drawing/2014/main" id="{0851C4D9-EB68-42B8-BF9B-7C63102371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1696" y="3254781"/>
            <a:ext cx="4422251" cy="30532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352747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03F60C6-DE68-42B6-A6F9-56E62812FE2F}"/>
              </a:ext>
            </a:extLst>
          </p:cNvPr>
          <p:cNvSpPr>
            <a:spLocks noGrp="1"/>
          </p:cNvSpPr>
          <p:nvPr>
            <p:ph type="title"/>
          </p:nvPr>
        </p:nvSpPr>
        <p:spPr/>
        <p:txBody>
          <a:bodyPr/>
          <a:lstStyle/>
          <a:p>
            <a:r>
              <a:rPr lang="tr-TR" b="1" dirty="0"/>
              <a:t>ÖD ile İlgili Diğer Kişilik Özellikleri</a:t>
            </a:r>
            <a:endParaRPr lang="tr-TR" dirty="0"/>
          </a:p>
        </p:txBody>
      </p:sp>
      <p:sp>
        <p:nvSpPr>
          <p:cNvPr id="3" name="İçerik Yer Tutucusu 2">
            <a:extLst>
              <a:ext uri="{FF2B5EF4-FFF2-40B4-BE49-F238E27FC236}">
                <a16:creationId xmlns:a16="http://schemas.microsoft.com/office/drawing/2014/main" id="{D90B2E8B-FBDE-4C64-90FF-682F247DEDB4}"/>
              </a:ext>
            </a:extLst>
          </p:cNvPr>
          <p:cNvSpPr>
            <a:spLocks noGrp="1"/>
          </p:cNvSpPr>
          <p:nvPr>
            <p:ph idx="1"/>
          </p:nvPr>
        </p:nvSpPr>
        <p:spPr>
          <a:xfrm>
            <a:off x="477078" y="1378226"/>
            <a:ext cx="10876722" cy="4798737"/>
          </a:xfrm>
        </p:spPr>
        <p:txBody>
          <a:bodyPr>
            <a:normAutofit fontScale="92500"/>
          </a:bodyPr>
          <a:lstStyle/>
          <a:p>
            <a:pPr marL="0" indent="0">
              <a:buNone/>
            </a:pPr>
            <a:r>
              <a:rPr lang="tr-TR" b="1" dirty="0"/>
              <a:t>Öz Denetim</a:t>
            </a:r>
            <a:r>
              <a:rPr lang="tr-TR" dirty="0"/>
              <a:t>.</a:t>
            </a:r>
          </a:p>
          <a:p>
            <a:pPr marL="0" indent="0">
              <a:buNone/>
            </a:pPr>
            <a:r>
              <a:rPr lang="tr-TR" dirty="0"/>
              <a:t>Bir bireyin kendi davranışlarını dışsal etkenler karşısında, duruma uygun ayarlayabilme kabiliyeti olarak tanımlanmaktadır. Öz denetimi yüksek kişiler, davranışlarını daha uyumlu davranabilmektedir. Bu kişiler dışsal işaretlere duyarlıdırlar ve ona göre hareket edebilme kapasiteleri bulunur. Bu kişiler, genellikle daha fazla terfi alır ve bir kurum içerisinde merkezi konuma geçerler.</a:t>
            </a:r>
          </a:p>
          <a:p>
            <a:pPr marL="0" indent="0">
              <a:buNone/>
            </a:pPr>
            <a:r>
              <a:rPr lang="tr-TR" b="1" dirty="0"/>
              <a:t>Risk Alma. </a:t>
            </a:r>
          </a:p>
          <a:p>
            <a:pPr marL="0" indent="0">
              <a:buNone/>
            </a:pPr>
            <a:r>
              <a:rPr lang="tr-TR" b="1" dirty="0"/>
              <a:t>A Tipi Kişilik</a:t>
            </a:r>
            <a:r>
              <a:rPr lang="tr-TR" dirty="0"/>
              <a:t>: Aşırı derecede rekabetçi, zamana</a:t>
            </a:r>
          </a:p>
          <a:p>
            <a:pPr marL="0" indent="0">
              <a:buNone/>
            </a:pPr>
            <a:r>
              <a:rPr lang="tr-TR" dirty="0"/>
              <a:t>Karşı yarışan kişiler genellikle A Tipi Kişilik için örnektir.</a:t>
            </a:r>
          </a:p>
          <a:p>
            <a:pPr marL="0" indent="0">
              <a:buNone/>
            </a:pPr>
            <a:r>
              <a:rPr lang="tr-TR" b="1" dirty="0" err="1"/>
              <a:t>Proaktif</a:t>
            </a:r>
            <a:r>
              <a:rPr lang="tr-TR" b="1" dirty="0"/>
              <a:t> Kişilik. </a:t>
            </a:r>
            <a:r>
              <a:rPr lang="tr-TR" dirty="0"/>
              <a:t>Engellere ve kısıtlamalara aldırmadan,</a:t>
            </a:r>
          </a:p>
          <a:p>
            <a:pPr marL="0" indent="0">
              <a:buNone/>
            </a:pPr>
            <a:r>
              <a:rPr lang="tr-TR" dirty="0"/>
              <a:t>Ortamlarını olumlu yönde değiştiren karakterlerdir. </a:t>
            </a:r>
          </a:p>
          <a:p>
            <a:pPr marL="0" indent="0">
              <a:buNone/>
            </a:pPr>
            <a:endParaRPr lang="tr-TR" b="1" dirty="0"/>
          </a:p>
        </p:txBody>
      </p:sp>
      <p:pic>
        <p:nvPicPr>
          <p:cNvPr id="2050" name="Picture 2" descr="self-control cartoon at work ile ilgili gÃ¶rsel sonucu">
            <a:extLst>
              <a:ext uri="{FF2B5EF4-FFF2-40B4-BE49-F238E27FC236}">
                <a16:creationId xmlns:a16="http://schemas.microsoft.com/office/drawing/2014/main" id="{BEB98B49-2910-4721-9516-85B6B432EE1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87409" y="3965348"/>
            <a:ext cx="3285672" cy="27402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671783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12D465D-8E87-491B-890C-666D4F87CFE9}"/>
              </a:ext>
            </a:extLst>
          </p:cNvPr>
          <p:cNvSpPr>
            <a:spLocks noGrp="1"/>
          </p:cNvSpPr>
          <p:nvPr>
            <p:ph type="title"/>
          </p:nvPr>
        </p:nvSpPr>
        <p:spPr>
          <a:xfrm>
            <a:off x="838200" y="365125"/>
            <a:ext cx="10386391" cy="2113032"/>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tr-TR" dirty="0">
                <a:solidFill>
                  <a:schemeClr val="accent6">
                    <a:lumMod val="75000"/>
                  </a:schemeClr>
                </a:solidFill>
              </a:rPr>
              <a:t>Haftanın Ödevi</a:t>
            </a:r>
            <a:br>
              <a:rPr lang="tr-TR" dirty="0">
                <a:solidFill>
                  <a:srgbClr val="FF0000"/>
                </a:solidFill>
              </a:rPr>
            </a:br>
            <a:r>
              <a:rPr lang="tr-TR" dirty="0">
                <a:solidFill>
                  <a:srgbClr val="FF0000"/>
                </a:solidFill>
              </a:rPr>
              <a:t>(En fazla iki sayfa kullanabilirsiniz). Bilgisayarda yazıp </a:t>
            </a:r>
            <a:r>
              <a:rPr lang="tr-TR" dirty="0">
                <a:solidFill>
                  <a:srgbClr val="FF0000"/>
                </a:solidFill>
                <a:hlinkClick r:id="rId2"/>
              </a:rPr>
              <a:t>bayramoglu@ankara.edu.tr</a:t>
            </a:r>
            <a:r>
              <a:rPr lang="tr-TR" dirty="0">
                <a:solidFill>
                  <a:srgbClr val="FF0000"/>
                </a:solidFill>
              </a:rPr>
              <a:t> adresine, 2 Nisan Perşembe gününe kadar gönderebilirsiniz.</a:t>
            </a:r>
            <a:endParaRPr lang="en-CA" dirty="0">
              <a:solidFill>
                <a:srgbClr val="FF0000"/>
              </a:solidFill>
            </a:endParaRPr>
          </a:p>
        </p:txBody>
      </p:sp>
      <p:sp>
        <p:nvSpPr>
          <p:cNvPr id="3" name="İçerik Yer Tutucusu 2">
            <a:extLst>
              <a:ext uri="{FF2B5EF4-FFF2-40B4-BE49-F238E27FC236}">
                <a16:creationId xmlns:a16="http://schemas.microsoft.com/office/drawing/2014/main" id="{6B439BD7-D382-42AA-A3B0-CD6D943E0E48}"/>
              </a:ext>
            </a:extLst>
          </p:cNvPr>
          <p:cNvSpPr>
            <a:spLocks noGrp="1"/>
          </p:cNvSpPr>
          <p:nvPr>
            <p:ph idx="1"/>
          </p:nvPr>
        </p:nvSpPr>
        <p:spPr>
          <a:xfrm>
            <a:off x="902804" y="2662963"/>
            <a:ext cx="10386391" cy="3698806"/>
          </a:xfrm>
        </p:spPr>
        <p:style>
          <a:lnRef idx="1">
            <a:schemeClr val="accent5"/>
          </a:lnRef>
          <a:fillRef idx="2">
            <a:schemeClr val="accent5"/>
          </a:fillRef>
          <a:effectRef idx="1">
            <a:schemeClr val="accent5"/>
          </a:effectRef>
          <a:fontRef idx="minor">
            <a:schemeClr val="dk1"/>
          </a:fontRef>
        </p:style>
        <p:txBody>
          <a:bodyPr/>
          <a:lstStyle/>
          <a:p>
            <a:pPr marL="0" indent="0">
              <a:buNone/>
            </a:pPr>
            <a:endParaRPr lang="tr-TR" dirty="0"/>
          </a:p>
          <a:p>
            <a:pPr marL="0" indent="0">
              <a:buNone/>
            </a:pPr>
            <a:endParaRPr lang="tr-TR" dirty="0"/>
          </a:p>
          <a:p>
            <a:pPr marL="0" indent="0">
              <a:buNone/>
            </a:pPr>
            <a:r>
              <a:rPr lang="tr-TR" sz="4000" dirty="0">
                <a:solidFill>
                  <a:schemeClr val="accent6">
                    <a:lumMod val="50000"/>
                  </a:schemeClr>
                </a:solidFill>
              </a:rPr>
              <a:t>Gözlemlerinize göre, etrafınızda ödüllendirilen ve olumlu olarak görülen kişilik özellikleri nelerdir? </a:t>
            </a:r>
          </a:p>
          <a:p>
            <a:pPr marL="0" indent="0">
              <a:buNone/>
            </a:pPr>
            <a:r>
              <a:rPr lang="tr-TR" sz="4000" dirty="0">
                <a:solidFill>
                  <a:schemeClr val="accent6">
                    <a:lumMod val="50000"/>
                  </a:schemeClr>
                </a:solidFill>
              </a:rPr>
              <a:t>Nedenlerini tek </a:t>
            </a:r>
            <a:r>
              <a:rPr lang="tr-TR" sz="4000">
                <a:solidFill>
                  <a:schemeClr val="accent6">
                    <a:lumMod val="50000"/>
                  </a:schemeClr>
                </a:solidFill>
              </a:rPr>
              <a:t>tek değerlendirin.</a:t>
            </a:r>
            <a:endParaRPr lang="tr-TR" sz="4000" dirty="0">
              <a:solidFill>
                <a:schemeClr val="accent6">
                  <a:lumMod val="50000"/>
                </a:schemeClr>
              </a:solidFill>
            </a:endParaRPr>
          </a:p>
        </p:txBody>
      </p:sp>
    </p:spTree>
    <p:extLst>
      <p:ext uri="{BB962C8B-B14F-4D97-AF65-F5344CB8AC3E}">
        <p14:creationId xmlns:p14="http://schemas.microsoft.com/office/powerpoint/2010/main" val="29743829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B86D089-4CF5-40CF-9C45-7BAD4EF867A5}"/>
              </a:ext>
            </a:extLst>
          </p:cNvPr>
          <p:cNvSpPr>
            <a:spLocks noGrp="1"/>
          </p:cNvSpPr>
          <p:nvPr>
            <p:ph type="title"/>
          </p:nvPr>
        </p:nvSpPr>
        <p:spPr/>
        <p:txBody>
          <a:bodyPr/>
          <a:lstStyle/>
          <a:p>
            <a:r>
              <a:rPr lang="tr-TR" dirty="0"/>
              <a:t>Değerler</a:t>
            </a:r>
            <a:endParaRPr lang="en-CA" dirty="0"/>
          </a:p>
        </p:txBody>
      </p:sp>
      <p:sp>
        <p:nvSpPr>
          <p:cNvPr id="3" name="İçerik Yer Tutucusu 2">
            <a:extLst>
              <a:ext uri="{FF2B5EF4-FFF2-40B4-BE49-F238E27FC236}">
                <a16:creationId xmlns:a16="http://schemas.microsoft.com/office/drawing/2014/main" id="{D41EDF45-C063-40D8-819F-723AE6081570}"/>
              </a:ext>
            </a:extLst>
          </p:cNvPr>
          <p:cNvSpPr>
            <a:spLocks noGrp="1"/>
          </p:cNvSpPr>
          <p:nvPr>
            <p:ph idx="1"/>
          </p:nvPr>
        </p:nvSpPr>
        <p:spPr/>
        <p:txBody>
          <a:bodyPr/>
          <a:lstStyle/>
          <a:p>
            <a:pPr marL="0" indent="0">
              <a:buNone/>
            </a:pPr>
            <a:r>
              <a:rPr lang="tr-TR" dirty="0"/>
              <a:t>Belirli bir davranış biçimi veya duruşun, kişisel veya sosyal olarak karşı veya zıt bir davranış biçimi veya duruşuna tercih edilmesine sebep olan temel inançtır.</a:t>
            </a:r>
          </a:p>
          <a:p>
            <a:pPr marL="0" indent="0">
              <a:buNone/>
            </a:pPr>
            <a:r>
              <a:rPr lang="tr-TR" dirty="0"/>
              <a:t>Amaç değerler. Arzulanan sonuçlar</a:t>
            </a:r>
          </a:p>
          <a:p>
            <a:pPr marL="0" indent="0">
              <a:buNone/>
            </a:pPr>
            <a:r>
              <a:rPr lang="tr-TR" dirty="0"/>
              <a:t>Araç değerler. Amaç değerlere ulaşmada tercih edilen davranış</a:t>
            </a:r>
          </a:p>
          <a:p>
            <a:pPr marL="0" indent="0">
              <a:buNone/>
            </a:pPr>
            <a:endParaRPr lang="en-CA" dirty="0"/>
          </a:p>
        </p:txBody>
      </p:sp>
    </p:spTree>
    <p:extLst>
      <p:ext uri="{BB962C8B-B14F-4D97-AF65-F5344CB8AC3E}">
        <p14:creationId xmlns:p14="http://schemas.microsoft.com/office/powerpoint/2010/main" val="6241132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FBE9DA0-9766-40C6-B7D2-056C062EE77E}"/>
              </a:ext>
            </a:extLst>
          </p:cNvPr>
          <p:cNvSpPr>
            <a:spLocks noGrp="1"/>
          </p:cNvSpPr>
          <p:nvPr>
            <p:ph type="title"/>
          </p:nvPr>
        </p:nvSpPr>
        <p:spPr/>
        <p:txBody>
          <a:bodyPr/>
          <a:lstStyle/>
          <a:p>
            <a:r>
              <a:rPr lang="tr-TR" b="1" dirty="0"/>
              <a:t>Soru: İşverenler, çalışanlarda hangi kişilik özelliklerini olumlu bulurlar?</a:t>
            </a:r>
            <a:endParaRPr lang="en-CA" b="1" dirty="0"/>
          </a:p>
        </p:txBody>
      </p:sp>
      <p:sp>
        <p:nvSpPr>
          <p:cNvPr id="3" name="İçerik Yer Tutucusu 2">
            <a:extLst>
              <a:ext uri="{FF2B5EF4-FFF2-40B4-BE49-F238E27FC236}">
                <a16:creationId xmlns:a16="http://schemas.microsoft.com/office/drawing/2014/main" id="{C1ED4556-2064-41F2-A00C-5DF564E45C10}"/>
              </a:ext>
            </a:extLst>
          </p:cNvPr>
          <p:cNvSpPr>
            <a:spLocks noGrp="1"/>
          </p:cNvSpPr>
          <p:nvPr>
            <p:ph idx="1"/>
          </p:nvPr>
        </p:nvSpPr>
        <p:spPr/>
        <p:txBody>
          <a:bodyPr/>
          <a:lstStyle/>
          <a:p>
            <a:pPr marL="0" indent="0">
              <a:buNone/>
            </a:pPr>
            <a:endParaRPr lang="en-CA" dirty="0"/>
          </a:p>
        </p:txBody>
      </p:sp>
    </p:spTree>
    <p:extLst>
      <p:ext uri="{BB962C8B-B14F-4D97-AF65-F5344CB8AC3E}">
        <p14:creationId xmlns:p14="http://schemas.microsoft.com/office/powerpoint/2010/main" val="24537266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FB123FE-CAF8-49F1-A70A-099B0B11B5C3}"/>
              </a:ext>
            </a:extLst>
          </p:cNvPr>
          <p:cNvSpPr>
            <a:spLocks noGrp="1"/>
          </p:cNvSpPr>
          <p:nvPr>
            <p:ph type="title"/>
          </p:nvPr>
        </p:nvSpPr>
        <p:spPr>
          <a:xfrm>
            <a:off x="838200" y="365125"/>
            <a:ext cx="10515600" cy="1291397"/>
          </a:xfrm>
        </p:spPr>
        <p:txBody>
          <a:bodyPr/>
          <a:lstStyle/>
          <a:p>
            <a:pPr algn="ctr"/>
            <a:r>
              <a:rPr lang="tr-TR" dirty="0"/>
              <a:t>Kişilik -Kişiliğin Gelişimi</a:t>
            </a:r>
          </a:p>
        </p:txBody>
      </p:sp>
      <p:sp>
        <p:nvSpPr>
          <p:cNvPr id="3" name="İçerik Yer Tutucusu 2">
            <a:extLst>
              <a:ext uri="{FF2B5EF4-FFF2-40B4-BE49-F238E27FC236}">
                <a16:creationId xmlns:a16="http://schemas.microsoft.com/office/drawing/2014/main" id="{5139EEF0-AA0D-4ECD-919B-B43E78028CCB}"/>
              </a:ext>
            </a:extLst>
          </p:cNvPr>
          <p:cNvSpPr>
            <a:spLocks noGrp="1"/>
          </p:cNvSpPr>
          <p:nvPr>
            <p:ph idx="1"/>
          </p:nvPr>
        </p:nvSpPr>
        <p:spPr/>
        <p:txBody>
          <a:bodyPr>
            <a:normAutofit/>
          </a:bodyPr>
          <a:lstStyle/>
          <a:p>
            <a:pPr marL="0" indent="0">
              <a:buNone/>
            </a:pPr>
            <a:r>
              <a:rPr lang="tr-TR" dirty="0"/>
              <a:t>Bu hafta çalışma ortamında farklı kişiliklerin önemli olup olmadığı incelenecek. Şu sorulara yanıt aranacaktır:</a:t>
            </a:r>
          </a:p>
          <a:p>
            <a:pPr marL="0" indent="0">
              <a:buNone/>
            </a:pPr>
            <a:r>
              <a:rPr lang="tr-TR" dirty="0"/>
              <a:t> Kuruluşlar, kişilik ölçümünde hangi araçları kullanır? Bu araçlar önemli midir? Kişilikler hakkında neleri bilebiliriz? Belirli kişilik tipleri, belirli işlere diğer kişilik tiplerinden daha mı uygundur?</a:t>
            </a:r>
          </a:p>
          <a:p>
            <a:pPr marL="0" indent="0">
              <a:buNone/>
            </a:pPr>
            <a:endParaRPr lang="tr-TR" b="1" dirty="0">
              <a:solidFill>
                <a:srgbClr val="FF0000"/>
              </a:solidFill>
            </a:endParaRPr>
          </a:p>
          <a:p>
            <a:pPr marL="0" indent="0" algn="ctr">
              <a:buNone/>
            </a:pPr>
            <a:r>
              <a:rPr lang="tr-TR" dirty="0"/>
              <a:t>	</a:t>
            </a:r>
            <a:endParaRPr lang="tr-TR" b="1" dirty="0"/>
          </a:p>
          <a:p>
            <a:pPr marL="0" indent="0">
              <a:buNone/>
            </a:pPr>
            <a:endParaRPr lang="tr-TR" dirty="0"/>
          </a:p>
        </p:txBody>
      </p:sp>
    </p:spTree>
    <p:extLst>
      <p:ext uri="{BB962C8B-B14F-4D97-AF65-F5344CB8AC3E}">
        <p14:creationId xmlns:p14="http://schemas.microsoft.com/office/powerpoint/2010/main" val="39710453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F0CE8C2-AC32-49A1-B8EB-0181CF41298C}"/>
              </a:ext>
            </a:extLst>
          </p:cNvPr>
          <p:cNvSpPr>
            <a:spLocks noGrp="1"/>
          </p:cNvSpPr>
          <p:nvPr>
            <p:ph type="title"/>
          </p:nvPr>
        </p:nvSpPr>
        <p:spPr/>
        <p:txBody>
          <a:bodyPr/>
          <a:lstStyle/>
          <a:p>
            <a:r>
              <a:rPr lang="tr-TR" dirty="0"/>
              <a:t>Kişilik</a:t>
            </a:r>
            <a:br>
              <a:rPr lang="tr-TR" dirty="0"/>
            </a:br>
            <a:endParaRPr lang="en-CA" dirty="0"/>
          </a:p>
        </p:txBody>
      </p:sp>
      <p:sp>
        <p:nvSpPr>
          <p:cNvPr id="3" name="İçerik Yer Tutucusu 2">
            <a:extLst>
              <a:ext uri="{FF2B5EF4-FFF2-40B4-BE49-F238E27FC236}">
                <a16:creationId xmlns:a16="http://schemas.microsoft.com/office/drawing/2014/main" id="{496778D6-D22F-4A72-8A27-4ACBA17157FD}"/>
              </a:ext>
            </a:extLst>
          </p:cNvPr>
          <p:cNvSpPr>
            <a:spLocks noGrp="1"/>
          </p:cNvSpPr>
          <p:nvPr>
            <p:ph idx="1"/>
          </p:nvPr>
        </p:nvSpPr>
        <p:spPr>
          <a:xfrm>
            <a:off x="586408" y="1136511"/>
            <a:ext cx="10767392" cy="2896645"/>
          </a:xfrm>
        </p:spPr>
        <p:txBody>
          <a:bodyPr>
            <a:normAutofit fontScale="92500" lnSpcReduction="10000"/>
          </a:bodyPr>
          <a:lstStyle/>
          <a:p>
            <a:pPr marL="0" indent="0" algn="ctr">
              <a:buNone/>
            </a:pPr>
            <a:r>
              <a:rPr lang="tr-TR" dirty="0"/>
              <a:t>Gordon </a:t>
            </a:r>
            <a:r>
              <a:rPr lang="tr-TR" dirty="0" err="1"/>
              <a:t>Allport</a:t>
            </a:r>
            <a:r>
              <a:rPr lang="tr-TR" dirty="0"/>
              <a:t>: «Çevresine uyum sağlarken kendine has düzenlemelerini belirleyen </a:t>
            </a:r>
            <a:r>
              <a:rPr lang="tr-TR" dirty="0" err="1"/>
              <a:t>belirleyen</a:t>
            </a:r>
            <a:r>
              <a:rPr lang="tr-TR" dirty="0"/>
              <a:t> </a:t>
            </a:r>
            <a:r>
              <a:rPr lang="tr-TR" dirty="0" err="1"/>
              <a:t>psikofiziksel</a:t>
            </a:r>
            <a:r>
              <a:rPr lang="tr-TR" dirty="0"/>
              <a:t> sistemlerin sahibi olan bireyin içindeki dinamik organizasyon»</a:t>
            </a:r>
          </a:p>
          <a:p>
            <a:pPr marL="0" indent="0" algn="ctr">
              <a:buNone/>
            </a:pPr>
            <a:r>
              <a:rPr lang="tr-TR" dirty="0" err="1"/>
              <a:t>Robbins</a:t>
            </a:r>
            <a:r>
              <a:rPr lang="tr-TR" dirty="0"/>
              <a:t> ve </a:t>
            </a:r>
            <a:r>
              <a:rPr lang="tr-TR" dirty="0" err="1"/>
              <a:t>Judge</a:t>
            </a:r>
            <a:r>
              <a:rPr lang="tr-TR" dirty="0"/>
              <a:t>: Bireyin çevresine verdiği tepki ve diğer insanlarla iletişim kurma yollarının toplamıdır. (</a:t>
            </a:r>
            <a:r>
              <a:rPr lang="tr-TR" dirty="0" err="1"/>
              <a:t>Robbins</a:t>
            </a:r>
            <a:r>
              <a:rPr lang="tr-TR" dirty="0"/>
              <a:t> ve </a:t>
            </a:r>
            <a:r>
              <a:rPr lang="tr-TR" dirty="0" err="1"/>
              <a:t>Judge</a:t>
            </a:r>
            <a:r>
              <a:rPr lang="tr-TR" dirty="0"/>
              <a:t>, 2017, s.135)</a:t>
            </a:r>
          </a:p>
          <a:p>
            <a:pPr marL="0" indent="0" algn="ctr">
              <a:buNone/>
            </a:pPr>
            <a:r>
              <a:rPr lang="tr-TR" dirty="0"/>
              <a:t>U</a:t>
            </a:r>
            <a:r>
              <a:rPr lang="tr-TR" i="1" dirty="0"/>
              <a:t>tangaç, saldırgan, boyun eğen, tembel, hırslı, sadık ve ürkek  gibi terimlerle kişilik ifade edilmeye çalışılmaktadır.  </a:t>
            </a:r>
            <a:r>
              <a:rPr lang="tr-TR" dirty="0"/>
              <a:t>Bir kişi,  bu özellikleri çok kereler sergilediğinde, buna «</a:t>
            </a:r>
            <a:r>
              <a:rPr lang="tr-TR" b="1" dirty="0"/>
              <a:t>kişilik özelliği</a:t>
            </a:r>
            <a:r>
              <a:rPr lang="tr-TR" dirty="0"/>
              <a:t>» denilmektedir. </a:t>
            </a:r>
          </a:p>
          <a:p>
            <a:pPr marL="0" indent="0" algn="ctr">
              <a:buNone/>
            </a:pPr>
            <a:endParaRPr lang="tr-TR" dirty="0"/>
          </a:p>
          <a:p>
            <a:pPr marL="0" indent="0" algn="ctr">
              <a:buNone/>
            </a:pPr>
            <a:endParaRPr lang="tr-TR" dirty="0"/>
          </a:p>
          <a:p>
            <a:pPr marL="0" indent="0">
              <a:buNone/>
            </a:pPr>
            <a:endParaRPr lang="tr-TR" dirty="0"/>
          </a:p>
          <a:p>
            <a:pPr marL="0" indent="0">
              <a:buNone/>
            </a:pPr>
            <a:endParaRPr lang="en-CA" dirty="0"/>
          </a:p>
        </p:txBody>
      </p:sp>
      <p:pic>
        <p:nvPicPr>
          <p:cNvPr id="1028" name="Picture 4" descr="çekingen kuş ile ilgili görsel sonucu">
            <a:extLst>
              <a:ext uri="{FF2B5EF4-FFF2-40B4-BE49-F238E27FC236}">
                <a16:creationId xmlns:a16="http://schemas.microsoft.com/office/drawing/2014/main" id="{4041A9CF-33D9-47E2-8D33-D55A9AE6F24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39185" y="5235053"/>
            <a:ext cx="1621450" cy="97287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saldırgan kuş ile ilgili görsel sonucu">
            <a:extLst>
              <a:ext uri="{FF2B5EF4-FFF2-40B4-BE49-F238E27FC236}">
                <a16:creationId xmlns:a16="http://schemas.microsoft.com/office/drawing/2014/main" id="{AB615892-CF55-459E-ADCB-D7490BC3016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52602" y="4798238"/>
            <a:ext cx="2886795" cy="1694637"/>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pigeon ile ilgili görsel sonucu">
            <a:extLst>
              <a:ext uri="{FF2B5EF4-FFF2-40B4-BE49-F238E27FC236}">
                <a16:creationId xmlns:a16="http://schemas.microsoft.com/office/drawing/2014/main" id="{F9FBDF9B-E11F-4FF6-A3A9-22DF4942860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360424" y="5025610"/>
            <a:ext cx="2482408" cy="1515303"/>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yırtıcı şahin wiki ile ilgili görsel sonucu">
            <a:extLst>
              <a:ext uri="{FF2B5EF4-FFF2-40B4-BE49-F238E27FC236}">
                <a16:creationId xmlns:a16="http://schemas.microsoft.com/office/drawing/2014/main" id="{24DFE337-D43F-43EF-A743-B0B4BE31393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7468" y="5073650"/>
            <a:ext cx="2095500" cy="1419225"/>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descr="wiki komik kuş ile ilgili görsel sonucu">
            <a:extLst>
              <a:ext uri="{FF2B5EF4-FFF2-40B4-BE49-F238E27FC236}">
                <a16:creationId xmlns:a16="http://schemas.microsoft.com/office/drawing/2014/main" id="{F7475D9D-CD96-41DD-AECD-F7777EEBD5E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43918" y="4570985"/>
            <a:ext cx="1479127" cy="19699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90348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5F5C438-ABFE-40CE-822E-AC972FA9EBA0}"/>
              </a:ext>
            </a:extLst>
          </p:cNvPr>
          <p:cNvSpPr>
            <a:spLocks noGrp="1"/>
          </p:cNvSpPr>
          <p:nvPr>
            <p:ph type="title"/>
          </p:nvPr>
        </p:nvSpPr>
        <p:spPr/>
        <p:txBody>
          <a:bodyPr/>
          <a:lstStyle/>
          <a:p>
            <a:r>
              <a:rPr lang="tr-TR" dirty="0"/>
              <a:t>Kişiliği Belirleyen Faktörler</a:t>
            </a:r>
          </a:p>
        </p:txBody>
      </p:sp>
      <p:sp>
        <p:nvSpPr>
          <p:cNvPr id="3" name="İçerik Yer Tutucusu 2">
            <a:extLst>
              <a:ext uri="{FF2B5EF4-FFF2-40B4-BE49-F238E27FC236}">
                <a16:creationId xmlns:a16="http://schemas.microsoft.com/office/drawing/2014/main" id="{917D794D-8197-47F2-9B54-CBBCD3C0B624}"/>
              </a:ext>
            </a:extLst>
          </p:cNvPr>
          <p:cNvSpPr>
            <a:spLocks noGrp="1"/>
          </p:cNvSpPr>
          <p:nvPr>
            <p:ph idx="1"/>
          </p:nvPr>
        </p:nvSpPr>
        <p:spPr>
          <a:xfrm>
            <a:off x="728870" y="1484243"/>
            <a:ext cx="10624930" cy="4692720"/>
          </a:xfrm>
        </p:spPr>
        <p:txBody>
          <a:bodyPr>
            <a:normAutofit fontScale="92500" lnSpcReduction="10000"/>
          </a:bodyPr>
          <a:lstStyle/>
          <a:p>
            <a:pPr marL="0" indent="0">
              <a:buNone/>
            </a:pPr>
            <a:r>
              <a:rPr lang="tr-TR" dirty="0"/>
              <a:t>Kişilik araştırmalarında iki farklı görüş bulunmaktadır. Tartışma, bireyin kişiliğinde kalıtımın mı yoksa çevrenin mi etkili olduğu sorusu üzerine yoğunlaşır.</a:t>
            </a:r>
          </a:p>
          <a:p>
            <a:pPr marL="0" indent="0">
              <a:buNone/>
            </a:pPr>
            <a:r>
              <a:rPr lang="tr-TR" dirty="0"/>
              <a:t>Kalıtım, ana rahmine düşme ile belirlenen etkenlere işaret eder. Fiziksel duruş, yüz hatları, cinsiyet, huy, kas yapısı ve refleksler, güç seviyesi ve biyolojik ritim genellikle yaradılıştan etkilenir. </a:t>
            </a:r>
          </a:p>
          <a:p>
            <a:pPr marL="0" indent="0">
              <a:buNone/>
            </a:pPr>
            <a:r>
              <a:rPr lang="tr-TR" dirty="0"/>
              <a:t>Kalıtım yaklaşımı, bir bireyin kişiliğinin nihai açıklamasının kromozomlarda bulunan genlerin moleküler yapısında saklı olduğunu savunmaktadır.</a:t>
            </a:r>
          </a:p>
          <a:p>
            <a:pPr marL="0" indent="0">
              <a:buNone/>
            </a:pPr>
            <a:r>
              <a:rPr lang="tr-TR" dirty="0"/>
              <a:t>Araştırmalar, kişiliğin üzerinde hangi faktörün daha belirleyici olduğu konusunda kesin bir sonuca ulaşamamıştır. Gebelik, Çocukluk, yetişkinlik ve yaşlılık dönemlerinde genetik ve çevresel faktörlerin etki düzeyleri değişmektedir.</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38460641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CDDA113-644E-4A41-A6A9-38032B130D20}"/>
              </a:ext>
            </a:extLst>
          </p:cNvPr>
          <p:cNvSpPr>
            <a:spLocks noGrp="1"/>
          </p:cNvSpPr>
          <p:nvPr>
            <p:ph type="title"/>
          </p:nvPr>
        </p:nvSpPr>
        <p:spPr/>
        <p:txBody>
          <a:bodyPr/>
          <a:lstStyle/>
          <a:p>
            <a:r>
              <a:rPr lang="tr-TR" dirty="0"/>
              <a:t>Kişilik Özelliklerini Tanımlama ve sınıflandırmada kullanılan Başlıca Modeller</a:t>
            </a:r>
          </a:p>
        </p:txBody>
      </p:sp>
      <p:sp>
        <p:nvSpPr>
          <p:cNvPr id="3" name="İçerik Yer Tutucusu 2">
            <a:extLst>
              <a:ext uri="{FF2B5EF4-FFF2-40B4-BE49-F238E27FC236}">
                <a16:creationId xmlns:a16="http://schemas.microsoft.com/office/drawing/2014/main" id="{6F714598-7BEA-43A9-B262-BC2A72065972}"/>
              </a:ext>
            </a:extLst>
          </p:cNvPr>
          <p:cNvSpPr>
            <a:spLocks noGrp="1"/>
          </p:cNvSpPr>
          <p:nvPr>
            <p:ph idx="1"/>
          </p:nvPr>
        </p:nvSpPr>
        <p:spPr>
          <a:xfrm>
            <a:off x="736879" y="1805060"/>
            <a:ext cx="10616921" cy="4371903"/>
          </a:xfrm>
        </p:spPr>
        <p:txBody>
          <a:bodyPr/>
          <a:lstStyle/>
          <a:p>
            <a:pPr marL="0" indent="0">
              <a:buNone/>
            </a:pPr>
            <a:r>
              <a:rPr lang="tr-TR" dirty="0"/>
              <a:t>Günümüzde kişilik özelliklerini tanımlama ve sınıflandırmada kullanılan başlıca iki model vardır:</a:t>
            </a:r>
          </a:p>
          <a:p>
            <a:pPr marL="514350" indent="-514350">
              <a:buAutoNum type="arabicPeriod"/>
            </a:pPr>
            <a:r>
              <a:rPr lang="tr-TR" dirty="0" err="1"/>
              <a:t>Myers-Briggs</a:t>
            </a:r>
            <a:r>
              <a:rPr lang="tr-TR" dirty="0"/>
              <a:t> Tipi Gösterge</a:t>
            </a:r>
          </a:p>
          <a:p>
            <a:pPr marL="514350" indent="-514350">
              <a:buAutoNum type="arabicPeriod"/>
            </a:pPr>
            <a:r>
              <a:rPr lang="tr-TR" dirty="0"/>
              <a:t>Büyük Beş Modeli </a:t>
            </a:r>
          </a:p>
          <a:p>
            <a:pPr marL="0" indent="0">
              <a:buNone/>
            </a:pPr>
            <a:endParaRPr lang="tr-TR" dirty="0"/>
          </a:p>
          <a:p>
            <a:pPr marL="0" indent="0">
              <a:buNone/>
            </a:pPr>
            <a:r>
              <a:rPr lang="tr-TR" dirty="0"/>
              <a:t> </a:t>
            </a:r>
          </a:p>
        </p:txBody>
      </p:sp>
      <p:pic>
        <p:nvPicPr>
          <p:cNvPr id="2054" name="Picture 6" descr="bÃ¼rokraside kiÅilik tipleri karikatÃ¼r ile ilgili gÃ¶rsel sonucu">
            <a:extLst>
              <a:ext uri="{FF2B5EF4-FFF2-40B4-BE49-F238E27FC236}">
                <a16:creationId xmlns:a16="http://schemas.microsoft.com/office/drawing/2014/main" id="{1B37F6C0-ED25-47E6-8FBA-322591A8C92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82886" y="2797709"/>
            <a:ext cx="4028523" cy="27151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77753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4A2D635-9E16-4706-8D18-673C7D61AC72}"/>
              </a:ext>
            </a:extLst>
          </p:cNvPr>
          <p:cNvSpPr>
            <a:spLocks noGrp="1"/>
          </p:cNvSpPr>
          <p:nvPr>
            <p:ph type="title"/>
          </p:nvPr>
        </p:nvSpPr>
        <p:spPr/>
        <p:txBody>
          <a:bodyPr>
            <a:normAutofit/>
          </a:bodyPr>
          <a:lstStyle/>
          <a:p>
            <a:r>
              <a:rPr lang="tr-TR" b="1" dirty="0" err="1"/>
              <a:t>Myers-Briggs</a:t>
            </a:r>
            <a:r>
              <a:rPr lang="tr-TR" b="1" dirty="0"/>
              <a:t> Tipi Gösterge</a:t>
            </a:r>
          </a:p>
        </p:txBody>
      </p:sp>
      <p:sp>
        <p:nvSpPr>
          <p:cNvPr id="3" name="İçerik Yer Tutucusu 2">
            <a:extLst>
              <a:ext uri="{FF2B5EF4-FFF2-40B4-BE49-F238E27FC236}">
                <a16:creationId xmlns:a16="http://schemas.microsoft.com/office/drawing/2014/main" id="{169F3B8F-EDB7-4410-A857-43EEAB0B41A8}"/>
              </a:ext>
            </a:extLst>
          </p:cNvPr>
          <p:cNvSpPr>
            <a:spLocks noGrp="1"/>
          </p:cNvSpPr>
          <p:nvPr>
            <p:ph sz="half" idx="1"/>
          </p:nvPr>
        </p:nvSpPr>
        <p:spPr>
          <a:xfrm>
            <a:off x="838199" y="1825625"/>
            <a:ext cx="9312965" cy="4351338"/>
          </a:xfrm>
        </p:spPr>
        <p:txBody>
          <a:bodyPr>
            <a:normAutofit fontScale="77500" lnSpcReduction="20000"/>
          </a:bodyPr>
          <a:lstStyle/>
          <a:p>
            <a:pPr marL="0" indent="0">
              <a:buNone/>
            </a:pPr>
            <a:r>
              <a:rPr lang="tr-TR" dirty="0"/>
              <a:t>Yaygın kullanılan kişilik değerlendirme aracıdır. İnsanlara belirli durumlarda nasıl hissettiklerini ve nasıl hareket ettiklerini soran 100 soruluk bir kişilik testidir. Verilen cevaplara göre bireyler aşağıdaki şekilde sınıflandırılır.</a:t>
            </a:r>
          </a:p>
          <a:p>
            <a:pPr marL="0" indent="0">
              <a:buNone/>
            </a:pPr>
            <a:r>
              <a:rPr lang="tr-TR" dirty="0"/>
              <a:t>Dışa Dönük (D) ya da İçedönük (İ): Dışadönük bireyler, sempatik, sosyal ve kendini ifade edebilen kişilerdir. İçedönükler sessiz ve utangaçtır.</a:t>
            </a:r>
          </a:p>
          <a:p>
            <a:pPr marL="0" indent="0">
              <a:buNone/>
            </a:pPr>
            <a:r>
              <a:rPr lang="tr-TR" dirty="0"/>
              <a:t>Algısal (A) ya da Sezgisel (S): Algısal tipler pratiktirler ve günlük işler ve düzeni tercih ederler. Detaylar üzerine yoğunlaşırlar. Sezgiseller bilinç dışı süreçlere itimat ederler ve büyük resme bakarlar.</a:t>
            </a:r>
          </a:p>
          <a:p>
            <a:pPr marL="0" indent="0">
              <a:buNone/>
            </a:pPr>
            <a:r>
              <a:rPr lang="tr-TR" dirty="0"/>
              <a:t>Düşünen (Ü) ya da Hisseden (H): Düşünen tipler problemlerle ilgilenirken düşünce ve mantığı kullanırlar. Hisseden tipler kişisel değerlerine ve duygularına itimat ederler.</a:t>
            </a:r>
          </a:p>
          <a:p>
            <a:pPr marL="0" indent="0">
              <a:buNone/>
            </a:pPr>
            <a:r>
              <a:rPr lang="tr-TR" dirty="0"/>
              <a:t>Yargılayan (Y) ya da Kabul eden (K): Yargılayan tipler kontrol isterler ve dünyalarının düzenli ve yapılandırılmış olmasını tercih ederler.</a:t>
            </a:r>
          </a:p>
          <a:p>
            <a:pPr marL="0" indent="0">
              <a:buNone/>
            </a:pPr>
            <a:r>
              <a:rPr lang="tr-TR" dirty="0"/>
              <a:t>Bu kişilik testinde, yukarıdaki dört özelliği birbirine bağlanarak insanlar 16 kişilik tipine yerleştirilerek sınıflandırılır.</a:t>
            </a:r>
          </a:p>
          <a:p>
            <a:pPr mar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5673598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ACA91E5-F598-48C6-BC06-8DAD16A31A5A}"/>
              </a:ext>
            </a:extLst>
          </p:cNvPr>
          <p:cNvSpPr>
            <a:spLocks noGrp="1"/>
          </p:cNvSpPr>
          <p:nvPr>
            <p:ph idx="1"/>
          </p:nvPr>
        </p:nvSpPr>
        <p:spPr>
          <a:xfrm>
            <a:off x="410817" y="198782"/>
            <a:ext cx="10942983" cy="6387547"/>
          </a:xfrm>
        </p:spPr>
        <p:txBody>
          <a:bodyPr>
            <a:normAutofit fontScale="62500" lnSpcReduction="20000"/>
          </a:bodyPr>
          <a:lstStyle/>
          <a:p>
            <a:pPr marL="0" indent="0">
              <a:buNone/>
            </a:pPr>
            <a:r>
              <a:rPr lang="tr-TR" dirty="0"/>
              <a:t>İngilizce baş harfleriyle anılan ve yukarıdaki dört  özellikten türetilmiş  on altı kişilik tipi ortaya konulur:</a:t>
            </a:r>
          </a:p>
          <a:p>
            <a:r>
              <a:rPr lang="tr-TR" dirty="0"/>
              <a:t>ISTJ, ESTJ, INTJ, ENTJ, ISFJ, ESFJ, INFJ, ENFJ, ENFP, INFP, ESFP, ISFP, ISTP, ESTP, INTP ve ENTP.</a:t>
            </a:r>
          </a:p>
          <a:p>
            <a:r>
              <a:rPr lang="tr-TR" dirty="0"/>
              <a:t>Her kişilik tipinin özellikleri internette sayısız kaynakta farklı şekillerde anlatılmıştır.</a:t>
            </a:r>
          </a:p>
          <a:p>
            <a:r>
              <a:rPr lang="tr-TR" dirty="0"/>
              <a:t>Çok kısa bir şekilde özetlemek gerekirse:</a:t>
            </a:r>
          </a:p>
          <a:p>
            <a:r>
              <a:rPr lang="tr-TR" dirty="0"/>
              <a:t>ISTJ: Gerçekçi, pratik, geleneklere ve kurallara sadık, sorumluluk sahibi kişiler.  </a:t>
            </a:r>
          </a:p>
          <a:p>
            <a:r>
              <a:rPr lang="tr-TR" dirty="0"/>
              <a:t>ESTJ: Liderlik yeteneği gelişmiş, gerçekçi, gelenek ve düzeni savunan yönetici kişiler.</a:t>
            </a:r>
          </a:p>
          <a:p>
            <a:r>
              <a:rPr lang="tr-TR" dirty="0"/>
              <a:t>INTJ: Düşünsel, kararlı, azimli, odaklanmış, zeki ve dışarıdan soğuk görülebilen kişiler.</a:t>
            </a:r>
          </a:p>
          <a:p>
            <a:r>
              <a:rPr lang="tr-TR" dirty="0"/>
              <a:t>ENTJ: Mantıklı, önsezili, hırslı, meydan okuyucu, doğuştan lider ruhlu kişiler.</a:t>
            </a:r>
          </a:p>
          <a:p>
            <a:r>
              <a:rPr lang="tr-TR" dirty="0"/>
              <a:t>ISFJ: Gerçekçi ve kurallara uyan, insanları seven, özverili, yardımsever ve kibar kişiler.</a:t>
            </a:r>
          </a:p>
          <a:p>
            <a:r>
              <a:rPr lang="tr-TR" dirty="0"/>
              <a:t>ESFJ: Sosyal, yardımsever, gerçekçi, cana yakın, insan odaklı kişiler.</a:t>
            </a:r>
          </a:p>
          <a:p>
            <a:r>
              <a:rPr lang="tr-TR" dirty="0"/>
              <a:t>INFJ: İdealist, fedakar, öngörülü, odaklanmış, duyarlı, derin kişiler.</a:t>
            </a:r>
          </a:p>
          <a:p>
            <a:r>
              <a:rPr lang="tr-TR" dirty="0"/>
              <a:t>ENFJ: Lider ruhlu, insan odaklı, yardımsever, fedakar, duyarlı kişiler.</a:t>
            </a:r>
          </a:p>
          <a:p>
            <a:r>
              <a:rPr lang="tr-TR" dirty="0"/>
              <a:t>INFP: İdealist, duygusal, saf, derin, sanatsal, soyut düşünen, yaratıcı kişiler.</a:t>
            </a:r>
          </a:p>
          <a:p>
            <a:r>
              <a:rPr lang="tr-TR" dirty="0"/>
              <a:t>ENFP: Duygusal, hayal gücü yüksek, soyut düşünen, samimi, eğlenceli kişiler.</a:t>
            </a:r>
          </a:p>
          <a:p>
            <a:r>
              <a:rPr lang="tr-TR" dirty="0"/>
              <a:t>ISFP: Duygusal, sanatsal, gerçekçi, keşfedici, maceracı, yaratıcı kişiler.</a:t>
            </a:r>
          </a:p>
          <a:p>
            <a:r>
              <a:rPr lang="tr-TR" dirty="0"/>
              <a:t>ESFP: Eğlenceli, sosyal, arkadaş canlısı, samimi, anı yaşamayı seven kişiler.</a:t>
            </a:r>
          </a:p>
          <a:p>
            <a:r>
              <a:rPr lang="tr-TR" dirty="0"/>
              <a:t>ISTP: Keşfedici, mantıklı, gerçekçi, pratik, becerikli kişiler.</a:t>
            </a:r>
          </a:p>
          <a:p>
            <a:r>
              <a:rPr lang="tr-TR" dirty="0"/>
              <a:t>ESTP: Anı yaşayan ve etrafındakilerin farkında olan, girişimci, gerçekçi, maceracı kişiler.</a:t>
            </a:r>
          </a:p>
          <a:p>
            <a:r>
              <a:rPr lang="tr-TR" dirty="0"/>
              <a:t>INTP: Mantıklı, yaratıcı, soyut düşünen, açık fikirli, derin düşünen kişiler.</a:t>
            </a:r>
          </a:p>
          <a:p>
            <a:r>
              <a:rPr lang="tr-TR" dirty="0"/>
              <a:t>ENTP: Yaratıcı, mantıklı, girişken, soyut düşünen, her konuda sonsuz sayıda orijinal fikri olan kişiler.</a:t>
            </a:r>
          </a:p>
          <a:p>
            <a:endParaRPr lang="tr-TR" dirty="0"/>
          </a:p>
        </p:txBody>
      </p:sp>
    </p:spTree>
    <p:extLst>
      <p:ext uri="{BB962C8B-B14F-4D97-AF65-F5344CB8AC3E}">
        <p14:creationId xmlns:p14="http://schemas.microsoft.com/office/powerpoint/2010/main" val="29554580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D775954-A015-4AE2-B9D9-4931FFFA764F}"/>
              </a:ext>
            </a:extLst>
          </p:cNvPr>
          <p:cNvSpPr>
            <a:spLocks noGrp="1"/>
          </p:cNvSpPr>
          <p:nvPr>
            <p:ph type="title"/>
          </p:nvPr>
        </p:nvSpPr>
        <p:spPr/>
        <p:txBody>
          <a:bodyPr/>
          <a:lstStyle/>
          <a:p>
            <a:r>
              <a:rPr lang="tr-TR" dirty="0"/>
              <a:t>Büyük Beş Modeli</a:t>
            </a:r>
          </a:p>
        </p:txBody>
      </p:sp>
      <p:grpSp>
        <p:nvGrpSpPr>
          <p:cNvPr id="5" name="Grup 4">
            <a:extLst>
              <a:ext uri="{FF2B5EF4-FFF2-40B4-BE49-F238E27FC236}">
                <a16:creationId xmlns:a16="http://schemas.microsoft.com/office/drawing/2014/main" id="{63B46232-A311-47F6-8752-BAB07C220201}"/>
              </a:ext>
            </a:extLst>
          </p:cNvPr>
          <p:cNvGrpSpPr/>
          <p:nvPr/>
        </p:nvGrpSpPr>
        <p:grpSpPr>
          <a:xfrm>
            <a:off x="3194966" y="1906103"/>
            <a:ext cx="6068303" cy="4582830"/>
            <a:chOff x="3194967" y="1906103"/>
            <a:chExt cx="5802064" cy="4582830"/>
          </a:xfrm>
        </p:grpSpPr>
        <p:sp>
          <p:nvSpPr>
            <p:cNvPr id="6" name="Serbest Form: Şekil 5">
              <a:extLst>
                <a:ext uri="{FF2B5EF4-FFF2-40B4-BE49-F238E27FC236}">
                  <a16:creationId xmlns:a16="http://schemas.microsoft.com/office/drawing/2014/main" id="{E0DE7FC6-F38D-4A5A-81B9-88CB8C5ADC0E}"/>
                </a:ext>
              </a:extLst>
            </p:cNvPr>
            <p:cNvSpPr/>
            <p:nvPr/>
          </p:nvSpPr>
          <p:spPr>
            <a:xfrm>
              <a:off x="5610018" y="1906103"/>
              <a:ext cx="1588374" cy="1611685"/>
            </a:xfrm>
            <a:custGeom>
              <a:avLst/>
              <a:gdLst>
                <a:gd name="connsiteX0" fmla="*/ 0 w 1611684"/>
                <a:gd name="connsiteY0" fmla="*/ 794187 h 1588373"/>
                <a:gd name="connsiteX1" fmla="*/ 397093 w 1611684"/>
                <a:gd name="connsiteY1" fmla="*/ 0 h 1588373"/>
                <a:gd name="connsiteX2" fmla="*/ 1214591 w 1611684"/>
                <a:gd name="connsiteY2" fmla="*/ 0 h 1588373"/>
                <a:gd name="connsiteX3" fmla="*/ 1611684 w 1611684"/>
                <a:gd name="connsiteY3" fmla="*/ 794187 h 1588373"/>
                <a:gd name="connsiteX4" fmla="*/ 1214591 w 1611684"/>
                <a:gd name="connsiteY4" fmla="*/ 1588373 h 1588373"/>
                <a:gd name="connsiteX5" fmla="*/ 397093 w 1611684"/>
                <a:gd name="connsiteY5" fmla="*/ 1588373 h 1588373"/>
                <a:gd name="connsiteX6" fmla="*/ 0 w 1611684"/>
                <a:gd name="connsiteY6" fmla="*/ 794187 h 1588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11684" h="1588373">
                  <a:moveTo>
                    <a:pt x="805841" y="0"/>
                  </a:moveTo>
                  <a:lnTo>
                    <a:pt x="1611683" y="391350"/>
                  </a:lnTo>
                  <a:lnTo>
                    <a:pt x="1611683" y="1197023"/>
                  </a:lnTo>
                  <a:lnTo>
                    <a:pt x="805841" y="1588373"/>
                  </a:lnTo>
                  <a:lnTo>
                    <a:pt x="1" y="1197023"/>
                  </a:lnTo>
                  <a:lnTo>
                    <a:pt x="1" y="391350"/>
                  </a:lnTo>
                  <a:lnTo>
                    <a:pt x="805841" y="0"/>
                  </a:lnTo>
                  <a:close/>
                </a:path>
              </a:pathLst>
            </a:cu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323774" tIns="327632" rIns="323775" bIns="327631" numCol="1" spcCol="1270" anchor="ctr" anchorCtr="0">
              <a:noAutofit/>
            </a:bodyPr>
            <a:lstStyle/>
            <a:p>
              <a:pPr marL="0" lvl="0" indent="0" algn="ctr" defTabSz="711200">
                <a:lnSpc>
                  <a:spcPct val="90000"/>
                </a:lnSpc>
                <a:spcBef>
                  <a:spcPct val="0"/>
                </a:spcBef>
                <a:spcAft>
                  <a:spcPct val="35000"/>
                </a:spcAft>
                <a:buNone/>
              </a:pPr>
              <a:r>
                <a:rPr lang="tr-TR" sz="1600" kern="1200" dirty="0"/>
                <a:t>Uyumluluk</a:t>
              </a:r>
            </a:p>
          </p:txBody>
        </p:sp>
        <p:sp>
          <p:nvSpPr>
            <p:cNvPr id="7" name="Serbest Form: Şekil 6">
              <a:extLst>
                <a:ext uri="{FF2B5EF4-FFF2-40B4-BE49-F238E27FC236}">
                  <a16:creationId xmlns:a16="http://schemas.microsoft.com/office/drawing/2014/main" id="{30509968-C954-4A7E-9F91-4FD55358C180}"/>
                </a:ext>
              </a:extLst>
            </p:cNvPr>
            <p:cNvSpPr/>
            <p:nvPr/>
          </p:nvSpPr>
          <p:spPr>
            <a:xfrm>
              <a:off x="7198392" y="2149790"/>
              <a:ext cx="1798639" cy="967010"/>
            </a:xfrm>
            <a:custGeom>
              <a:avLst/>
              <a:gdLst>
                <a:gd name="connsiteX0" fmla="*/ 0 w 1798639"/>
                <a:gd name="connsiteY0" fmla="*/ 0 h 967010"/>
                <a:gd name="connsiteX1" fmla="*/ 1798639 w 1798639"/>
                <a:gd name="connsiteY1" fmla="*/ 0 h 967010"/>
                <a:gd name="connsiteX2" fmla="*/ 1798639 w 1798639"/>
                <a:gd name="connsiteY2" fmla="*/ 967010 h 967010"/>
                <a:gd name="connsiteX3" fmla="*/ 0 w 1798639"/>
                <a:gd name="connsiteY3" fmla="*/ 967010 h 967010"/>
                <a:gd name="connsiteX4" fmla="*/ 0 w 1798639"/>
                <a:gd name="connsiteY4" fmla="*/ 0 h 9670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98639" h="967010">
                  <a:moveTo>
                    <a:pt x="0" y="0"/>
                  </a:moveTo>
                  <a:lnTo>
                    <a:pt x="1798639" y="0"/>
                  </a:lnTo>
                  <a:lnTo>
                    <a:pt x="1798639" y="967010"/>
                  </a:lnTo>
                  <a:lnTo>
                    <a:pt x="0" y="96701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endParaRPr lang="tr-TR" sz="1600" kern="1200"/>
            </a:p>
          </p:txBody>
        </p:sp>
        <p:sp>
          <p:nvSpPr>
            <p:cNvPr id="8" name="Serbest Form: Şekil 7">
              <a:extLst>
                <a:ext uri="{FF2B5EF4-FFF2-40B4-BE49-F238E27FC236}">
                  <a16:creationId xmlns:a16="http://schemas.microsoft.com/office/drawing/2014/main" id="{BF0C7A1D-8B25-4580-8CC8-21D5FE7E7FC8}"/>
                </a:ext>
              </a:extLst>
            </p:cNvPr>
            <p:cNvSpPr/>
            <p:nvPr/>
          </p:nvSpPr>
          <p:spPr>
            <a:xfrm>
              <a:off x="3554694" y="2467855"/>
              <a:ext cx="1402166" cy="1611685"/>
            </a:xfrm>
            <a:custGeom>
              <a:avLst/>
              <a:gdLst>
                <a:gd name="connsiteX0" fmla="*/ 0 w 1611684"/>
                <a:gd name="connsiteY0" fmla="*/ 701083 h 1402165"/>
                <a:gd name="connsiteX1" fmla="*/ 350541 w 1611684"/>
                <a:gd name="connsiteY1" fmla="*/ 0 h 1402165"/>
                <a:gd name="connsiteX2" fmla="*/ 1261143 w 1611684"/>
                <a:gd name="connsiteY2" fmla="*/ 0 h 1402165"/>
                <a:gd name="connsiteX3" fmla="*/ 1611684 w 1611684"/>
                <a:gd name="connsiteY3" fmla="*/ 701083 h 1402165"/>
                <a:gd name="connsiteX4" fmla="*/ 1261143 w 1611684"/>
                <a:gd name="connsiteY4" fmla="*/ 1402165 h 1402165"/>
                <a:gd name="connsiteX5" fmla="*/ 350541 w 1611684"/>
                <a:gd name="connsiteY5" fmla="*/ 1402165 h 1402165"/>
                <a:gd name="connsiteX6" fmla="*/ 0 w 1611684"/>
                <a:gd name="connsiteY6" fmla="*/ 701083 h 14021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11684" h="1402165">
                  <a:moveTo>
                    <a:pt x="805841" y="0"/>
                  </a:moveTo>
                  <a:lnTo>
                    <a:pt x="1611683" y="304971"/>
                  </a:lnTo>
                  <a:lnTo>
                    <a:pt x="1611683" y="1097194"/>
                  </a:lnTo>
                  <a:lnTo>
                    <a:pt x="805841" y="1402165"/>
                  </a:lnTo>
                  <a:lnTo>
                    <a:pt x="1" y="1097194"/>
                  </a:lnTo>
                  <a:lnTo>
                    <a:pt x="1" y="304971"/>
                  </a:lnTo>
                  <a:lnTo>
                    <a:pt x="805841" y="0"/>
                  </a:lnTo>
                  <a:close/>
                </a:path>
              </a:pathLst>
            </a:cu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spcFirstLastPara="0" vert="horz" wrap="square" lIns="218504" tIns="251155" rIns="218505" bIns="251154" numCol="1" spcCol="1270" anchor="ctr" anchorCtr="0">
              <a:noAutofit/>
            </a:bodyPr>
            <a:lstStyle/>
            <a:p>
              <a:pPr marL="0" lvl="0" indent="0" algn="ctr" defTabSz="711200">
                <a:lnSpc>
                  <a:spcPct val="90000"/>
                </a:lnSpc>
                <a:spcBef>
                  <a:spcPct val="0"/>
                </a:spcBef>
                <a:spcAft>
                  <a:spcPct val="35000"/>
                </a:spcAft>
                <a:buNone/>
              </a:pPr>
              <a:r>
                <a:rPr lang="tr-TR" sz="1600" kern="1200" dirty="0"/>
                <a:t>Dışa dönüklük</a:t>
              </a:r>
            </a:p>
          </p:txBody>
        </p:sp>
        <p:sp>
          <p:nvSpPr>
            <p:cNvPr id="9" name="Serbest Form: Şekil 8">
              <a:extLst>
                <a:ext uri="{FF2B5EF4-FFF2-40B4-BE49-F238E27FC236}">
                  <a16:creationId xmlns:a16="http://schemas.microsoft.com/office/drawing/2014/main" id="{D917618F-B424-4C39-8C82-EA442471B105}"/>
                </a:ext>
              </a:extLst>
            </p:cNvPr>
            <p:cNvSpPr/>
            <p:nvPr/>
          </p:nvSpPr>
          <p:spPr>
            <a:xfrm>
              <a:off x="4926789" y="3283968"/>
              <a:ext cx="1402166" cy="1611685"/>
            </a:xfrm>
            <a:custGeom>
              <a:avLst/>
              <a:gdLst>
                <a:gd name="connsiteX0" fmla="*/ 0 w 1611684"/>
                <a:gd name="connsiteY0" fmla="*/ 701083 h 1402165"/>
                <a:gd name="connsiteX1" fmla="*/ 350541 w 1611684"/>
                <a:gd name="connsiteY1" fmla="*/ 0 h 1402165"/>
                <a:gd name="connsiteX2" fmla="*/ 1261143 w 1611684"/>
                <a:gd name="connsiteY2" fmla="*/ 0 h 1402165"/>
                <a:gd name="connsiteX3" fmla="*/ 1611684 w 1611684"/>
                <a:gd name="connsiteY3" fmla="*/ 701083 h 1402165"/>
                <a:gd name="connsiteX4" fmla="*/ 1261143 w 1611684"/>
                <a:gd name="connsiteY4" fmla="*/ 1402165 h 1402165"/>
                <a:gd name="connsiteX5" fmla="*/ 350541 w 1611684"/>
                <a:gd name="connsiteY5" fmla="*/ 1402165 h 1402165"/>
                <a:gd name="connsiteX6" fmla="*/ 0 w 1611684"/>
                <a:gd name="connsiteY6" fmla="*/ 701083 h 14021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11684" h="1402165">
                  <a:moveTo>
                    <a:pt x="805841" y="0"/>
                  </a:moveTo>
                  <a:lnTo>
                    <a:pt x="1611683" y="304971"/>
                  </a:lnTo>
                  <a:lnTo>
                    <a:pt x="1611683" y="1097194"/>
                  </a:lnTo>
                  <a:lnTo>
                    <a:pt x="805841" y="1402165"/>
                  </a:lnTo>
                  <a:lnTo>
                    <a:pt x="1" y="1097194"/>
                  </a:lnTo>
                  <a:lnTo>
                    <a:pt x="1" y="304971"/>
                  </a:lnTo>
                  <a:lnTo>
                    <a:pt x="805841" y="0"/>
                  </a:lnTo>
                  <a:close/>
                </a:path>
              </a:pathLst>
            </a:custGeom>
            <a:noFill/>
            <a:ln>
              <a:noFill/>
            </a:ln>
          </p:spPr>
          <p:style>
            <a:lnRef idx="0">
              <a:scrgbClr r="0" g="0" b="0"/>
            </a:lnRef>
            <a:fillRef idx="0">
              <a:scrgbClr r="0" g="0" b="0"/>
            </a:fillRef>
            <a:effectRef idx="0">
              <a:scrgbClr r="0" g="0" b="0"/>
            </a:effectRef>
            <a:fontRef idx="minor">
              <a:schemeClr val="dk1"/>
            </a:fontRef>
          </p:style>
          <p:txBody>
            <a:bodyPr spcFirstLastPara="0" vert="horz" wrap="square" lIns="279464" tIns="312115" rIns="279465" bIns="312114" numCol="1" spcCol="1270" anchor="ctr" anchorCtr="0">
              <a:noAutofit/>
            </a:bodyPr>
            <a:lstStyle/>
            <a:p>
              <a:pPr marL="0" lvl="0" indent="0" algn="ctr" defTabSz="711200">
                <a:lnSpc>
                  <a:spcPct val="90000"/>
                </a:lnSpc>
                <a:spcBef>
                  <a:spcPct val="0"/>
                </a:spcBef>
                <a:spcAft>
                  <a:spcPct val="35000"/>
                </a:spcAft>
                <a:buNone/>
              </a:pPr>
              <a:r>
                <a:rPr lang="tr-TR" sz="2000" b="1" kern="1200" dirty="0">
                  <a:solidFill>
                    <a:srgbClr val="7030A0"/>
                  </a:solidFill>
                </a:rPr>
                <a:t>Büyük Beş Kişilik Modeli</a:t>
              </a:r>
            </a:p>
          </p:txBody>
        </p:sp>
        <p:sp>
          <p:nvSpPr>
            <p:cNvPr id="10" name="Serbest Form: Şekil 9">
              <a:extLst>
                <a:ext uri="{FF2B5EF4-FFF2-40B4-BE49-F238E27FC236}">
                  <a16:creationId xmlns:a16="http://schemas.microsoft.com/office/drawing/2014/main" id="{6A0AFD99-624D-45A1-9018-9D415F1E6747}"/>
                </a:ext>
              </a:extLst>
            </p:cNvPr>
            <p:cNvSpPr/>
            <p:nvPr/>
          </p:nvSpPr>
          <p:spPr>
            <a:xfrm>
              <a:off x="3194967" y="3517788"/>
              <a:ext cx="1740619" cy="967010"/>
            </a:xfrm>
            <a:custGeom>
              <a:avLst/>
              <a:gdLst>
                <a:gd name="connsiteX0" fmla="*/ 0 w 1740619"/>
                <a:gd name="connsiteY0" fmla="*/ 0 h 967010"/>
                <a:gd name="connsiteX1" fmla="*/ 1740619 w 1740619"/>
                <a:gd name="connsiteY1" fmla="*/ 0 h 967010"/>
                <a:gd name="connsiteX2" fmla="*/ 1740619 w 1740619"/>
                <a:gd name="connsiteY2" fmla="*/ 967010 h 967010"/>
                <a:gd name="connsiteX3" fmla="*/ 0 w 1740619"/>
                <a:gd name="connsiteY3" fmla="*/ 967010 h 967010"/>
                <a:gd name="connsiteX4" fmla="*/ 0 w 1740619"/>
                <a:gd name="connsiteY4" fmla="*/ 0 h 9670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0619" h="967010">
                  <a:moveTo>
                    <a:pt x="0" y="0"/>
                  </a:moveTo>
                  <a:lnTo>
                    <a:pt x="1740619" y="0"/>
                  </a:lnTo>
                  <a:lnTo>
                    <a:pt x="1740619" y="967010"/>
                  </a:lnTo>
                  <a:lnTo>
                    <a:pt x="0" y="96701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60960" tIns="60960" rIns="60960" bIns="60960" numCol="1" spcCol="1270" anchor="ctr" anchorCtr="0">
              <a:noAutofit/>
            </a:bodyPr>
            <a:lstStyle/>
            <a:p>
              <a:pPr marL="0" lvl="0" indent="0" algn="r" defTabSz="711200">
                <a:lnSpc>
                  <a:spcPct val="90000"/>
                </a:lnSpc>
                <a:spcBef>
                  <a:spcPct val="0"/>
                </a:spcBef>
                <a:spcAft>
                  <a:spcPct val="35000"/>
                </a:spcAft>
                <a:buNone/>
              </a:pPr>
              <a:endParaRPr lang="tr-TR" sz="1600" kern="1200"/>
            </a:p>
          </p:txBody>
        </p:sp>
        <p:sp>
          <p:nvSpPr>
            <p:cNvPr id="11" name="Serbest Form: Şekil 10">
              <a:extLst>
                <a:ext uri="{FF2B5EF4-FFF2-40B4-BE49-F238E27FC236}">
                  <a16:creationId xmlns:a16="http://schemas.microsoft.com/office/drawing/2014/main" id="{7A46393C-1419-4CF9-AEC6-B29FD4CCAC8C}"/>
                </a:ext>
              </a:extLst>
            </p:cNvPr>
            <p:cNvSpPr/>
            <p:nvPr/>
          </p:nvSpPr>
          <p:spPr>
            <a:xfrm>
              <a:off x="6497309" y="3678955"/>
              <a:ext cx="1402166" cy="1611685"/>
            </a:xfrm>
            <a:custGeom>
              <a:avLst/>
              <a:gdLst>
                <a:gd name="connsiteX0" fmla="*/ 0 w 1611684"/>
                <a:gd name="connsiteY0" fmla="*/ 701083 h 1402165"/>
                <a:gd name="connsiteX1" fmla="*/ 350541 w 1611684"/>
                <a:gd name="connsiteY1" fmla="*/ 0 h 1402165"/>
                <a:gd name="connsiteX2" fmla="*/ 1261143 w 1611684"/>
                <a:gd name="connsiteY2" fmla="*/ 0 h 1402165"/>
                <a:gd name="connsiteX3" fmla="*/ 1611684 w 1611684"/>
                <a:gd name="connsiteY3" fmla="*/ 701083 h 1402165"/>
                <a:gd name="connsiteX4" fmla="*/ 1261143 w 1611684"/>
                <a:gd name="connsiteY4" fmla="*/ 1402165 h 1402165"/>
                <a:gd name="connsiteX5" fmla="*/ 350541 w 1611684"/>
                <a:gd name="connsiteY5" fmla="*/ 1402165 h 1402165"/>
                <a:gd name="connsiteX6" fmla="*/ 0 w 1611684"/>
                <a:gd name="connsiteY6" fmla="*/ 701083 h 14021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11684" h="1402165">
                  <a:moveTo>
                    <a:pt x="805841" y="0"/>
                  </a:moveTo>
                  <a:lnTo>
                    <a:pt x="1611683" y="304971"/>
                  </a:lnTo>
                  <a:lnTo>
                    <a:pt x="1611683" y="1097194"/>
                  </a:lnTo>
                  <a:lnTo>
                    <a:pt x="805841" y="1402165"/>
                  </a:lnTo>
                  <a:lnTo>
                    <a:pt x="1" y="1097194"/>
                  </a:lnTo>
                  <a:lnTo>
                    <a:pt x="1" y="304971"/>
                  </a:lnTo>
                  <a:lnTo>
                    <a:pt x="805841" y="0"/>
                  </a:lnTo>
                  <a:close/>
                </a:path>
              </a:pathLst>
            </a:cu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spcFirstLastPara="0" vert="horz" wrap="square" lIns="218504" tIns="251155" rIns="218505" bIns="251154" numCol="1" spcCol="1270" anchor="ctr" anchorCtr="0">
              <a:noAutofit/>
            </a:bodyPr>
            <a:lstStyle/>
            <a:p>
              <a:pPr marL="0" lvl="0" indent="0" algn="ctr" defTabSz="711200">
                <a:lnSpc>
                  <a:spcPct val="90000"/>
                </a:lnSpc>
                <a:spcBef>
                  <a:spcPct val="0"/>
                </a:spcBef>
                <a:spcAft>
                  <a:spcPct val="35000"/>
                </a:spcAft>
                <a:buNone/>
              </a:pPr>
              <a:r>
                <a:rPr lang="tr-TR" sz="1600" kern="1200" dirty="0"/>
                <a:t>Sorumluluk</a:t>
              </a:r>
            </a:p>
          </p:txBody>
        </p:sp>
        <p:sp>
          <p:nvSpPr>
            <p:cNvPr id="12" name="Serbest Form: Şekil 11">
              <a:extLst>
                <a:ext uri="{FF2B5EF4-FFF2-40B4-BE49-F238E27FC236}">
                  <a16:creationId xmlns:a16="http://schemas.microsoft.com/office/drawing/2014/main" id="{CF6020AE-3683-49E8-8E71-3479172FB854}"/>
                </a:ext>
              </a:extLst>
            </p:cNvPr>
            <p:cNvSpPr/>
            <p:nvPr/>
          </p:nvSpPr>
          <p:spPr>
            <a:xfrm>
              <a:off x="4993609" y="4877248"/>
              <a:ext cx="1402166" cy="1611685"/>
            </a:xfrm>
            <a:custGeom>
              <a:avLst/>
              <a:gdLst>
                <a:gd name="connsiteX0" fmla="*/ 0 w 1611684"/>
                <a:gd name="connsiteY0" fmla="*/ 701083 h 1402165"/>
                <a:gd name="connsiteX1" fmla="*/ 350541 w 1611684"/>
                <a:gd name="connsiteY1" fmla="*/ 0 h 1402165"/>
                <a:gd name="connsiteX2" fmla="*/ 1261143 w 1611684"/>
                <a:gd name="connsiteY2" fmla="*/ 0 h 1402165"/>
                <a:gd name="connsiteX3" fmla="*/ 1611684 w 1611684"/>
                <a:gd name="connsiteY3" fmla="*/ 701083 h 1402165"/>
                <a:gd name="connsiteX4" fmla="*/ 1261143 w 1611684"/>
                <a:gd name="connsiteY4" fmla="*/ 1402165 h 1402165"/>
                <a:gd name="connsiteX5" fmla="*/ 350541 w 1611684"/>
                <a:gd name="connsiteY5" fmla="*/ 1402165 h 1402165"/>
                <a:gd name="connsiteX6" fmla="*/ 0 w 1611684"/>
                <a:gd name="connsiteY6" fmla="*/ 701083 h 14021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11684" h="1402165">
                  <a:moveTo>
                    <a:pt x="805841" y="0"/>
                  </a:moveTo>
                  <a:lnTo>
                    <a:pt x="1611683" y="304971"/>
                  </a:lnTo>
                  <a:lnTo>
                    <a:pt x="1611683" y="1097194"/>
                  </a:lnTo>
                  <a:lnTo>
                    <a:pt x="805841" y="1402165"/>
                  </a:lnTo>
                  <a:lnTo>
                    <a:pt x="1" y="1097194"/>
                  </a:lnTo>
                  <a:lnTo>
                    <a:pt x="1" y="304971"/>
                  </a:lnTo>
                  <a:lnTo>
                    <a:pt x="805841" y="0"/>
                  </a:lnTo>
                  <a:close/>
                </a:path>
              </a:pathLst>
            </a:custGeom>
          </p:spPr>
          <p:style>
            <a:lnRef idx="2">
              <a:schemeClr val="lt1">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txBody>
            <a:bodyPr spcFirstLastPara="0" vert="horz" wrap="square" lIns="279464" tIns="312115" rIns="279465" bIns="312114" numCol="1" spcCol="1270" anchor="ctr" anchorCtr="0">
              <a:noAutofit/>
            </a:bodyPr>
            <a:lstStyle/>
            <a:p>
              <a:pPr marL="0" lvl="0" indent="0" algn="ctr" defTabSz="711200">
                <a:lnSpc>
                  <a:spcPct val="90000"/>
                </a:lnSpc>
                <a:spcBef>
                  <a:spcPct val="0"/>
                </a:spcBef>
                <a:spcAft>
                  <a:spcPct val="35000"/>
                </a:spcAft>
                <a:buNone/>
              </a:pPr>
              <a:r>
                <a:rPr lang="tr-TR" sz="1600" kern="1200" dirty="0"/>
                <a:t>Duygusal kararlılık</a:t>
              </a:r>
            </a:p>
          </p:txBody>
        </p:sp>
        <p:sp>
          <p:nvSpPr>
            <p:cNvPr id="13" name="Serbest Form: Şekil 12">
              <a:extLst>
                <a:ext uri="{FF2B5EF4-FFF2-40B4-BE49-F238E27FC236}">
                  <a16:creationId xmlns:a16="http://schemas.microsoft.com/office/drawing/2014/main" id="{8A4EC5A1-6F2F-4FB3-81A3-72B47EFEBDB2}"/>
                </a:ext>
              </a:extLst>
            </p:cNvPr>
            <p:cNvSpPr/>
            <p:nvPr/>
          </p:nvSpPr>
          <p:spPr>
            <a:xfrm>
              <a:off x="7198392" y="4885786"/>
              <a:ext cx="1798639" cy="967010"/>
            </a:xfrm>
            <a:custGeom>
              <a:avLst/>
              <a:gdLst>
                <a:gd name="connsiteX0" fmla="*/ 0 w 1798639"/>
                <a:gd name="connsiteY0" fmla="*/ 0 h 967010"/>
                <a:gd name="connsiteX1" fmla="*/ 1798639 w 1798639"/>
                <a:gd name="connsiteY1" fmla="*/ 0 h 967010"/>
                <a:gd name="connsiteX2" fmla="*/ 1798639 w 1798639"/>
                <a:gd name="connsiteY2" fmla="*/ 967010 h 967010"/>
                <a:gd name="connsiteX3" fmla="*/ 0 w 1798639"/>
                <a:gd name="connsiteY3" fmla="*/ 967010 h 967010"/>
                <a:gd name="connsiteX4" fmla="*/ 0 w 1798639"/>
                <a:gd name="connsiteY4" fmla="*/ 0 h 9670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98639" h="967010">
                  <a:moveTo>
                    <a:pt x="0" y="0"/>
                  </a:moveTo>
                  <a:lnTo>
                    <a:pt x="1798639" y="0"/>
                  </a:lnTo>
                  <a:lnTo>
                    <a:pt x="1798639" y="967010"/>
                  </a:lnTo>
                  <a:lnTo>
                    <a:pt x="0" y="96701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endParaRPr lang="tr-TR" sz="1600" kern="1200"/>
            </a:p>
          </p:txBody>
        </p:sp>
        <p:sp>
          <p:nvSpPr>
            <p:cNvPr id="14" name="Serbest Form: Şekil 13">
              <a:extLst>
                <a:ext uri="{FF2B5EF4-FFF2-40B4-BE49-F238E27FC236}">
                  <a16:creationId xmlns:a16="http://schemas.microsoft.com/office/drawing/2014/main" id="{826CFEBA-E24B-4185-B46B-4B31B5EE226F}"/>
                </a:ext>
              </a:extLst>
            </p:cNvPr>
            <p:cNvSpPr/>
            <p:nvPr/>
          </p:nvSpPr>
          <p:spPr>
            <a:xfrm>
              <a:off x="3503349" y="4178079"/>
              <a:ext cx="1402166" cy="1611685"/>
            </a:xfrm>
            <a:custGeom>
              <a:avLst/>
              <a:gdLst>
                <a:gd name="connsiteX0" fmla="*/ 0 w 1611684"/>
                <a:gd name="connsiteY0" fmla="*/ 701083 h 1402165"/>
                <a:gd name="connsiteX1" fmla="*/ 350541 w 1611684"/>
                <a:gd name="connsiteY1" fmla="*/ 0 h 1402165"/>
                <a:gd name="connsiteX2" fmla="*/ 1261143 w 1611684"/>
                <a:gd name="connsiteY2" fmla="*/ 0 h 1402165"/>
                <a:gd name="connsiteX3" fmla="*/ 1611684 w 1611684"/>
                <a:gd name="connsiteY3" fmla="*/ 701083 h 1402165"/>
                <a:gd name="connsiteX4" fmla="*/ 1261143 w 1611684"/>
                <a:gd name="connsiteY4" fmla="*/ 1402165 h 1402165"/>
                <a:gd name="connsiteX5" fmla="*/ 350541 w 1611684"/>
                <a:gd name="connsiteY5" fmla="*/ 1402165 h 1402165"/>
                <a:gd name="connsiteX6" fmla="*/ 0 w 1611684"/>
                <a:gd name="connsiteY6" fmla="*/ 701083 h 14021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11684" h="1402165">
                  <a:moveTo>
                    <a:pt x="805841" y="0"/>
                  </a:moveTo>
                  <a:lnTo>
                    <a:pt x="1611683" y="304971"/>
                  </a:lnTo>
                  <a:lnTo>
                    <a:pt x="1611683" y="1097194"/>
                  </a:lnTo>
                  <a:lnTo>
                    <a:pt x="805841" y="1402165"/>
                  </a:lnTo>
                  <a:lnTo>
                    <a:pt x="1" y="1097194"/>
                  </a:lnTo>
                  <a:lnTo>
                    <a:pt x="1" y="304971"/>
                  </a:lnTo>
                  <a:lnTo>
                    <a:pt x="805841" y="0"/>
                  </a:lnTo>
                  <a:close/>
                </a:path>
              </a:pathLst>
            </a:cu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218504" tIns="251155" rIns="218505" bIns="251154" numCol="1" spcCol="1270" anchor="ctr" anchorCtr="0">
              <a:noAutofit/>
            </a:bodyPr>
            <a:lstStyle/>
            <a:p>
              <a:pPr marL="0" lvl="0" indent="0" algn="ctr" defTabSz="711200">
                <a:lnSpc>
                  <a:spcPct val="90000"/>
                </a:lnSpc>
                <a:spcBef>
                  <a:spcPct val="0"/>
                </a:spcBef>
                <a:spcAft>
                  <a:spcPct val="35000"/>
                </a:spcAft>
                <a:buNone/>
              </a:pPr>
              <a:r>
                <a:rPr lang="tr-TR" sz="1600" kern="1200" dirty="0"/>
                <a:t>Den</a:t>
              </a:r>
              <a:r>
                <a:rPr lang="tr-TR" sz="1600" b="1" kern="1200" dirty="0"/>
                <a:t>eyime </a:t>
              </a:r>
              <a:r>
                <a:rPr lang="tr-TR" sz="1600" kern="1200" dirty="0"/>
                <a:t>açıklık</a:t>
              </a:r>
            </a:p>
          </p:txBody>
        </p:sp>
      </p:grpSp>
    </p:spTree>
    <p:extLst>
      <p:ext uri="{BB962C8B-B14F-4D97-AF65-F5344CB8AC3E}">
        <p14:creationId xmlns:p14="http://schemas.microsoft.com/office/powerpoint/2010/main" val="7548192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7491811-F007-480C-84E9-F009C1608653}"/>
              </a:ext>
            </a:extLst>
          </p:cNvPr>
          <p:cNvSpPr>
            <a:spLocks noGrp="1"/>
          </p:cNvSpPr>
          <p:nvPr>
            <p:ph type="title"/>
          </p:nvPr>
        </p:nvSpPr>
        <p:spPr/>
        <p:txBody>
          <a:bodyPr/>
          <a:lstStyle/>
          <a:p>
            <a:r>
              <a:rPr lang="tr-TR" dirty="0"/>
              <a:t>Büyük Beş Modeli</a:t>
            </a:r>
          </a:p>
        </p:txBody>
      </p:sp>
      <p:sp>
        <p:nvSpPr>
          <p:cNvPr id="3" name="İçerik Yer Tutucusu 2">
            <a:extLst>
              <a:ext uri="{FF2B5EF4-FFF2-40B4-BE49-F238E27FC236}">
                <a16:creationId xmlns:a16="http://schemas.microsoft.com/office/drawing/2014/main" id="{17E86DF8-9F61-4AB4-96BE-4C045136301E}"/>
              </a:ext>
            </a:extLst>
          </p:cNvPr>
          <p:cNvSpPr>
            <a:spLocks noGrp="1"/>
          </p:cNvSpPr>
          <p:nvPr>
            <p:ph idx="1"/>
          </p:nvPr>
        </p:nvSpPr>
        <p:spPr>
          <a:xfrm>
            <a:off x="838200" y="1845503"/>
            <a:ext cx="10515600" cy="4667250"/>
          </a:xfrm>
        </p:spPr>
        <p:txBody>
          <a:bodyPr>
            <a:normAutofit fontScale="70000" lnSpcReduction="20000"/>
          </a:bodyPr>
          <a:lstStyle/>
          <a:p>
            <a:pPr marL="0" indent="0">
              <a:buNone/>
            </a:pPr>
            <a:r>
              <a:rPr lang="tr-TR" dirty="0"/>
              <a:t>Büyük Beş Modeli, insan kişiliğindeki belirli farklılıkları en kapsamlı şekilde sunan bir modeldir. Buna göre kişilik, beş temel boyutu kapsayarak değerlendirilebilmektedir.</a:t>
            </a:r>
          </a:p>
          <a:p>
            <a:pPr marL="0" indent="0">
              <a:buNone/>
            </a:pPr>
            <a:r>
              <a:rPr lang="tr-TR" dirty="0"/>
              <a:t>Beş özellik:</a:t>
            </a:r>
          </a:p>
          <a:p>
            <a:pPr marL="0" indent="0">
              <a:buNone/>
            </a:pPr>
            <a:r>
              <a:rPr lang="tr-TR" b="1" dirty="0"/>
              <a:t>Dışa dönüklük</a:t>
            </a:r>
            <a:r>
              <a:rPr lang="tr-TR" dirty="0"/>
              <a:t>: İlişkilerdeki rahatlık seviyemizi kapsar. Dışadönükler, sokulgan, kendini ifade edebilen ve sosyal kişilerdir. İçedönükler çekingen ve korkak ve sessizdirler.</a:t>
            </a:r>
          </a:p>
          <a:p>
            <a:pPr marL="0" indent="0">
              <a:buNone/>
            </a:pPr>
            <a:r>
              <a:rPr lang="tr-TR" b="1" dirty="0"/>
              <a:t>Uyumluluk</a:t>
            </a:r>
            <a:r>
              <a:rPr lang="tr-TR" dirty="0"/>
              <a:t>. Bir bireyin diğer bireylere uyma eğilimine işaret eder. Yüksek seviyede uyumlu bireyler işbirlikçi, sıcak ve güvenilirdir. Uyumlulukta düşük puan alanlar, soğuk, uyumsuz ve muhalif yapıdadırlar.</a:t>
            </a:r>
          </a:p>
          <a:p>
            <a:pPr marL="0" indent="0">
              <a:buNone/>
            </a:pPr>
            <a:r>
              <a:rPr lang="tr-TR" b="1" dirty="0"/>
              <a:t>Sorumluluk</a:t>
            </a:r>
            <a:r>
              <a:rPr lang="tr-TR" dirty="0"/>
              <a:t>: Bir güvenlik ölçeğidir. Yüksek seviyede sorumlu bir birey sorumlu, düzenli, güvenilir ve azimlidir. Bu boyutta düşük puan alanlar dikkati kolay dağılan, düzensiz ve güvenilmez kişilerdir.</a:t>
            </a:r>
          </a:p>
          <a:p>
            <a:pPr marL="0" indent="0">
              <a:buNone/>
            </a:pPr>
            <a:r>
              <a:rPr lang="tr-TR" b="1" dirty="0"/>
              <a:t>Duygusal kararlılık</a:t>
            </a:r>
            <a:r>
              <a:rPr lang="tr-TR" dirty="0"/>
              <a:t>: Bir bireyin gerilime dayanma yeteneğine bağlıdır. Olumlu duygusal kararlılık sahibi bireyler sakin, kendinden emin ve güvenli kişilik sergilemeye eğilimlidirler. Olumsuz puanlar alanlar ise sinirli, endişeli, karamsar ve güvensiz hissetmeye eğilimlidirler.</a:t>
            </a:r>
          </a:p>
          <a:p>
            <a:pPr marL="0" indent="0">
              <a:buNone/>
            </a:pPr>
            <a:r>
              <a:rPr lang="tr-TR" b="1" dirty="0"/>
              <a:t>Deneyime açık olma:</a:t>
            </a:r>
            <a:r>
              <a:rPr lang="tr-TR" dirty="0"/>
              <a:t> Yeniliğe ilgi ve çekilme derecesine işaret eder. Oldukça açık bireyler, yaratıcı, meraklı ve artistik olarak duyarlıdırlar. Diğer uçtaki bireyler ise gelenekseldir ve kendilerini aşina oldukları yerde rahat hissederler.</a:t>
            </a:r>
          </a:p>
          <a:p>
            <a:pPr marL="0" indent="0">
              <a:buNone/>
            </a:pPr>
            <a:endParaRPr lang="tr-TR" dirty="0"/>
          </a:p>
        </p:txBody>
      </p:sp>
    </p:spTree>
    <p:extLst>
      <p:ext uri="{BB962C8B-B14F-4D97-AF65-F5344CB8AC3E}">
        <p14:creationId xmlns:p14="http://schemas.microsoft.com/office/powerpoint/2010/main" val="336380007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3681</TotalTime>
  <Words>1491</Words>
  <Application>Microsoft Office PowerPoint</Application>
  <PresentationFormat>Geniş ekran</PresentationFormat>
  <Paragraphs>140</Paragraphs>
  <Slides>17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17</vt:i4>
      </vt:variant>
    </vt:vector>
  </HeadingPairs>
  <TitlesOfParts>
    <vt:vector size="21" baseType="lpstr">
      <vt:lpstr>Arial</vt:lpstr>
      <vt:lpstr>Calibri</vt:lpstr>
      <vt:lpstr>Calibri Light</vt:lpstr>
      <vt:lpstr>Office Teması</vt:lpstr>
      <vt:lpstr>  ÖRGÜTSEL DAVRANIŞ ADMYO 2019-2020 / BAHAR Doç. Dr. Sonay BAYRAMOĞLU ÖZUĞURLU</vt:lpstr>
      <vt:lpstr>Kişilik -Kişiliğin Gelişimi</vt:lpstr>
      <vt:lpstr>Kişilik </vt:lpstr>
      <vt:lpstr>Kişiliği Belirleyen Faktörler</vt:lpstr>
      <vt:lpstr>Kişilik Özelliklerini Tanımlama ve sınıflandırmada kullanılan Başlıca Modeller</vt:lpstr>
      <vt:lpstr>Myers-Briggs Tipi Gösterge</vt:lpstr>
      <vt:lpstr>PowerPoint Sunusu</vt:lpstr>
      <vt:lpstr>Büyük Beş Modeli</vt:lpstr>
      <vt:lpstr>Büyük Beş Modeli</vt:lpstr>
      <vt:lpstr>Büyük Beş Kişilik Modeli ve ÖD</vt:lpstr>
      <vt:lpstr>ÖD ile İlgili Diğer Kişilik Özellikleri</vt:lpstr>
      <vt:lpstr>ÖD ile İlgili Diğer Kişilik Özellikleri</vt:lpstr>
      <vt:lpstr>ÖD ile İlgili Diğer Kişilik Özellikleri</vt:lpstr>
      <vt:lpstr>ÖD ile İlgili Diğer Kişilik Özellikleri</vt:lpstr>
      <vt:lpstr>Haftanın Ödevi (En fazla iki sayfa kullanabilirsiniz). Bilgisayarda yazıp bayramoglu@ankara.edu.tr adresine, 2 Nisan Perşembe gününe kadar gönderebilirsiniz.</vt:lpstr>
      <vt:lpstr>Değerler</vt:lpstr>
      <vt:lpstr>Soru: İşverenler, çalışanlarda hangi kişilik özelliklerini olumlu bulurlar?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ÖRGÜTSEL DAVRANIŞ ADMYO 2018-2019 BAHAR DÖNEMİ Doç. Dr. Sonay BAYRAMOĞLU ÖZUĞURLU</dc:title>
  <dc:creator>Ayse Su Ozugurlu</dc:creator>
  <cp:lastModifiedBy>sonay bayramoglu</cp:lastModifiedBy>
  <cp:revision>95</cp:revision>
  <dcterms:created xsi:type="dcterms:W3CDTF">2019-03-12T12:23:05Z</dcterms:created>
  <dcterms:modified xsi:type="dcterms:W3CDTF">2020-03-30T20:23:45Z</dcterms:modified>
</cp:coreProperties>
</file>