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A1FCA52-AE6C-4355-B730-F19819BD0B98}"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77AD21-47E6-4761-B085-560CEEE5B77E}" type="slidenum">
              <a:rPr lang="tr-TR" smtClean="0"/>
              <a:t>‹#›</a:t>
            </a:fld>
            <a:endParaRPr lang="tr-TR"/>
          </a:p>
        </p:txBody>
      </p:sp>
    </p:spTree>
    <p:extLst>
      <p:ext uri="{BB962C8B-B14F-4D97-AF65-F5344CB8AC3E}">
        <p14:creationId xmlns:p14="http://schemas.microsoft.com/office/powerpoint/2010/main" val="873919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A1FCA52-AE6C-4355-B730-F19819BD0B98}"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D77AD21-47E6-4761-B085-560CEEE5B77E}" type="slidenum">
              <a:rPr lang="tr-TR" smtClean="0"/>
              <a:t>‹#›</a:t>
            </a:fld>
            <a:endParaRPr lang="tr-TR"/>
          </a:p>
        </p:txBody>
      </p:sp>
    </p:spTree>
    <p:extLst>
      <p:ext uri="{BB962C8B-B14F-4D97-AF65-F5344CB8AC3E}">
        <p14:creationId xmlns:p14="http://schemas.microsoft.com/office/powerpoint/2010/main" val="3300292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A1FCA52-AE6C-4355-B730-F19819BD0B98}"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77AD21-47E6-4761-B085-560CEEE5B77E}" type="slidenum">
              <a:rPr lang="tr-TR" smtClean="0"/>
              <a:t>‹#›</a:t>
            </a:fld>
            <a:endParaRPr lang="tr-TR"/>
          </a:p>
        </p:txBody>
      </p:sp>
    </p:spTree>
    <p:extLst>
      <p:ext uri="{BB962C8B-B14F-4D97-AF65-F5344CB8AC3E}">
        <p14:creationId xmlns:p14="http://schemas.microsoft.com/office/powerpoint/2010/main" val="3783293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A1FCA52-AE6C-4355-B730-F19819BD0B98}"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77AD21-47E6-4761-B085-560CEEE5B77E}"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7625538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A1FCA52-AE6C-4355-B730-F19819BD0B98}"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77AD21-47E6-4761-B085-560CEEE5B77E}" type="slidenum">
              <a:rPr lang="tr-TR" smtClean="0"/>
              <a:t>‹#›</a:t>
            </a:fld>
            <a:endParaRPr lang="tr-TR"/>
          </a:p>
        </p:txBody>
      </p:sp>
    </p:spTree>
    <p:extLst>
      <p:ext uri="{BB962C8B-B14F-4D97-AF65-F5344CB8AC3E}">
        <p14:creationId xmlns:p14="http://schemas.microsoft.com/office/powerpoint/2010/main" val="2199502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A1FCA52-AE6C-4355-B730-F19819BD0B98}" type="datetimeFigureOut">
              <a:rPr lang="tr-TR" smtClean="0"/>
              <a:t>20.1.2018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77AD21-47E6-4761-B085-560CEEE5B77E}" type="slidenum">
              <a:rPr lang="tr-TR" smtClean="0"/>
              <a:t>‹#›</a:t>
            </a:fld>
            <a:endParaRPr lang="tr-TR"/>
          </a:p>
        </p:txBody>
      </p:sp>
    </p:spTree>
    <p:extLst>
      <p:ext uri="{BB962C8B-B14F-4D97-AF65-F5344CB8AC3E}">
        <p14:creationId xmlns:p14="http://schemas.microsoft.com/office/powerpoint/2010/main" val="40706126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A1FCA52-AE6C-4355-B730-F19819BD0B98}" type="datetimeFigureOut">
              <a:rPr lang="tr-TR" smtClean="0"/>
              <a:t>20.1.2018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77AD21-47E6-4761-B085-560CEEE5B77E}" type="slidenum">
              <a:rPr lang="tr-TR" smtClean="0"/>
              <a:t>‹#›</a:t>
            </a:fld>
            <a:endParaRPr lang="tr-TR"/>
          </a:p>
        </p:txBody>
      </p:sp>
    </p:spTree>
    <p:extLst>
      <p:ext uri="{BB962C8B-B14F-4D97-AF65-F5344CB8AC3E}">
        <p14:creationId xmlns:p14="http://schemas.microsoft.com/office/powerpoint/2010/main" val="1886416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A1FCA52-AE6C-4355-B730-F19819BD0B98}"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77AD21-47E6-4761-B085-560CEEE5B77E}" type="slidenum">
              <a:rPr lang="tr-TR" smtClean="0"/>
              <a:t>‹#›</a:t>
            </a:fld>
            <a:endParaRPr lang="tr-TR"/>
          </a:p>
        </p:txBody>
      </p:sp>
    </p:spTree>
    <p:extLst>
      <p:ext uri="{BB962C8B-B14F-4D97-AF65-F5344CB8AC3E}">
        <p14:creationId xmlns:p14="http://schemas.microsoft.com/office/powerpoint/2010/main" val="23555685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A1FCA52-AE6C-4355-B730-F19819BD0B98}"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77AD21-47E6-4761-B085-560CEEE5B77E}" type="slidenum">
              <a:rPr lang="tr-TR" smtClean="0"/>
              <a:t>‹#›</a:t>
            </a:fld>
            <a:endParaRPr lang="tr-TR"/>
          </a:p>
        </p:txBody>
      </p:sp>
    </p:spTree>
    <p:extLst>
      <p:ext uri="{BB962C8B-B14F-4D97-AF65-F5344CB8AC3E}">
        <p14:creationId xmlns:p14="http://schemas.microsoft.com/office/powerpoint/2010/main" val="3560877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1A1FCA52-AE6C-4355-B730-F19819BD0B98}"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77AD21-47E6-4761-B085-560CEEE5B77E}" type="slidenum">
              <a:rPr lang="tr-TR" smtClean="0"/>
              <a:t>‹#›</a:t>
            </a:fld>
            <a:endParaRPr lang="tr-TR"/>
          </a:p>
        </p:txBody>
      </p:sp>
    </p:spTree>
    <p:extLst>
      <p:ext uri="{BB962C8B-B14F-4D97-AF65-F5344CB8AC3E}">
        <p14:creationId xmlns:p14="http://schemas.microsoft.com/office/powerpoint/2010/main" val="564299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A1FCA52-AE6C-4355-B730-F19819BD0B98}" type="datetimeFigureOut">
              <a:rPr lang="tr-TR" smtClean="0"/>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77AD21-47E6-4761-B085-560CEEE5B77E}" type="slidenum">
              <a:rPr lang="tr-TR" smtClean="0"/>
              <a:t>‹#›</a:t>
            </a:fld>
            <a:endParaRPr lang="tr-TR"/>
          </a:p>
        </p:txBody>
      </p:sp>
    </p:spTree>
    <p:extLst>
      <p:ext uri="{BB962C8B-B14F-4D97-AF65-F5344CB8AC3E}">
        <p14:creationId xmlns:p14="http://schemas.microsoft.com/office/powerpoint/2010/main" val="3236347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A1FCA52-AE6C-4355-B730-F19819BD0B98}"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D77AD21-47E6-4761-B085-560CEEE5B77E}" type="slidenum">
              <a:rPr lang="tr-TR" smtClean="0"/>
              <a:t>‹#›</a:t>
            </a:fld>
            <a:endParaRPr lang="tr-TR"/>
          </a:p>
        </p:txBody>
      </p:sp>
    </p:spTree>
    <p:extLst>
      <p:ext uri="{BB962C8B-B14F-4D97-AF65-F5344CB8AC3E}">
        <p14:creationId xmlns:p14="http://schemas.microsoft.com/office/powerpoint/2010/main" val="3167757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A1FCA52-AE6C-4355-B730-F19819BD0B98}" type="datetimeFigureOut">
              <a:rPr lang="tr-TR" smtClean="0"/>
              <a:t>20.1.2018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D77AD21-47E6-4761-B085-560CEEE5B77E}" type="slidenum">
              <a:rPr lang="tr-TR" smtClean="0"/>
              <a:t>‹#›</a:t>
            </a:fld>
            <a:endParaRPr lang="tr-TR"/>
          </a:p>
        </p:txBody>
      </p:sp>
    </p:spTree>
    <p:extLst>
      <p:ext uri="{BB962C8B-B14F-4D97-AF65-F5344CB8AC3E}">
        <p14:creationId xmlns:p14="http://schemas.microsoft.com/office/powerpoint/2010/main" val="4214492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1A1FCA52-AE6C-4355-B730-F19819BD0B98}" type="datetimeFigureOut">
              <a:rPr lang="tr-TR" smtClean="0"/>
              <a:t>20.1.2018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2D77AD21-47E6-4761-B085-560CEEE5B77E}" type="slidenum">
              <a:rPr lang="tr-TR" smtClean="0"/>
              <a:t>‹#›</a:t>
            </a:fld>
            <a:endParaRPr lang="tr-TR"/>
          </a:p>
        </p:txBody>
      </p:sp>
    </p:spTree>
    <p:extLst>
      <p:ext uri="{BB962C8B-B14F-4D97-AF65-F5344CB8AC3E}">
        <p14:creationId xmlns:p14="http://schemas.microsoft.com/office/powerpoint/2010/main" val="4207773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A1FCA52-AE6C-4355-B730-F19819BD0B98}" type="datetimeFigureOut">
              <a:rPr lang="tr-TR" smtClean="0"/>
              <a:t>20.1.2018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2D77AD21-47E6-4761-B085-560CEEE5B77E}" type="slidenum">
              <a:rPr lang="tr-TR" smtClean="0"/>
              <a:t>‹#›</a:t>
            </a:fld>
            <a:endParaRPr lang="tr-TR"/>
          </a:p>
        </p:txBody>
      </p:sp>
    </p:spTree>
    <p:extLst>
      <p:ext uri="{BB962C8B-B14F-4D97-AF65-F5344CB8AC3E}">
        <p14:creationId xmlns:p14="http://schemas.microsoft.com/office/powerpoint/2010/main" val="425348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1A1FCA52-AE6C-4355-B730-F19819BD0B98}" type="datetimeFigureOut">
              <a:rPr lang="tr-TR" smtClean="0"/>
              <a:t>20.1.2018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2D77AD21-47E6-4761-B085-560CEEE5B77E}" type="slidenum">
              <a:rPr lang="tr-TR" smtClean="0"/>
              <a:t>‹#›</a:t>
            </a:fld>
            <a:endParaRPr lang="tr-TR"/>
          </a:p>
        </p:txBody>
      </p:sp>
    </p:spTree>
    <p:extLst>
      <p:ext uri="{BB962C8B-B14F-4D97-AF65-F5344CB8AC3E}">
        <p14:creationId xmlns:p14="http://schemas.microsoft.com/office/powerpoint/2010/main" val="1620932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A1FCA52-AE6C-4355-B730-F19819BD0B98}" type="datetimeFigureOut">
              <a:rPr lang="tr-TR" smtClean="0"/>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D77AD21-47E6-4761-B085-560CEEE5B77E}" type="slidenum">
              <a:rPr lang="tr-TR" smtClean="0"/>
              <a:t>‹#›</a:t>
            </a:fld>
            <a:endParaRPr lang="tr-TR"/>
          </a:p>
        </p:txBody>
      </p:sp>
    </p:spTree>
    <p:extLst>
      <p:ext uri="{BB962C8B-B14F-4D97-AF65-F5344CB8AC3E}">
        <p14:creationId xmlns:p14="http://schemas.microsoft.com/office/powerpoint/2010/main" val="2904188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A1FCA52-AE6C-4355-B730-F19819BD0B98}" type="datetimeFigureOut">
              <a:rPr lang="tr-TR" smtClean="0"/>
              <a:t>20.1.2018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D77AD21-47E6-4761-B085-560CEEE5B77E}" type="slidenum">
              <a:rPr lang="tr-TR" smtClean="0"/>
              <a:t>‹#›</a:t>
            </a:fld>
            <a:endParaRPr lang="tr-TR"/>
          </a:p>
        </p:txBody>
      </p:sp>
    </p:spTree>
    <p:extLst>
      <p:ext uri="{BB962C8B-B14F-4D97-AF65-F5344CB8AC3E}">
        <p14:creationId xmlns:p14="http://schemas.microsoft.com/office/powerpoint/2010/main" val="189057903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t>      </a:t>
            </a:r>
            <a:r>
              <a:rPr lang="tr-TR" b="1" dirty="0" smtClean="0"/>
              <a:t>Bankaların Faaliyet </a:t>
            </a:r>
            <a:r>
              <a:rPr lang="tr-TR" b="1" dirty="0"/>
              <a:t>konuları</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44895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Bankalar, diğer kanunlarda öngörülen hükümler saklı kalmak kaydıyla aşağıda belirtilen faaliyetleri gerçekleştirebilirler:</a:t>
            </a:r>
          </a:p>
          <a:p>
            <a:r>
              <a:rPr lang="tr-TR" dirty="0"/>
              <a:t>             a) Mevduat kabulü.</a:t>
            </a:r>
          </a:p>
          <a:p>
            <a:r>
              <a:rPr lang="tr-TR" dirty="0"/>
              <a:t>             b) Katılım fonu kabulü.</a:t>
            </a:r>
          </a:p>
          <a:p>
            <a:r>
              <a:rPr lang="tr-TR" dirty="0"/>
              <a:t>             c) Nakdî, </a:t>
            </a:r>
            <a:r>
              <a:rPr lang="tr-TR" dirty="0" err="1"/>
              <a:t>gayrinakdî</a:t>
            </a:r>
            <a:r>
              <a:rPr lang="tr-TR" dirty="0"/>
              <a:t> her cins ve surette kredi verme işlemleri.</a:t>
            </a:r>
          </a:p>
          <a:p>
            <a:r>
              <a:rPr lang="tr-TR" dirty="0"/>
              <a:t>             d) Nakdî ve </a:t>
            </a:r>
            <a:r>
              <a:rPr lang="tr-TR" dirty="0" err="1"/>
              <a:t>kaydî</a:t>
            </a:r>
            <a:r>
              <a:rPr lang="tr-TR" dirty="0"/>
              <a:t> ödeme ve fon transferi işlemleri, muhabir bankacılık veya çek hesaplarının kullanılması dahil her türlü ödeme ve tahsilat işlemleri.</a:t>
            </a:r>
          </a:p>
          <a:p>
            <a:r>
              <a:rPr lang="tr-TR" dirty="0"/>
              <a:t>             e) Çek ve diğer kambiyo senetlerinin iştirası işlemleri.</a:t>
            </a:r>
          </a:p>
          <a:p>
            <a:r>
              <a:rPr lang="tr-TR" dirty="0"/>
              <a:t>             f) Saklama hizmetleri.</a:t>
            </a:r>
          </a:p>
          <a:p>
            <a:r>
              <a:rPr lang="tr-TR" dirty="0"/>
              <a:t>             g) Kredi kartları, banka kartları ve seyahat çekleri gibi ödeme vasıtalarının ihracı ve bunlarla ilgili faaliyetlerin yürütülmesi işlemleri.</a:t>
            </a:r>
          </a:p>
          <a:p>
            <a:r>
              <a:rPr lang="tr-TR" dirty="0"/>
              <a:t>             h) Efektif dahil kambiyo işlemleri; para piyasası araçlarının alım ve satımı; kıymetli maden ve taşların alımı, satımı veya bunların emanete alınması işlemleri.</a:t>
            </a:r>
          </a:p>
        </p:txBody>
      </p:sp>
    </p:spTree>
    <p:extLst>
      <p:ext uri="{BB962C8B-B14F-4D97-AF65-F5344CB8AC3E}">
        <p14:creationId xmlns:p14="http://schemas.microsoft.com/office/powerpoint/2010/main" val="2299547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             i) Ekonomik ve finansal göstergelere, sermaye piyasası araçlarına, mala, kıymetli madenlere ve dövize dayalı; vadeli işlem sözleşmelerinin, opsiyon sözleşmelerinin, birden fazla türev aracı içeren basit veya karmaşık yapıdaki finansal araçların alımı, satımı ve aracılık işlemleri.</a:t>
            </a:r>
          </a:p>
          <a:p>
            <a:r>
              <a:rPr lang="tr-TR" dirty="0"/>
              <a:t>             j) Sermaye piyasası araçlarının alım ve satımı ile geri alım veya tekrar satım taahhüdü işlemleri.</a:t>
            </a:r>
          </a:p>
          <a:p>
            <a:r>
              <a:rPr lang="tr-TR" dirty="0"/>
              <a:t>             k) Sermaye piyasası araçlarının ihraç veya halka arz yoluyla satışına aracılık işlemleri.</a:t>
            </a:r>
          </a:p>
          <a:p>
            <a:r>
              <a:rPr lang="tr-TR" dirty="0"/>
              <a:t>             l) Daha önce ihraç edilmiş olan sermaye piyasası araçlarının aracılık maksadıyla alım satımının yürütülmesi işlemleri.</a:t>
            </a:r>
          </a:p>
          <a:p>
            <a:r>
              <a:rPr lang="tr-TR" dirty="0"/>
              <a:t>             m) Başkaları lehine teminat, garanti ve sair yükümlülüklerin üstlenilmesi işlemleri gibi garanti işleri.</a:t>
            </a:r>
          </a:p>
          <a:p>
            <a:r>
              <a:rPr lang="tr-TR" dirty="0"/>
              <a:t>             n) Yatırım danışmanlığı işlemleri.</a:t>
            </a:r>
          </a:p>
          <a:p>
            <a:r>
              <a:rPr lang="tr-TR" dirty="0"/>
              <a:t>             o) Portföy işletmeciliği ve yönetimi</a:t>
            </a:r>
            <a:endParaRPr lang="tr-TR" dirty="0"/>
          </a:p>
        </p:txBody>
      </p:sp>
    </p:spTree>
    <p:extLst>
      <p:ext uri="{BB962C8B-B14F-4D97-AF65-F5344CB8AC3E}">
        <p14:creationId xmlns:p14="http://schemas.microsoft.com/office/powerpoint/2010/main" val="214755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             p) Hazine Müsteşarlığı ve/veya Merkez Bankası ve kuruluş birlikleri nezdinde oluşturulan bir sözleşme kapsamında üstlenilen yükümlülükler çerçevesinde alım satım işlemlerine ilişkin piyasa yapıcılığı.</a:t>
            </a:r>
          </a:p>
          <a:p>
            <a:r>
              <a:rPr lang="tr-TR" dirty="0"/>
              <a:t>             r) Faktöring ve forfaiting işlemleri.</a:t>
            </a:r>
          </a:p>
          <a:p>
            <a:r>
              <a:rPr lang="tr-TR" dirty="0"/>
              <a:t>             s) </a:t>
            </a:r>
            <a:r>
              <a:rPr lang="tr-TR" dirty="0" err="1"/>
              <a:t>Bankalararası</a:t>
            </a:r>
            <a:r>
              <a:rPr lang="tr-TR" dirty="0"/>
              <a:t> piyasada para alım satımı işlemlerine aracılık.</a:t>
            </a:r>
          </a:p>
          <a:p>
            <a:r>
              <a:rPr lang="tr-TR" dirty="0"/>
              <a:t>             t) Finansal kiralama işlemleri.</a:t>
            </a:r>
          </a:p>
          <a:p>
            <a:r>
              <a:rPr lang="tr-TR" b="1" dirty="0"/>
              <a:t>                        u) Sigorta acenteliği ve bireysel emeklilik aracılık hizmetleri.</a:t>
            </a:r>
            <a:endParaRPr lang="tr-TR" dirty="0"/>
          </a:p>
          <a:p>
            <a:r>
              <a:rPr lang="tr-TR" dirty="0"/>
              <a:t>             v) Kurulca belirlenecek diğer faaliyetler.</a:t>
            </a:r>
          </a:p>
          <a:p>
            <a:r>
              <a:rPr lang="tr-TR" dirty="0"/>
              <a:t>             Mevduat bankaları birinci fıkranın (b) ve (t), katılım bankaları (a), kalkınma ve yatırım bankaları (a) ve (b) bentlerinde belirtilen faaliyetleri gerçekleştiremezler.</a:t>
            </a:r>
          </a:p>
          <a:p>
            <a:endParaRPr lang="tr-TR" dirty="0"/>
          </a:p>
        </p:txBody>
      </p:sp>
    </p:spTree>
    <p:extLst>
      <p:ext uri="{BB962C8B-B14F-4D97-AF65-F5344CB8AC3E}">
        <p14:creationId xmlns:p14="http://schemas.microsoft.com/office/powerpoint/2010/main" val="872462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b="1" dirty="0"/>
              <a:t>             Dolaylı pay sahipliği</a:t>
            </a:r>
            <a:r>
              <a:rPr lang="tr-TR" dirty="0"/>
              <a:t>: Bu Kanunun uygulanmasında, gerçek kişilere ait dolaylı pay sahipliğinin belirlenmesinde, bir gerçek kişi ile eş ve çocuklarına ve bunların sınırsız sorumlulukla katıldıkları ortaklıklara veya bu kişi veya ortaklıkların ayrı ayrı veya birlikte kontrol ettikleri ortaklıklara ait paylar birlikte dikkate alınır. Tüzel kişilere ait dolaylı pay sahipliğinin belirlenmesinde, bunlara ait paylar ile bunların kontrol ettikleri ortaklıklara ait paylar birlikte hesaplanır.</a:t>
            </a:r>
          </a:p>
          <a:p>
            <a:endParaRPr lang="tr-TR" dirty="0"/>
          </a:p>
        </p:txBody>
      </p:sp>
    </p:spTree>
    <p:extLst>
      <p:ext uri="{BB962C8B-B14F-4D97-AF65-F5344CB8AC3E}">
        <p14:creationId xmlns:p14="http://schemas.microsoft.com/office/powerpoint/2010/main" val="22392879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TotalTime>
  <Words>14</Words>
  <Application>Microsoft Office PowerPoint</Application>
  <PresentationFormat>Geniş ekran</PresentationFormat>
  <Paragraphs>26</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İyon</vt:lpstr>
      <vt:lpstr>      Bankaların Faaliyet konuları </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Bankaların Faaliyet konuları </dc:title>
  <dc:creator>Pelin Atila Yoruk</dc:creator>
  <cp:lastModifiedBy>Pelin Atila Yoruk</cp:lastModifiedBy>
  <cp:revision>1</cp:revision>
  <dcterms:created xsi:type="dcterms:W3CDTF">2018-01-19T22:18:01Z</dcterms:created>
  <dcterms:modified xsi:type="dcterms:W3CDTF">2018-01-19T22:19:51Z</dcterms:modified>
</cp:coreProperties>
</file>