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AB977-F39B-438D-8E23-BED0B0615218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658DE-E567-465E-81D7-BD0AD4D2ACE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4EDE8-681A-4EAF-BABC-950326906945}" type="slidenum">
              <a:rPr lang="tr-TR" altLang="en-US" smtClean="0"/>
              <a:pPr/>
              <a:t>3</a:t>
            </a:fld>
            <a:endParaRPr lang="tr-TR" alt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95D129-54EE-4D0D-8E00-B18D2C3DB582}" type="slidenum">
              <a:rPr lang="tr-TR" altLang="en-US" smtClean="0"/>
              <a:pPr/>
              <a:t>4</a:t>
            </a:fld>
            <a:endParaRPr lang="tr-TR" alt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EB018-912D-482A-96C9-9F379732B21A}" type="slidenum">
              <a:rPr lang="tr-TR" altLang="en-US" smtClean="0"/>
              <a:pPr/>
              <a:t>5</a:t>
            </a:fld>
            <a:endParaRPr lang="tr-TR" alt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EB0174-9408-4A1E-BF70-941B66576064}" type="slidenum">
              <a:rPr lang="tr-TR" altLang="en-US" smtClean="0"/>
              <a:pPr/>
              <a:t>6</a:t>
            </a:fld>
            <a:endParaRPr lang="tr-TR" alt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137292-F88F-412B-A0DC-F4BC76435160}" type="slidenum">
              <a:rPr lang="tr-TR" altLang="en-US" smtClean="0"/>
              <a:pPr/>
              <a:t>7</a:t>
            </a:fld>
            <a:endParaRPr lang="tr-TR" alt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898354-9CF7-4391-917D-9F55D77B661D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3BFA3C-04D5-474F-8AA2-7F14125EBFC3}" type="slidenum">
              <a:rPr lang="tr-TR" altLang="en-US" smtClean="0"/>
              <a:pPr/>
              <a:t>9</a:t>
            </a:fld>
            <a:endParaRPr lang="tr-TR" alt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7F5118-B17E-40BE-9B89-97D67864F913}" type="slidenum">
              <a:rPr lang="tr-TR" altLang="en-US" smtClean="0">
                <a:latin typeface="Arial" charset="0"/>
              </a:rPr>
              <a:pPr/>
              <a:t>10</a:t>
            </a:fld>
            <a:endParaRPr lang="tr-TR" altLang="en-US" smtClean="0">
              <a:latin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DA323-654F-4E02-A79F-52BB0FDE7B4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F0FC-BC6F-4581-A34E-6949D18B6C0D}" type="datetimeFigureOut">
              <a:rPr lang="tr-TR" smtClean="0"/>
              <a:pPr/>
              <a:t>14.03.2019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A6391-7DD1-4ACF-8F14-709FBED98B7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3222625"/>
          </a:xfrm>
        </p:spPr>
        <p:txBody>
          <a:bodyPr/>
          <a:lstStyle/>
          <a:p>
            <a:pPr eaLnBrk="1" hangingPunct="1"/>
            <a:r>
              <a:rPr lang="tr-TR" altLang="en-US" sz="4000" smtClean="0">
                <a:latin typeface="Verdana" pitchFamily="34" charset="0"/>
              </a:rPr>
              <a:t>İŞİTME ENGELLİ ÇOCUKLAR</a:t>
            </a:r>
            <a:br>
              <a:rPr lang="tr-TR" altLang="en-US" sz="4000" smtClean="0">
                <a:latin typeface="Verdana" pitchFamily="34" charset="0"/>
              </a:rPr>
            </a:br>
            <a:r>
              <a:rPr lang="tr-TR" altLang="en-US" sz="4000" smtClean="0">
                <a:latin typeface="Verdana" pitchFamily="34" charset="0"/>
              </a:rPr>
              <a:t>CGL413</a:t>
            </a:r>
            <a:br>
              <a:rPr lang="tr-TR" altLang="en-US" sz="4000" smtClean="0">
                <a:latin typeface="Verdana" pitchFamily="34" charset="0"/>
              </a:rPr>
            </a:br>
            <a:r>
              <a:rPr lang="tr-TR" altLang="en-US" sz="4000" smtClean="0">
                <a:latin typeface="Verdana" pitchFamily="34" charset="0"/>
              </a:rPr>
              <a:t>Çocuk Gelişimi</a:t>
            </a:r>
            <a:br>
              <a:rPr lang="tr-TR" altLang="en-US" sz="4000" smtClean="0">
                <a:latin typeface="Verdana" pitchFamily="34" charset="0"/>
              </a:rPr>
            </a:br>
            <a:r>
              <a:rPr lang="tr-TR" altLang="en-US" sz="4000" smtClean="0">
                <a:latin typeface="Verdana" pitchFamily="34" charset="0"/>
              </a:rPr>
              <a:t>Yrd. Doç. Suna YILMAZ</a:t>
            </a:r>
          </a:p>
        </p:txBody>
      </p:sp>
      <p:pic>
        <p:nvPicPr>
          <p:cNvPr id="10243" name="Picture 22" descr="MCj0428425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4292600"/>
            <a:ext cx="1905000" cy="1689100"/>
          </a:xfrm>
        </p:spPr>
      </p:pic>
      <p:pic>
        <p:nvPicPr>
          <p:cNvPr id="10244" name="Picture 31" descr="MCj0345327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875463" y="4149725"/>
            <a:ext cx="1776412" cy="1820863"/>
          </a:xfrm>
        </p:spPr>
      </p:pic>
      <p:graphicFrame>
        <p:nvGraphicFramePr>
          <p:cNvPr id="10245" name="Object 3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3" y="3933825"/>
          <a:ext cx="4035425" cy="2189163"/>
        </p:xfrm>
        <a:graphic>
          <a:graphicData uri="http://schemas.openxmlformats.org/presentationml/2006/ole">
            <p:oleObj spid="_x0000_s1026" name="Grafik" r:id="rId5" imgW="4038735" imgH="2190642" progId="MSGraph.Chart.8">
              <p:embed followColorScheme="full"/>
            </p:oleObj>
          </a:graphicData>
        </a:graphic>
      </p:graphicFrame>
      <p:pic>
        <p:nvPicPr>
          <p:cNvPr id="10246" name="Picture 35" descr="MPj04230320000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250825" y="3860800"/>
            <a:ext cx="4321175" cy="26638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3200" u="sng" smtClean="0">
                <a:latin typeface="Comic Sans MS" pitchFamily="66" charset="0"/>
              </a:rPr>
              <a:t>Erken Tanı</a:t>
            </a:r>
            <a:endParaRPr lang="en-US" altLang="en-US" sz="3200" u="sng" smtClean="0">
              <a:latin typeface="Comic Sans MS" pitchFamily="66" charset="0"/>
            </a:endParaRP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6013" y="1773238"/>
            <a:ext cx="7113587" cy="43529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endParaRPr lang="tr-TR" altLang="en-US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tr-TR" altLang="en-US" u="sng" dirty="0" smtClean="0">
                <a:latin typeface="Comic Sans MS" panose="030F0702030302020204" pitchFamily="66" charset="0"/>
              </a:rPr>
              <a:t>Kritik dönem</a:t>
            </a:r>
            <a:r>
              <a:rPr lang="tr-TR" altLang="en-US" dirty="0" smtClean="0">
                <a:latin typeface="Comic Sans MS" panose="030F0702030302020204" pitchFamily="66" charset="0"/>
              </a:rPr>
              <a:t>, gelişimde deneyimlerin maksimum etkili  olduğu, beyin plastisitesinin en fazla olduğu   olgunlaşma dönemidir.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tr-TR" alt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tr-T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3200" u="sng" smtClean="0">
                <a:latin typeface="Comic Sans MS" pitchFamily="66" charset="0"/>
              </a:rPr>
              <a:t>Amplifikasyon</a:t>
            </a:r>
            <a:endParaRPr lang="en-US" altLang="en-US" sz="3200" u="sng" smtClean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875"/>
            <a:ext cx="8686800" cy="4713288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r-TR" altLang="en-US" sz="2800" dirty="0" smtClean="0">
                <a:latin typeface="Comic Sans MS" panose="030F0702030302020204" pitchFamily="66" charset="0"/>
              </a:rPr>
              <a:t>İşitme kaybını ortadan kaldırmaya veya olumsuz etkisini azaltmaya yönelik çeşitli medikal/cerrahi yaklaşımların sonuç vermediği durumlarda, işitme kaybının olumsuz etkilerini gidermeye yönelik  ve kişinin belirli oranlarda işitebilmesini sağlamak amacı ile kullanılan araçlara </a:t>
            </a:r>
            <a:r>
              <a:rPr lang="tr-TR" altLang="en-US" sz="2800" b="1" dirty="0" smtClean="0">
                <a:latin typeface="Comic Sans MS" panose="030F0702030302020204" pitchFamily="66" charset="0"/>
              </a:rPr>
              <a:t>‘işitme cihazı’</a:t>
            </a:r>
            <a:r>
              <a:rPr lang="tr-TR" altLang="en-US" sz="2800" dirty="0" smtClean="0">
                <a:latin typeface="Comic Sans MS" panose="030F0702030302020204" pitchFamily="66" charset="0"/>
              </a:rPr>
              <a:t> denir. </a:t>
            </a:r>
          </a:p>
          <a:p>
            <a:pPr>
              <a:buFont typeface="Arial" pitchFamily="34" charset="0"/>
              <a:buChar char="•"/>
              <a:defRPr/>
            </a:pPr>
            <a:endParaRPr lang="tr-TR" sz="2800" dirty="0" smtClean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İşitme Cihazı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Koklear İmplant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İçerik Yer Tutucusu"/>
          <p:cNvSpPr>
            <a:spLocks noGrp="1"/>
          </p:cNvSpPr>
          <p:nvPr>
            <p:ph idx="1"/>
          </p:nvPr>
        </p:nvSpPr>
        <p:spPr>
          <a:xfrm>
            <a:off x="107950" y="549275"/>
            <a:ext cx="8928100" cy="54578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Kaybın </a:t>
            </a:r>
            <a:r>
              <a:rPr lang="tr-TR" sz="2800" dirty="0">
                <a:latin typeface="Comic Sans MS" panose="030F0702030302020204" pitchFamily="66" charset="0"/>
              </a:rPr>
              <a:t>teşhis edildiği en erken dönemde (3 aylık bir bebekte) fizyolojik ve psikolojik yoksunluğu önlemek için işitme cihazı önerilmelidir.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tr-TR" sz="28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İşitme cihazının temel kullanım amacı; işitme kayıplı kişinin, günlük konuşma seslerini ve çevre seslerini duyarak dil gelişimini tamamlaması, konuşulanları anlaması ve kendini konuşarak ifade edebilmesidir. </a:t>
            </a:r>
          </a:p>
          <a:p>
            <a:pPr marL="0" indent="0">
              <a:buFont typeface="Arial" pitchFamily="34" charset="0"/>
              <a:buNone/>
              <a:defRPr/>
            </a:pPr>
            <a:endParaRPr lang="tr-TR" sz="28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en-US" sz="2800" dirty="0">
                <a:latin typeface="Comic Sans MS" panose="030F0702030302020204" pitchFamily="66" charset="0"/>
              </a:rPr>
              <a:t>Doğru ve etkili cihaz seçiminde ve </a:t>
            </a:r>
            <a:r>
              <a:rPr lang="tr-TR" altLang="en-US" sz="2800" dirty="0" smtClean="0">
                <a:latin typeface="Comic Sans MS" panose="030F0702030302020204" pitchFamily="66" charset="0"/>
              </a:rPr>
              <a:t>uygulamasında; kulak </a:t>
            </a:r>
            <a:r>
              <a:rPr lang="tr-TR" altLang="en-US" sz="2800" dirty="0">
                <a:latin typeface="Comic Sans MS" panose="030F0702030302020204" pitchFamily="66" charset="0"/>
              </a:rPr>
              <a:t>burun boğaz uzmanı, odyoloji uzmanı, sertifikalı işitme cihazı satıcısı disiplinlerinin ortak </a:t>
            </a:r>
            <a:r>
              <a:rPr lang="tr-TR" altLang="en-US" sz="2800" dirty="0" smtClean="0">
                <a:latin typeface="Comic Sans MS" panose="030F0702030302020204" pitchFamily="66" charset="0"/>
              </a:rPr>
              <a:t>hareketleri önemlidir.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54550" y="333375"/>
            <a:ext cx="3816350" cy="3743325"/>
          </a:xfrm>
          <a:noFill/>
        </p:spPr>
      </p:pic>
      <p:pic>
        <p:nvPicPr>
          <p:cNvPr id="829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3960812" cy="3836988"/>
          </a:xfrm>
          <a:noFill/>
        </p:spPr>
      </p:pic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323850" y="4170363"/>
            <a:ext cx="86106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tr-TR" altLang="en-US" sz="2400">
                <a:latin typeface="Comic Sans MS" pitchFamily="66" charset="0"/>
              </a:rPr>
              <a:t>Tamamen kanal içi (Completely In the Canal- CIC)-1</a:t>
            </a:r>
            <a:endParaRPr lang="en-US" altLang="en-US" sz="2400">
              <a:latin typeface="Comic Sans MS" pitchFamily="66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tr-TR" altLang="en-US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Kanal içi (In The Canal- ITC)-2</a:t>
            </a:r>
            <a:endParaRPr lang="en-US" altLang="en-US" sz="2400">
              <a:latin typeface="Comic Sans MS" pitchFamily="66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tr-TR" altLang="en-US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Kulak içi (In The Ear- ITE)-3</a:t>
            </a:r>
            <a:endParaRPr lang="en-US" altLang="en-US" sz="2400">
              <a:latin typeface="Comic Sans MS" pitchFamily="66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tr-TR" altLang="en-US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Kulak arkası (Behind The Ear- BTE)-4 </a:t>
            </a:r>
            <a:endParaRPr lang="en-US" altLang="en-US" sz="2400">
              <a:latin typeface="Comic Sans MS" pitchFamily="66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tr-TR" altLang="en-US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Cep tipi</a:t>
            </a:r>
            <a:endParaRPr lang="en-US" altLang="en-US" sz="2400">
              <a:latin typeface="Comic Sans MS" pitchFamily="66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tr-TR" altLang="en-US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Gözlük tipi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İçerik Yer Tutucusu 5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335713"/>
          </a:xfrm>
        </p:spPr>
        <p:txBody>
          <a:bodyPr/>
          <a:lstStyle/>
          <a:p>
            <a:r>
              <a:rPr lang="tr-TR" altLang="en-US" sz="1600" smtClean="0">
                <a:latin typeface="Comic Sans MS" pitchFamily="66" charset="0"/>
              </a:rPr>
              <a:t>Peckham CS, Hearing Impairment in Childhood, British Medical Bulletin, 1986</a:t>
            </a:r>
          </a:p>
          <a:p>
            <a:r>
              <a:rPr lang="tr-TR" altLang="tr-TR" sz="1600" smtClean="0">
                <a:latin typeface="Comic Sans MS" pitchFamily="66" charset="0"/>
              </a:rPr>
              <a:t>Clark JG. Uses and abuses of hearing loss classification. </a:t>
            </a:r>
            <a:r>
              <a:rPr lang="tr-TR" altLang="tr-TR" sz="1600" i="1" smtClean="0">
                <a:latin typeface="Comic Sans MS" pitchFamily="66" charset="0"/>
              </a:rPr>
              <a:t>Asha. </a:t>
            </a:r>
            <a:r>
              <a:rPr lang="tr-TR" altLang="tr-TR" sz="1600" smtClean="0">
                <a:latin typeface="Comic Sans MS" pitchFamily="66" charset="0"/>
              </a:rPr>
              <a:t>Jul 1981;23(7):493-500.</a:t>
            </a:r>
          </a:p>
          <a:p>
            <a:r>
              <a:rPr lang="tr-TR" altLang="tr-TR" sz="1600" smtClean="0">
                <a:latin typeface="Comic Sans MS" pitchFamily="66" charset="0"/>
              </a:rPr>
              <a:t>Eisen, M. D. &amp; Ryugo, D. K. (2007). Hearing molecules: Contributions from genetic deafness. </a:t>
            </a:r>
            <a:r>
              <a:rPr lang="tr-TR" altLang="tr-TR" sz="1600" i="1" smtClean="0">
                <a:latin typeface="Comic Sans MS" pitchFamily="66" charset="0"/>
              </a:rPr>
              <a:t>Cellular and Molecular Life Sciences, 64</a:t>
            </a:r>
            <a:r>
              <a:rPr lang="tr-TR" altLang="tr-TR" sz="1600" smtClean="0">
                <a:latin typeface="Comic Sans MS" pitchFamily="66" charset="0"/>
              </a:rPr>
              <a:t>(5)</a:t>
            </a:r>
            <a:r>
              <a:rPr lang="tr-TR" altLang="tr-TR" sz="1600" i="1" smtClean="0">
                <a:latin typeface="Comic Sans MS" pitchFamily="66" charset="0"/>
              </a:rPr>
              <a:t>, </a:t>
            </a:r>
            <a:r>
              <a:rPr lang="tr-TR" altLang="tr-TR" sz="1600" smtClean="0">
                <a:latin typeface="Comic Sans MS" pitchFamily="66" charset="0"/>
              </a:rPr>
              <a:t>566-580.Eisen, Ryugo 2007.</a:t>
            </a:r>
          </a:p>
          <a:p>
            <a:r>
              <a:rPr lang="tr-TR" altLang="tr-TR" sz="1600" smtClean="0">
                <a:latin typeface="Comic Sans MS" pitchFamily="66" charset="0"/>
              </a:rPr>
              <a:t>Nance, W.&amp; Dodson, K. (2007). 2007 Marion Downs lecture part 1: How can newborn hearing screening be improved? </a:t>
            </a:r>
            <a:r>
              <a:rPr lang="tr-TR" altLang="tr-TR" sz="1600" i="1" smtClean="0">
                <a:latin typeface="Comic Sans MS" pitchFamily="66" charset="0"/>
              </a:rPr>
              <a:t>Audiology Today, 19</a:t>
            </a:r>
            <a:r>
              <a:rPr lang="tr-TR" altLang="tr-TR" sz="1600" smtClean="0">
                <a:latin typeface="Comic Sans MS" pitchFamily="66" charset="0"/>
              </a:rPr>
              <a:t>(4)</a:t>
            </a:r>
            <a:r>
              <a:rPr lang="tr-TR" altLang="tr-TR" sz="1600" i="1" smtClean="0">
                <a:latin typeface="Comic Sans MS" pitchFamily="66" charset="0"/>
              </a:rPr>
              <a:t>, </a:t>
            </a:r>
            <a:r>
              <a:rPr lang="tr-TR" altLang="tr-TR" sz="1600" smtClean="0">
                <a:latin typeface="Comic Sans MS" pitchFamily="66" charset="0"/>
              </a:rPr>
              <a:t>15-19.</a:t>
            </a:r>
          </a:p>
          <a:p>
            <a:r>
              <a:rPr lang="tr-TR" altLang="tr-TR" sz="1600" smtClean="0">
                <a:latin typeface="Comic Sans MS" pitchFamily="66" charset="0"/>
              </a:rPr>
              <a:t>Yenidoğan İşitme Taraması Eğitim Kitabı, T.C. Sağlık Bakanlığı, </a:t>
            </a:r>
            <a:r>
              <a:rPr lang="tr-TR" altLang="tr-TR" sz="1600" b="1" smtClean="0">
                <a:latin typeface="Comic Sans MS" pitchFamily="66" charset="0"/>
              </a:rPr>
              <a:t> </a:t>
            </a:r>
            <a:r>
              <a:rPr lang="tr-TR" altLang="tr-TR" sz="1600" smtClean="0">
                <a:latin typeface="Comic Sans MS" pitchFamily="66" charset="0"/>
              </a:rPr>
              <a:t>Başbakanlık Özürlüler İdaresi Başkanlığı, Dokuz Eylül, Gazi, Hacettepe ve Marmara Üniversiteleri, 2006.</a:t>
            </a:r>
          </a:p>
          <a:p>
            <a:r>
              <a:rPr lang="tr-TR" altLang="tr-TR" sz="1600" smtClean="0">
                <a:latin typeface="Comic Sans MS" pitchFamily="66" charset="0"/>
              </a:rPr>
              <a:t>Pediatric Audiology 0-5 years, McCormick, B., Taylor and Francis, 1988</a:t>
            </a:r>
          </a:p>
          <a:p>
            <a:r>
              <a:rPr lang="tr-TR" altLang="tr-TR" sz="1600" smtClean="0">
                <a:latin typeface="Comic Sans MS" pitchFamily="66" charset="0"/>
              </a:rPr>
              <a:t>Pediatric audiology: Diagnosis, Technology, and Management. Madell, J.R., &amp; Flexer, C.,2008 New York: Thieme.</a:t>
            </a:r>
          </a:p>
          <a:p>
            <a:r>
              <a:rPr lang="tr-TR" altLang="tr-TR" sz="1600" smtClean="0">
                <a:latin typeface="Comic Sans MS" pitchFamily="66" charset="0"/>
              </a:rPr>
              <a:t>Behavioral evaluation of hearing in infants and young children, Madell, J.R., Thieme, 1998</a:t>
            </a:r>
          </a:p>
          <a:p>
            <a:r>
              <a:rPr lang="tr-TR" altLang="tr-TR" sz="1600" smtClean="0">
                <a:latin typeface="Comic Sans MS" pitchFamily="66" charset="0"/>
              </a:rPr>
              <a:t>Mynders JM. How hearing aids work. Goldenberg RA, ed. Hearing Aids. 1st ed. Philadelphia: Lippincott-Raven; 1996 p:117-140.</a:t>
            </a:r>
          </a:p>
          <a:p>
            <a:r>
              <a:rPr lang="tr-TR" altLang="tr-TR" sz="1600" smtClean="0">
                <a:latin typeface="Comic Sans MS" pitchFamily="66" charset="0"/>
              </a:rPr>
              <a:t>Kim HH, Barrs MD. Hearing aids: a review of what’s new. Otolaryngol Head Neck Surgery 2006;131:1043-50.</a:t>
            </a:r>
          </a:p>
          <a:p>
            <a:r>
              <a:rPr lang="tr-TR" altLang="tr-TR" sz="1600" smtClean="0">
                <a:latin typeface="Comic Sans MS" pitchFamily="66" charset="0"/>
              </a:rPr>
              <a:t>Suna Tokgöz-Yılmaz, Ahmet Ataş. İşitme Cihazlarında Teknolojik Gelişmeler. N Tan Ergin (Ed.), Kulak Burun Boğaz Hastalıklarında İleri Teknoloji. İstanbul: Amerikan Hastanesi Yayınları 201; (20): ss.48-68. </a:t>
            </a:r>
          </a:p>
          <a:p>
            <a:endParaRPr lang="tr-TR" altLang="tr-TR" sz="1600" smtClean="0">
              <a:latin typeface="Comic Sans MS" pitchFamily="66" charset="0"/>
            </a:endParaRPr>
          </a:p>
          <a:p>
            <a:endParaRPr lang="tr-TR" altLang="tr-TR" sz="160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tr-TR" altLang="en-US" sz="3200" b="1" u="sng" smtClean="0">
                <a:solidFill>
                  <a:srgbClr val="000000"/>
                </a:solidFill>
                <a:latin typeface="Comic Sans MS" pitchFamily="66" charset="0"/>
              </a:rPr>
              <a:t>Tek Taraflı İşitme Kaybı</a:t>
            </a:r>
          </a:p>
        </p:txBody>
      </p:sp>
      <p:sp>
        <p:nvSpPr>
          <p:cNvPr id="7168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13787" cy="496728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en-US" sz="2800" smtClean="0">
                <a:solidFill>
                  <a:srgbClr val="000000"/>
                </a:solidFill>
                <a:latin typeface="Comic Sans MS" pitchFamily="66" charset="0"/>
              </a:rPr>
              <a:t>Tek taraflı işitme kaybı bir kulağın normal sınırlarda işitmeye sahip olması ve diğerinde en az hafif derecede işitme kaybının bulunmasıdır.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800" smtClean="0">
                <a:solidFill>
                  <a:srgbClr val="000000"/>
                </a:solidFill>
                <a:latin typeface="Comic Sans MS" pitchFamily="66" charset="0"/>
              </a:rPr>
              <a:t>Bu çocuklar seslerin ne taraftan geldiğini anlamakta güçlük çekerler.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800" smtClean="0">
                <a:solidFill>
                  <a:srgbClr val="000000"/>
                </a:solidFill>
                <a:latin typeface="Comic Sans MS" pitchFamily="66" charset="0"/>
              </a:rPr>
              <a:t>Özellikle ortamda gürültü varsa konuşmayı anlama bozulur.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800" smtClean="0">
                <a:solidFill>
                  <a:srgbClr val="000000"/>
                </a:solidFill>
                <a:latin typeface="Comic Sans MS" pitchFamily="66" charset="0"/>
              </a:rPr>
              <a:t>Grup içi konuşmaları anlama zorlaşır.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800" smtClean="0">
                <a:solidFill>
                  <a:srgbClr val="000000"/>
                </a:solidFill>
                <a:latin typeface="Comic Sans MS" pitchFamily="66" charset="0"/>
              </a:rPr>
              <a:t>Bu çocuklar konuşmayı anlamak için güç sarfetmek zorunda olduklarından sınıfta dikkat dağınıklığı ve kaygılı bir tutum içinde olabilirler. Bu nedenle davranış sorunları görülebilir.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800" smtClean="0">
                <a:solidFill>
                  <a:srgbClr val="000000"/>
                </a:solidFill>
                <a:latin typeface="Comic Sans MS" pitchFamily="66" charset="0"/>
              </a:rPr>
              <a:t>Eğitimsel zorluklar açısından risk altındadırlar.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tr-TR" altLang="en-US" sz="20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tr-TR" altLang="en-US" dirty="0" smtClean="0">
                <a:latin typeface="Comic Sans MS" panose="030F0702030302020204" pitchFamily="66" charset="0"/>
              </a:rPr>
              <a:t>Etyolojisi,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tr-TR" altLang="en-US" dirty="0" smtClean="0">
                <a:latin typeface="Comic Sans MS" panose="030F0702030302020204" pitchFamily="66" charset="0"/>
              </a:rPr>
              <a:t>Tipi,  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tr-TR" altLang="en-US" dirty="0" smtClean="0">
                <a:latin typeface="Comic Sans MS" panose="030F0702030302020204" pitchFamily="66" charset="0"/>
              </a:rPr>
              <a:t>Oluş zamanı 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tr-TR" altLang="en-US" sz="2800" dirty="0" smtClean="0">
                <a:latin typeface="Comic Sans MS" panose="030F0702030302020204" pitchFamily="66" charset="0"/>
              </a:rPr>
              <a:t>Prelingual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tr-TR" altLang="en-US" sz="2800" dirty="0" smtClean="0">
                <a:latin typeface="Comic Sans MS" panose="030F0702030302020204" pitchFamily="66" charset="0"/>
              </a:rPr>
              <a:t>Perilingual 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tr-TR" altLang="en-US" sz="2800" dirty="0" smtClean="0">
                <a:latin typeface="Comic Sans MS" panose="030F0702030302020204" pitchFamily="66" charset="0"/>
              </a:rPr>
              <a:t>Postlingual oluşu,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tr-TR" altLang="en-US" dirty="0" smtClean="0">
                <a:latin typeface="Comic Sans MS" panose="030F0702030302020204" pitchFamily="66" charset="0"/>
              </a:rPr>
              <a:t>Derecesi,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tr-TR" altLang="en-US" dirty="0" smtClean="0">
                <a:latin typeface="Comic Sans MS" panose="030F0702030302020204" pitchFamily="66" charset="0"/>
              </a:rPr>
              <a:t>Konfigürasyonu ve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tr-TR" altLang="en-US" dirty="0" smtClean="0">
                <a:latin typeface="Comic Sans MS" panose="030F0702030302020204" pitchFamily="66" charset="0"/>
              </a:rPr>
              <a:t>Süresi ile belirlenir.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altLang="en-US" sz="2000" dirty="0" smtClean="0"/>
              <a:t>	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en-US" sz="3200" u="sng" smtClean="0">
                <a:latin typeface="Comic Sans MS" pitchFamily="66" charset="0"/>
              </a:rPr>
              <a:t/>
            </a:r>
            <a:br>
              <a:rPr lang="tr-TR" altLang="en-US" sz="3200" u="sng" smtClean="0">
                <a:latin typeface="Comic Sans MS" pitchFamily="66" charset="0"/>
              </a:rPr>
            </a:br>
            <a:r>
              <a:rPr lang="tr-TR" altLang="en-US" sz="3200" u="sng" smtClean="0">
                <a:latin typeface="Comic Sans MS" pitchFamily="66" charset="0"/>
              </a:rPr>
              <a:t/>
            </a:r>
            <a:br>
              <a:rPr lang="tr-TR" altLang="en-US" sz="3200" u="sng" smtClean="0">
                <a:latin typeface="Comic Sans MS" pitchFamily="66" charset="0"/>
              </a:rPr>
            </a:br>
            <a:r>
              <a:rPr lang="tr-TR" altLang="en-US" sz="3200" u="sng" smtClean="0">
                <a:latin typeface="Comic Sans MS" pitchFamily="66" charset="0"/>
              </a:rPr>
              <a:t/>
            </a:r>
            <a:br>
              <a:rPr lang="tr-TR" altLang="en-US" sz="3200" u="sng" smtClean="0">
                <a:latin typeface="Comic Sans MS" pitchFamily="66" charset="0"/>
              </a:rPr>
            </a:br>
            <a:r>
              <a:rPr lang="tr-TR" altLang="en-US" sz="3200" u="sng" smtClean="0">
                <a:latin typeface="Comic Sans MS" pitchFamily="66" charset="0"/>
              </a:rPr>
              <a:t>İşitme kaybının meydana getirdiği  </a:t>
            </a:r>
            <a:br>
              <a:rPr lang="tr-TR" altLang="en-US" sz="3200" u="sng" smtClean="0">
                <a:latin typeface="Comic Sans MS" pitchFamily="66" charset="0"/>
              </a:rPr>
            </a:br>
            <a:r>
              <a:rPr lang="tr-TR" altLang="en-US" sz="3200" u="sng" smtClean="0">
                <a:latin typeface="Comic Sans MS" pitchFamily="66" charset="0"/>
              </a:rPr>
              <a:t>negatif etkilerin derecesi; </a:t>
            </a:r>
            <a:r>
              <a:rPr lang="tr-TR" altLang="en-US" u="sng" smtClean="0"/>
              <a:t/>
            </a:r>
            <a:br>
              <a:rPr lang="tr-TR" altLang="en-US" u="sng" smtClean="0"/>
            </a:br>
            <a:endParaRPr lang="en-US" altLang="en-US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2800" smtClean="0">
                <a:latin typeface="Comic Sans MS" pitchFamily="66" charset="0"/>
              </a:rPr>
              <a:t>Tek başına işitme kaybı çocuğun tüm gelişim alanlarını etkilediği gibi;</a:t>
            </a:r>
          </a:p>
          <a:p>
            <a:pPr eaLnBrk="1" hangingPunct="1"/>
            <a:endParaRPr lang="tr-TR" altLang="en-US" sz="2800" smtClean="0">
              <a:latin typeface="Comic Sans MS" pitchFamily="66" charset="0"/>
            </a:endParaRPr>
          </a:p>
          <a:p>
            <a:pPr eaLnBrk="1" hangingPunct="1"/>
            <a:r>
              <a:rPr lang="tr-TR" altLang="en-US" sz="2800" smtClean="0">
                <a:latin typeface="Comic Sans MS" pitchFamily="66" charset="0"/>
              </a:rPr>
              <a:t>İşitme kaybını meydana getiren neden, (Menenjit, rubella, CMV, diğer sendromlar) diğer gelişim alanlarında da bozukluklara yol açabilmektedir</a:t>
            </a:r>
            <a:r>
              <a:rPr lang="tr-TR" altLang="en-US" smtClean="0">
                <a:latin typeface="Comic Sans MS" pitchFamily="66" charset="0"/>
              </a:rPr>
              <a:t>. 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3200" u="sng" smtClean="0">
                <a:latin typeface="Comic Sans MS" pitchFamily="66" charset="0"/>
              </a:rPr>
              <a:t>İŞİTME KAYBI ETYOLOJİSİ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520112" cy="4992687"/>
          </a:xfrm>
        </p:spPr>
        <p:txBody>
          <a:bodyPr/>
          <a:lstStyle/>
          <a:p>
            <a:pPr eaLnBrk="1" hangingPunct="1"/>
            <a:r>
              <a:rPr lang="tr-TR" altLang="en-US" sz="2800" smtClean="0">
                <a:latin typeface="Comic Sans MS" pitchFamily="66" charset="0"/>
              </a:rPr>
              <a:t>Sensöri-nöral tip işitme kaybı</a:t>
            </a:r>
          </a:p>
          <a:p>
            <a:pPr lvl="1" eaLnBrk="1" hangingPunct="1"/>
            <a:r>
              <a:rPr lang="tr-TR" altLang="en-US" sz="2400" smtClean="0">
                <a:latin typeface="Comic Sans MS" pitchFamily="66" charset="0"/>
              </a:rPr>
              <a:t>İşitme duyarlılığı </a:t>
            </a:r>
          </a:p>
          <a:p>
            <a:pPr lvl="1" eaLnBrk="1" hangingPunct="1"/>
            <a:r>
              <a:rPr lang="tr-TR" altLang="en-US" sz="2400" smtClean="0">
                <a:latin typeface="Comic Sans MS" pitchFamily="66" charset="0"/>
              </a:rPr>
              <a:t>Konuşmanın diskriminasyonu </a:t>
            </a:r>
          </a:p>
          <a:p>
            <a:pPr lvl="1" eaLnBrk="1" hangingPunct="1"/>
            <a:r>
              <a:rPr lang="tr-TR" altLang="en-US" sz="2400" smtClean="0">
                <a:latin typeface="Comic Sans MS" pitchFamily="66" charset="0"/>
              </a:rPr>
              <a:t>Konuşmanın anlaşılması</a:t>
            </a:r>
          </a:p>
          <a:p>
            <a:pPr eaLnBrk="1" hangingPunct="1"/>
            <a:r>
              <a:rPr lang="tr-TR" altLang="en-US" sz="2800" smtClean="0">
                <a:latin typeface="Comic Sans MS" pitchFamily="66" charset="0"/>
              </a:rPr>
              <a:t>Sensörinöral işitme kaybında işitme yollarının hasara uğraması ile kişinin analiz yapma ve nöral kodlama fonksiyonu etkilenir. </a:t>
            </a:r>
          </a:p>
          <a:p>
            <a:pPr eaLnBrk="1" hangingPunct="1"/>
            <a:r>
              <a:rPr lang="tr-TR" altLang="en-US" sz="2800" smtClean="0">
                <a:latin typeface="Comic Sans MS" pitchFamily="66" charset="0"/>
              </a:rPr>
              <a:t>Sentral işitme kaybında ise duyma sorunu yokken anlama sorunu vardır.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tr-TR" altLang="en-US" smtClean="0">
                <a:latin typeface="Comic Sans MS" pitchFamily="66" charset="0"/>
              </a:rPr>
              <a:t> 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3200" u="sng" smtClean="0">
                <a:latin typeface="Comic Sans MS" pitchFamily="66" charset="0"/>
              </a:rPr>
              <a:t>İşitme Kaybının Tipi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2550" y="476250"/>
            <a:ext cx="8882063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altLang="en-US" dirty="0" smtClean="0">
                <a:latin typeface="Comic Sans MS" panose="030F0702030302020204" pitchFamily="66" charset="0"/>
              </a:rPr>
              <a:t>İşitme kaybının derecesi arttıkça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r-TR" altLang="en-US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altLang="en-US" dirty="0">
                <a:latin typeface="Comic Sans MS" panose="030F0702030302020204" pitchFamily="66" charset="0"/>
              </a:rPr>
              <a:t>	</a:t>
            </a:r>
            <a:r>
              <a:rPr lang="tr-TR" altLang="en-US" dirty="0" smtClean="0">
                <a:latin typeface="Comic Sans MS" panose="030F0702030302020204" pitchFamily="66" charset="0"/>
              </a:rPr>
              <a:t>			Akademik başarı düşer.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r-TR" altLang="en-US" sz="28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tr-TR" altLang="en-US" sz="28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tr-TR" altLang="en-US" sz="28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tr-TR" altLang="en-US" sz="28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tr-TR" altLang="en-US" sz="2800" dirty="0">
                <a:latin typeface="Comic Sans MS" panose="030F0702030302020204" pitchFamily="66" charset="0"/>
              </a:rPr>
              <a:t>	</a:t>
            </a:r>
            <a:r>
              <a:rPr lang="tr-TR" altLang="en-US" sz="2800" dirty="0" smtClean="0">
                <a:latin typeface="Comic Sans MS" panose="030F0702030302020204" pitchFamily="66" charset="0"/>
              </a:rPr>
              <a:t>Erken okul yıllarında sürekli devam eden hafif derecedeki işitme kaybının bile çocuğun tüm eğitimsel performansı üzerine olumsuz  etkilerinin olabileceği bilinmektedir.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tr-TR" altLang="en-US" sz="2000" dirty="0" smtClean="0"/>
          </a:p>
        </p:txBody>
      </p:sp>
      <p:sp>
        <p:nvSpPr>
          <p:cNvPr id="3" name="5-Point Star 2"/>
          <p:cNvSpPr/>
          <p:nvPr/>
        </p:nvSpPr>
        <p:spPr>
          <a:xfrm>
            <a:off x="82550" y="335756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6657975" y="188913"/>
            <a:ext cx="484188" cy="9779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411413" y="1381125"/>
            <a:ext cx="484187" cy="977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 descr="sesodyogam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631825"/>
            <a:ext cx="8642350" cy="5173663"/>
          </a:xfr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>
                <a:latin typeface="Comic Sans MS" panose="030F0702030302020204" pitchFamily="66" charset="0"/>
              </a:rPr>
              <a:t>İ</a:t>
            </a:r>
            <a:r>
              <a:rPr lang="tr-TR" sz="3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şitme Kaybının Konfigürasyonu </a:t>
            </a:r>
            <a:br>
              <a:rPr lang="tr-TR" sz="3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tr-TR" sz="36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4" name="Rectangle 1"/>
          <p:cNvSpPr>
            <a:spLocks noChangeArrowheads="1"/>
          </p:cNvSpPr>
          <p:nvPr/>
        </p:nvSpPr>
        <p:spPr bwMode="auto">
          <a:xfrm>
            <a:off x="185738" y="5732463"/>
            <a:ext cx="3673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en-US" b="1">
                <a:latin typeface="Comic Sans MS" pitchFamily="66" charset="0"/>
              </a:rPr>
              <a:t>Sesli (vowel) fonemler</a:t>
            </a:r>
            <a:r>
              <a:rPr lang="en-US" altLang="en-US" b="1">
                <a:latin typeface="Comic Sans MS" pitchFamily="66" charset="0"/>
              </a:rPr>
              <a:t> </a:t>
            </a:r>
          </a:p>
          <a:p>
            <a:r>
              <a:rPr lang="tr-TR" altLang="en-US" b="1">
                <a:latin typeface="Comic Sans MS" pitchFamily="66" charset="0"/>
              </a:rPr>
              <a:t>a</a:t>
            </a:r>
            <a:r>
              <a:rPr lang="en-US" altLang="en-US" b="1">
                <a:latin typeface="Comic Sans MS" pitchFamily="66" charset="0"/>
              </a:rPr>
              <a:t>l</a:t>
            </a:r>
            <a:r>
              <a:rPr lang="tr-TR" altLang="en-US" b="1">
                <a:latin typeface="Comic Sans MS" pitchFamily="66" charset="0"/>
              </a:rPr>
              <a:t>çak frekans (60–500 Hz</a:t>
            </a:r>
            <a:r>
              <a:rPr lang="en-US" altLang="en-US" b="1">
                <a:latin typeface="Comic Sans MS" pitchFamily="66" charset="0"/>
              </a:rPr>
              <a:t>)</a:t>
            </a:r>
            <a:r>
              <a:rPr lang="tr-TR" altLang="en-US" b="1">
                <a:latin typeface="Comic Sans MS" pitchFamily="66" charset="0"/>
              </a:rPr>
              <a:t> </a:t>
            </a:r>
            <a:endParaRPr lang="en-US" altLang="en-US" b="1">
              <a:latin typeface="Comic Sans MS" pitchFamily="66" charset="0"/>
            </a:endParaRPr>
          </a:p>
          <a:p>
            <a:r>
              <a:rPr lang="tr-TR" altLang="en-US" b="1">
                <a:latin typeface="Comic Sans MS" pitchFamily="66" charset="0"/>
              </a:rPr>
              <a:t>/a/, /o/, /m/, /n/ ).</a:t>
            </a:r>
            <a:endParaRPr lang="en-US" altLang="en-US" b="1">
              <a:latin typeface="Comic Sans MS" pitchFamily="66" charset="0"/>
            </a:endParaRPr>
          </a:p>
        </p:txBody>
      </p:sp>
      <p:sp>
        <p:nvSpPr>
          <p:cNvPr id="76805" name="Rectangle 2"/>
          <p:cNvSpPr>
            <a:spLocks noChangeArrowheads="1"/>
          </p:cNvSpPr>
          <p:nvPr/>
        </p:nvSpPr>
        <p:spPr bwMode="auto">
          <a:xfrm>
            <a:off x="4427538" y="57324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en-US" b="1">
                <a:latin typeface="Comic Sans MS" pitchFamily="66" charset="0"/>
              </a:rPr>
              <a:t>Sessiz (consonant) fonemler </a:t>
            </a:r>
            <a:endParaRPr lang="en-US" altLang="en-US" b="1">
              <a:latin typeface="Comic Sans MS" pitchFamily="66" charset="0"/>
            </a:endParaRPr>
          </a:p>
          <a:p>
            <a:r>
              <a:rPr lang="tr-TR" altLang="en-US" b="1">
                <a:latin typeface="Comic Sans MS" pitchFamily="66" charset="0"/>
              </a:rPr>
              <a:t>ota ve yüksek frekans (1000–8000 Hz</a:t>
            </a:r>
            <a:r>
              <a:rPr lang="en-US" altLang="en-US" b="1">
                <a:latin typeface="Comic Sans MS" pitchFamily="66" charset="0"/>
              </a:rPr>
              <a:t>)</a:t>
            </a:r>
            <a:r>
              <a:rPr lang="tr-TR" altLang="en-US" b="1">
                <a:latin typeface="Comic Sans MS" pitchFamily="66" charset="0"/>
              </a:rPr>
              <a:t> /ç/, /s/, /f/, /ş/) </a:t>
            </a:r>
            <a:endParaRPr lang="en-US" altLang="en-US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857250"/>
            <a:ext cx="9144000" cy="5786438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tr-TR" dirty="0" smtClean="0"/>
              <a:t> </a:t>
            </a:r>
            <a:r>
              <a:rPr lang="tr-TR" sz="2800" dirty="0" smtClean="0">
                <a:latin typeface="Comic Sans MS" panose="030F0702030302020204" pitchFamily="66" charset="0"/>
              </a:rPr>
              <a:t>Günlük konuşma içerisinde yer alan konuşmaları duymak için işitmenin </a:t>
            </a:r>
            <a:r>
              <a:rPr lang="tr-TR" sz="2800" u="sng" dirty="0" smtClean="0">
                <a:latin typeface="Comic Sans MS" panose="030F0702030302020204" pitchFamily="66" charset="0"/>
              </a:rPr>
              <a:t>konuşma muzu </a:t>
            </a:r>
            <a:r>
              <a:rPr lang="tr-TR" sz="2800" dirty="0" smtClean="0">
                <a:latin typeface="Comic Sans MS" panose="030F0702030302020204" pitchFamily="66" charset="0"/>
              </a:rPr>
              <a:t>içerisinde yer alması gerekmektedir. </a:t>
            </a:r>
          </a:p>
          <a:p>
            <a:pPr>
              <a:buFont typeface="Arial" charset="0"/>
              <a:buNone/>
              <a:defRPr/>
            </a:pPr>
            <a:endParaRPr lang="tr-TR" sz="2800" dirty="0">
              <a:latin typeface="Comic Sans MS" panose="030F0702030302020204" pitchFamily="66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tr-TR" sz="2400" b="1" dirty="0" smtClean="0">
                <a:latin typeface="Comic Sans MS" panose="030F0702030302020204" pitchFamily="66" charset="0"/>
              </a:rPr>
              <a:t>İşitme eşikleri bu alanın alt sınırında ise konuşmanın %10’u,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tr-TR" sz="2400" b="1" dirty="0" smtClean="0">
                <a:latin typeface="Comic Sans MS" panose="030F0702030302020204" pitchFamily="66" charset="0"/>
              </a:rPr>
              <a:t>işitme eşikleri bu alanın üst sınırında ise konuşmanın %90’nı duyulabilmaktedir. 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tr-TR" altLang="en-US" sz="2400" b="1" dirty="0">
              <a:latin typeface="Comic Sans MS" panose="030F0702030302020204" pitchFamily="66" charset="0"/>
            </a:endParaRPr>
          </a:p>
          <a:p>
            <a:pPr marL="457200" lvl="1" indent="0">
              <a:buFont typeface="Arial" pitchFamily="34" charset="0"/>
              <a:buNone/>
              <a:defRPr/>
            </a:pPr>
            <a:r>
              <a:rPr lang="tr-TR" altLang="en-US" dirty="0" smtClean="0">
                <a:latin typeface="Comic Sans MS" panose="030F0702030302020204" pitchFamily="66" charset="0"/>
              </a:rPr>
              <a:t>	Çocuk </a:t>
            </a:r>
            <a:r>
              <a:rPr lang="tr-TR" altLang="en-US" dirty="0">
                <a:latin typeface="Comic Sans MS" panose="030F0702030302020204" pitchFamily="66" charset="0"/>
              </a:rPr>
              <a:t>sesleri doğru bir şekilde duyamıyorsa veya hatalı bir şekilde anlıyorsa, çocuğun bu sesleri doğru bir şekilde üretmesi zordur. 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tr-TR" sz="2400" b="1" u="sng" dirty="0" smtClean="0">
              <a:latin typeface="Comic Sans MS" panose="030F0702030302020204" pitchFamily="66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2550" y="45085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517525" y="1628775"/>
            <a:ext cx="8507413" cy="506888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tr-TR" altLang="en-US" sz="2800" dirty="0" smtClean="0">
                <a:latin typeface="Comic Sans MS" panose="030F0702030302020204" pitchFamily="66" charset="0"/>
              </a:rPr>
              <a:t>Tanı yaşı (erken)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r-TR" altLang="en-US" sz="2800" dirty="0" smtClean="0">
                <a:latin typeface="Comic Sans MS" panose="030F0702030302020204" pitchFamily="66" charset="0"/>
              </a:rPr>
              <a:t>Amplifikasyon (Uygun)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r-TR" altLang="en-US" sz="2800" dirty="0" smtClean="0">
                <a:latin typeface="Comic Sans MS" panose="030F0702030302020204" pitchFamily="66" charset="0"/>
              </a:rPr>
              <a:t>Re/habilitasyon (Uygun)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tr-TR" altLang="en-US" dirty="0" smtClean="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tr-TR" altLang="en-US" dirty="0">
                <a:latin typeface="Comic Sans MS" panose="030F0702030302020204" pitchFamily="66" charset="0"/>
              </a:rPr>
              <a:t>	</a:t>
            </a:r>
            <a:r>
              <a:rPr lang="tr-TR" altLang="en-US" sz="2800" dirty="0" smtClean="0">
                <a:latin typeface="Comic Sans MS" panose="030F0702030302020204" pitchFamily="66" charset="0"/>
              </a:rPr>
              <a:t>Amplifikasyon ve/veya rehabilitasyona 	başlamadan önceki sürenin mümkün olduğu kadar kısa olması çocuğun gelişimi açısından son derece önemlidir. Süre arttıkça çocuğun tüm alanlardaki (dil/konuşmanın gelişimi, akademik başarı...) gelişimi kötü yönde etkilenir.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en-US" sz="3200" u="sng" smtClean="0">
                <a:latin typeface="Comic Sans MS" pitchFamily="66" charset="0"/>
              </a:rPr>
              <a:t>İşitme Kaybının Süresi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554038" y="371633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752</Words>
  <Application>Microsoft Office PowerPoint</Application>
  <PresentationFormat>Ekran Gösterisi (4:3)</PresentationFormat>
  <Paragraphs>96</Paragraphs>
  <Slides>14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6" baseType="lpstr">
      <vt:lpstr>Ofis Teması</vt:lpstr>
      <vt:lpstr>Grafik</vt:lpstr>
      <vt:lpstr>İŞİTME ENGELLİ ÇOCUKLAR CGL413 Çocuk Gelişimi Yrd. Doç. Suna YILMAZ</vt:lpstr>
      <vt:lpstr>Tek Taraflı İşitme Kaybı</vt:lpstr>
      <vt:lpstr>   İşitme kaybının meydana getirdiği   negatif etkilerin derecesi;  </vt:lpstr>
      <vt:lpstr>İŞİTME KAYBI ETYOLOJİSİ</vt:lpstr>
      <vt:lpstr>İşitme Kaybının Tipi</vt:lpstr>
      <vt:lpstr>Slayt 6</vt:lpstr>
      <vt:lpstr>İşitme Kaybının Konfigürasyonu  </vt:lpstr>
      <vt:lpstr>Slayt 8</vt:lpstr>
      <vt:lpstr>İşitme Kaybının Süresi</vt:lpstr>
      <vt:lpstr>Erken Tanı</vt:lpstr>
      <vt:lpstr>Amplifikasyon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İŞİTME ENGELLİ ÇOCUKLAR CGL413 Çocuk Gelişimi Yrd. Doç. Suna YILMAZ</dc:title>
  <dc:creator>Sb</dc:creator>
  <cp:lastModifiedBy>Sb</cp:lastModifiedBy>
  <cp:revision>11</cp:revision>
  <dcterms:created xsi:type="dcterms:W3CDTF">2019-03-14T14:20:54Z</dcterms:created>
  <dcterms:modified xsi:type="dcterms:W3CDTF">2019-03-14T14:46:27Z</dcterms:modified>
</cp:coreProperties>
</file>