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320" cy="7632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721995" y="1685290"/>
            <a:ext cx="10942955" cy="1864995"/>
          </a:xfrm>
        </p:spPr>
        <p:txBody>
          <a:bodyPr/>
          <a:p>
            <a:r>
              <a:rPr lang="en-US" sz="4400" b="1">
                <a:solidFill>
                  <a:schemeClr val="tx1"/>
                </a:solidFill>
                <a:sym typeface="+mn-ea"/>
              </a:rPr>
              <a:t>Konaklama İşletmelerinde Finansal Yönetim</a:t>
            </a:r>
            <a:br>
              <a:rPr lang="en-US" b="1">
                <a:solidFill>
                  <a:schemeClr val="tx1"/>
                </a:solidFill>
              </a:rPr>
            </a:b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57150"/>
            <a:ext cx="12145645" cy="6768465"/>
          </a:xfrm>
        </p:spPr>
        <p:txBody>
          <a:bodyPr/>
          <a:p>
            <a:pPr marL="0" indent="0">
              <a:buNone/>
            </a:pP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Günümüzde finans yöneticileri; finansal analiz ve kontrol, finansal   planlama, dönen ve duran varlıklar yönetimi, sermaye yapısı yönetimi, kur payı dağıtımı, fon kaynakları bulma ve politikaları oluşturma konularından sorumludurlar. Finansal yönetiminin işlevleri temel açıdan uygun sermayeye kaynaklarının temin edilerek rasyonel şekilde yatırımlara transferini kapsamaktadır. Dolayısıyla, finans yönetimi finansman ve yatırım olmak üzere iki ana yönetim alanını içerir. Bu iki işleve ilave olarak ifade edilebilecek diğer yönetim unsurları, işletmenin kâr dağıtım politikası ve risk yönetimidir.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Günümüzde işletmelerin hızla büyümesi ve finansal aktivitelerinin sayısının ve hacminin çok artması nedeniyle, bir finans uzmanının, işletmenin tüm finans yönetiminden sorumlu olması sıkıntılar yaratabilir. </a:t>
            </a:r>
            <a:endParaRPr lang="en-US" sz="2400">
              <a:solidFill>
                <a:schemeClr val="tx1"/>
              </a:solidFill>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12065"/>
            <a:ext cx="12159615" cy="6824345"/>
          </a:xfrm>
        </p:spPr>
        <p:txBody>
          <a:bodyPr/>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Firmanın finans yönetimi bölümü örgüt içindeki diğer bölümlerle yakın ilişki içerisinde olmalıdır. Örneğin muhasebe bölümünden sağlanan bilgiler finansal planlamanın temelini oluşturacaktır. Elde edilen veriler yardımı ile uzun vadeli planlar, proforma tablolar, nakit bütçeleri ve konsolide bütçeler hazırlanabilecektir. Herhangi bir firmada alınacak yatırım kararlarının tümü, finans yönetiminin görüş ve önerilerinden yararlanılarak hazırlanır.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sym typeface="+mn-ea"/>
              </a:rPr>
              <a:t> Belli bir büyüklükte olan firmaların nakit akışlarının izlenmesi ve kontrolü, fonların kullanılacağı yerlerin belirlenmesi, kredi sağlanabilecek kurumlarla ilişkiler, finansman bölümünün görevleri arasında yer alır.</a:t>
            </a:r>
            <a:endParaRPr lang="en-US" sz="28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1905"/>
            <a:ext cx="12117705" cy="6795770"/>
          </a:xfrm>
        </p:spPr>
        <p:txBody>
          <a:bodyPr/>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Finansman bölümünün firma örgütü içerisindeki yeri, firmanın uğraş alanının büyüklüğüne bağlı olarak belirlenmektedir. Örgüt şeması itibariyle modern işletmelerde genel müdür yardımcılığı gibi görevlerden biri finans alanına yönelik olmaktadır. Bazı işletmelerde de bir finansman komitesi yer alabilmektedir. Öte yandan, genel müdürlüğün amaçları içinde firmanın piyasa değerini maksimum kılma hedefi olacağından, iyi bir genel müdürün yeterli düzeyde finans bilgisine sahip olması beklenir.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Finans yöneticisinin örgütteki yeri, işletmenin küçük, orta ve büyük oluşuna göre değişmekte olup; küçük ve orta ölçekli işletmelerde muhasebe ve finansla ilgili işler, aynı kişinin sorumluluğu altında olabilmektedir. İşletmeler büyüdükçe finans fonksiyonlarından sorumlu kişilerin sayılarında artış olabilmektedir. Büyük işletmelerde ise finans ve muhasebe yöneticileri, finansal işlerden sorumlu bir genel müdür yardımcısına bağlı olarak çalışır.</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12065"/>
            <a:ext cx="12188190" cy="6824345"/>
          </a:xfrm>
        </p:spPr>
        <p:txBody>
          <a:bodyPr/>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Konaklama işletmelerinin örgüt yapısı incelenirken otel olarak tanımlanan örgütsel yapıya yer vermek gerekmektedir. Öte yandan konaklama işletmesinin örgüt yapısı; büyüklüğüne, etkinlik tipine, fiziksel yapısına, konumuna, sermayesine, personeline ve yöneldiği tüketici tipine göre değişebilmektedir. </a:t>
            </a:r>
            <a:endParaRPr 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r>
              <a:rPr lang="tr-TR" altLang="en-US" sz="2400">
                <a:latin typeface="Times New Roman" panose="02020603050405020304" charset="0"/>
              </a:rPr>
              <a:t>Konaklama işletmesinin bir zincir işletme olması ve/veya temsilciliklerinin bulunması durumunda, zincirin ulusal ve uluslararası birimlerini (şubelerini vb) de aşağıdaki tabloya eklemek gerekmektedir. Bununla beraber bu tablonun amacı yalnızca otellere özgü ortak bir örgütsel yapıyı sergilemektir. </a:t>
            </a:r>
            <a:endParaRPr lang="tr-TR" altLang="en-US" sz="2400">
              <a:latin typeface="Times New Roman" panose="02020603050405020304" charset="0"/>
            </a:endParaRPr>
          </a:p>
          <a:p>
            <a:pPr marL="0" indent="0">
              <a:buNone/>
            </a:pPr>
            <a:r>
              <a:rPr lang="tr-TR" altLang="en-US" sz="2400">
                <a:latin typeface="Times New Roman" panose="02020603050405020304" charset="0"/>
              </a:rPr>
              <a:t> </a:t>
            </a:r>
            <a:endParaRPr lang="tr-TR" alt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2860" y="106680"/>
            <a:ext cx="12146280" cy="582930"/>
          </a:xfrm>
        </p:spPr>
        <p:txBody>
          <a:bodyPr/>
          <a:p>
            <a:pPr algn="ctr"/>
            <a:r>
              <a:rPr lang="en-US" sz="2800" b="1">
                <a:solidFill>
                  <a:srgbClr val="FF0000"/>
                </a:solidFill>
                <a:latin typeface="Times New Roman" panose="02020603050405020304" charset="0"/>
              </a:rPr>
              <a:t>Tablo III: Otel	İşletmelerinde	Temel	Örgütsel	Yapı</a:t>
            </a:r>
            <a:endParaRPr lang="en-US" sz="2800" b="1">
              <a:solidFill>
                <a:srgbClr val="FF0000"/>
              </a:solidFill>
              <a:latin typeface="Times New Roman" panose="02020603050405020304" charset="0"/>
            </a:endParaRPr>
          </a:p>
        </p:txBody>
      </p:sp>
      <p:pic>
        <p:nvPicPr>
          <p:cNvPr id="11" name="Content Placeholder 10"/>
          <p:cNvPicPr>
            <a:picLocks noChangeAspect="1"/>
          </p:cNvPicPr>
          <p:nvPr>
            <p:ph idx="1"/>
          </p:nvPr>
        </p:nvPicPr>
        <p:blipFill>
          <a:blip r:embed="rId1"/>
          <a:stretch>
            <a:fillRect/>
          </a:stretch>
        </p:blipFill>
        <p:spPr>
          <a:xfrm>
            <a:off x="22225" y="782955"/>
            <a:ext cx="12146280" cy="597217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latin typeface="Times New Roman" panose="02020603050405020304" charset="0"/>
              </a:rPr>
              <a:t>Kaynakça</a:t>
            </a:r>
            <a:endParaRPr lang="tr-TR" altLang="en-US" sz="3200">
              <a:latin typeface="Times New Roman" panose="02020603050405020304" charset="0"/>
            </a:endParaRPr>
          </a:p>
        </p:txBody>
      </p:sp>
      <p:sp>
        <p:nvSpPr>
          <p:cNvPr id="3" name="Content Placeholder 2"/>
          <p:cNvSpPr>
            <a:spLocks noGrp="1"/>
          </p:cNvSpPr>
          <p:nvPr>
            <p:ph idx="1"/>
          </p:nvPr>
        </p:nvSpPr>
        <p:spPr/>
        <p:txBody>
          <a:bodyPr/>
          <a:p>
            <a:pPr marL="0" indent="0" algn="l">
              <a:buNone/>
            </a:pPr>
            <a:r>
              <a:rPr lang="tr-TR" altLang="en-US">
                <a:solidFill>
                  <a:sysClr val="windowText" lastClr="000000"/>
                </a:solidFill>
                <a:sym typeface="+mn-ea"/>
              </a:rPr>
              <a:t>Doç. Dr. Selda Aydın , Konaklama İşletmelerinde Finansal Yönetim , Ankara 2011, s. 1-192</a:t>
            </a:r>
            <a:endParaRPr lang="tr-TR" altLang="en-US"/>
          </a:p>
          <a:p>
            <a:pPr marL="0" indent="0">
              <a:buNone/>
            </a:pPr>
            <a:endParaRPr lang="tr-TR"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0480" y="200660"/>
            <a:ext cx="12131040" cy="582930"/>
          </a:xfrm>
        </p:spPr>
        <p:txBody>
          <a:bodyPr/>
          <a:p>
            <a:pPr algn="ctr"/>
            <a:r>
              <a:rPr lang="en-US" sz="2800" b="1">
                <a:solidFill>
                  <a:srgbClr val="FF0000"/>
                </a:solidFill>
                <a:latin typeface="Times New Roman" panose="02020603050405020304" charset="0"/>
              </a:rPr>
              <a:t>Konaklama İşletmelerinin İşletme Değerinin Belirlenmesi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30480" y="783590"/>
            <a:ext cx="12131040" cy="6014085"/>
          </a:xfrm>
        </p:spPr>
        <p:txBody>
          <a:bodyPr/>
          <a:p>
            <a:pPr marL="0" indent="0">
              <a:buNone/>
            </a:pPr>
            <a:r>
              <a:rPr lang="tr-TR" altLang="en-US" sz="2400">
                <a:latin typeface="Times New Roman" panose="02020603050405020304" charset="0"/>
              </a:rPr>
              <a:t>   </a:t>
            </a:r>
            <a:endParaRPr lang="tr-TR" altLang="en-US" sz="2400">
              <a:latin typeface="Times New Roman" panose="02020603050405020304" charset="0"/>
            </a:endParaRPr>
          </a:p>
          <a:p>
            <a:pPr marL="0" indent="0">
              <a:buNone/>
            </a:pPr>
            <a:r>
              <a:rPr lang="en-US" sz="2400">
                <a:latin typeface="Times New Roman" panose="02020603050405020304" charset="0"/>
              </a:rPr>
              <a:t>   İşletme ile ilgili kararlar alınırken bu kararların sonuçları itibariyle işletmenin kârlılık ve risk durumunun en uygun şekilde irdelenmesi gerekmektedir. İstisnai durumlar dışında bir finansal kararın kârlılığı ile riski arasında doğrudan bir bağlantı mevcuttur. Buna göre kârlılık artar iken risk artacak olup bunun aksi durumlarda ise risk düştükçe kârlılıkta düşecektir.</a:t>
            </a:r>
            <a:endParaRPr lang="en-US" sz="2400">
              <a:latin typeface="Times New Roman" panose="02020603050405020304" charset="0"/>
            </a:endParaRPr>
          </a:p>
          <a:p>
            <a:pPr marL="0" indent="0">
              <a:buNone/>
            </a:pPr>
            <a:r>
              <a:rPr lang="en-US" sz="2400">
                <a:latin typeface="Times New Roman" panose="02020603050405020304" charset="0"/>
              </a:rPr>
              <a:t> Gelişmiş ülkelerde zaman zaman araştırmacılar ve değerleme şirketleri, belirli bölgeler ve pazar segmentleri (lüks sınıf, orta sınıf vb.) itibariyle otel değerlerinin trendlerini çıkarmaktadırlar. Bağımlı değişken durumundaki otel değeri ile bağımsız değişkenler olarak belirli sayıdaki finansal başarı ölçütleri arasında çoklu regresyon analizi ile geçmişe yönelik olarak buldukları ilişkileri geleceğe projekte ederek otel değerlerini ve eğilimlerini tahmin etmektedirler. Bu yaklaşım ile, hangi finansal ve faaliyetsel başarı göstergeleri ile otel değerleri arasında pozitif ilişkiler olduğu çıkarılabilir.</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1905"/>
            <a:ext cx="12173585" cy="6824345"/>
          </a:xfrm>
        </p:spPr>
        <p:txBody>
          <a:bodyPr/>
          <a:p>
            <a:pPr marL="0" indent="0">
              <a:buNone/>
            </a:pPr>
            <a:r>
              <a:rPr lang="tr-TR" altLang="en-US" sz="2400">
                <a:latin typeface="Times New Roman" panose="02020603050405020304" charset="0"/>
              </a:rPr>
              <a:t>  </a:t>
            </a:r>
            <a:endParaRPr lang="tr-TR" altLang="en-US" sz="2400">
              <a:latin typeface="Times New Roman" panose="02020603050405020304" charset="0"/>
            </a:endParaRPr>
          </a:p>
          <a:p>
            <a:pPr marL="0" indent="0">
              <a:buNone/>
            </a:pPr>
            <a:r>
              <a:rPr lang="tr-TR" altLang="en-US" sz="2400">
                <a:latin typeface="Times New Roman" panose="02020603050405020304" charset="0"/>
              </a:rPr>
              <a:t>    </a:t>
            </a:r>
            <a:r>
              <a:rPr lang="en-US" sz="2400">
                <a:latin typeface="Times New Roman" panose="02020603050405020304" charset="0"/>
              </a:rPr>
              <a:t>Otelcilikte çok kullanılan “doluluk oranı”, “ortalama günlük oda fiyatı” ve “oda sayısı”, varlık ve  yatırım olarak otellerin önemli karakteristiklerini oluşturmaktadır. Doluluk oranı ve ortalama günlük oda fiyatı modele sokulduğu zaman, gelecekteki nakit akımlarını bugünkü değere indirgemede kullanılan iskonto oranı, otel değerinin önemli bir göstergesi olmamaktadır. Ayrıca otelin yeri de (bölge) otel değerinin önemli bir göstergesi olmaktan çıkmaktadır. Çünkü model, bölgedeki ekonomik değişimleri kapsamaktadır. Metropoliten bölgeler de, doluluk oranı ve ortalama oda fiyatı içinde pazar değişmeleri yoluyla kapsanmaktadır. Başka araştırmalar da aynı değişkenlerin otel değerlerinin önemli belirleyicileri olduğunu göstermiştir. Fiziksel, bölgesel ve ekonomik faktörler topluca kâr veya zarar yaratmakta ve zaman içinde değer değişikliklerine yol açmaktadır.</a:t>
            </a:r>
            <a:endParaRPr lang="en-US" sz="2400">
              <a:latin typeface="Times New Roman" panose="02020603050405020304" charset="0"/>
            </a:endParaRPr>
          </a:p>
          <a:p>
            <a:pPr marL="0" indent="0">
              <a:buNone/>
            </a:pPr>
            <a:r>
              <a:rPr lang="en-US" sz="2400">
                <a:latin typeface="Times New Roman" panose="02020603050405020304" charset="0"/>
              </a:rPr>
              <a:t>Otel sektöründe otel değerini belirlemede yaygın biçimde kullanılan basit bir teknik vardır: Ortalama Oda Fiyatı Başparmak Kuralı (ADR Rule of Thumb). Buna göre bir otel, oda başına değer olarak her 1000 $’a karşılık, ortalama oda fiyatı olarak 1$ kazanmalıdır. </a:t>
            </a:r>
            <a:endParaRPr lang="en-US" sz="2400">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40005"/>
            <a:ext cx="12173585" cy="6854825"/>
          </a:xfrm>
        </p:spPr>
        <p:txBody>
          <a:bodyPr/>
          <a:p>
            <a:pPr marL="0" indent="0">
              <a:buNone/>
            </a:pPr>
            <a:r>
              <a:rPr lang="tr-TR" altLang="en-US" sz="2400" b="1">
                <a:solidFill>
                  <a:srgbClr val="FF0000"/>
                </a:solidFill>
                <a:latin typeface="Times New Roman" panose="02020603050405020304" charset="0"/>
              </a:rPr>
              <a:t>Örneğin 12.000.000 $’a alınan veya yapılan bir 100 odalı otel, oda başına 120.000 $ ile  değerlenecektir. Ortalama Oda Fiyatı Başparmak Kuralı’na göre bu tesis oda başına 120  $ ortalama günlük fiyat (gelir) kazanmalıdır. Tersi açıdan, bir otel, oda temelinde günlük oda fiyatının 1000 katı ile değerlenebilir. Bu durumda, ortalama oda fiyatı 120 $ olan 100 odalı bir otelin değeri şöyle belirlenecektir: 1000 x 100 x 120 $ = 12.000.000 $.</a:t>
            </a:r>
            <a:endParaRPr lang="tr-TR" altLang="en-US" sz="2400" b="1">
              <a:solidFill>
                <a:srgbClr val="FF0000"/>
              </a:solidFill>
              <a:latin typeface="Times New Roman" panose="02020603050405020304" charset="0"/>
            </a:endParaRPr>
          </a:p>
          <a:p>
            <a:pPr marL="0" indent="0">
              <a:buNone/>
            </a:pPr>
            <a:endParaRPr lang="tr-TR" altLang="en-US" sz="2800" b="1">
              <a:solidFill>
                <a:srgbClr val="FF0000"/>
              </a:solidFill>
              <a:latin typeface="Times New Roman" panose="02020603050405020304" charset="0"/>
            </a:endParaRPr>
          </a:p>
          <a:p>
            <a:pPr marL="0" indent="0">
              <a:buNone/>
            </a:pPr>
            <a:r>
              <a:rPr lang="tr-TR" altLang="en-US" sz="2400">
                <a:solidFill>
                  <a:schemeClr val="tx1"/>
                </a:solidFill>
                <a:latin typeface="Times New Roman" panose="02020603050405020304" charset="0"/>
              </a:rPr>
              <a:t>Otel değeri ile ortalama oda fiyatı arasındaki 1000’e 1 ilişkisi otel tiplerine göre farklılık gösterebilmektedir. Otelcilikte anahtar bir faaliyet başarı ölçüsü olan “ortalama günlük oda fiyatı”, otel değeri açısından kritik bir faktördür. Oda fiyatının yüksekliği ölçüsünde bir otelin değeri olduğu söylenebilir.</a:t>
            </a:r>
            <a:endParaRPr lang="tr-TR" altLang="en-US" sz="2400">
              <a:solidFill>
                <a:schemeClr val="tx1"/>
              </a:solidFill>
              <a:latin typeface="Times New Roman" panose="02020603050405020304" charset="0"/>
            </a:endParaRPr>
          </a:p>
          <a:p>
            <a:pPr marL="0" indent="0">
              <a:buNone/>
            </a:pPr>
            <a:r>
              <a:rPr lang="tr-TR" altLang="en-US" sz="2400">
                <a:solidFill>
                  <a:schemeClr val="tx1"/>
                </a:solidFill>
                <a:latin typeface="Times New Roman" panose="02020603050405020304" charset="0"/>
              </a:rPr>
              <a:t> Amerika Birleşik Devletleri’nde bulunan bir danışmanlık şirketi, otel değerleri açısından temel yönlendiricinin “oda arzı” olduğunu ileri sürmektedir. Buna göre konjonktürel durum bir yana bırakılırsa, doluluk trendlerindeki değişimin nedeni, oda arzındaki büyümedir. Otel getirilerini diğer gayrimenkullere göre daha yüksek bulan yatırımcılar daha kolay finansman bulmakta ve yeni yatırımlar yapmaktadırlar. </a:t>
            </a:r>
            <a:endParaRPr lang="tr-TR" altLang="en-US" sz="2400">
              <a:solidFill>
                <a:schemeClr val="tx1"/>
              </a:solidFill>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1270"/>
            <a:ext cx="12258040" cy="6795770"/>
          </a:xfrm>
        </p:spPr>
        <p:txBody>
          <a:bodyPr/>
          <a:p>
            <a:pPr marL="0" indent="0">
              <a:buNone/>
            </a:pPr>
            <a:r>
              <a:rPr lang="tr-TR" altLang="en-US" sz="2400">
                <a:latin typeface="Times New Roman" panose="02020603050405020304" charset="0"/>
              </a:rPr>
              <a:t>  </a:t>
            </a:r>
            <a:endParaRPr lang="tr-TR" altLang="en-US" sz="2400">
              <a:latin typeface="Times New Roman" panose="02020603050405020304" charset="0"/>
            </a:endParaRPr>
          </a:p>
          <a:p>
            <a:pPr marL="0" indent="0">
              <a:buNone/>
            </a:pPr>
            <a:r>
              <a:rPr lang="tr-TR" altLang="en-US" sz="2400">
                <a:latin typeface="Times New Roman" panose="02020603050405020304" charset="0"/>
              </a:rPr>
              <a:t>   </a:t>
            </a:r>
            <a:r>
              <a:rPr lang="en-US" sz="2400">
                <a:latin typeface="Times New Roman" panose="02020603050405020304" charset="0"/>
              </a:rPr>
              <a:t>Artan oda kapasitesi talep artış ile karşılanmazsa, otel dolulukları düşmektedir. Oda fiyatlarını bastıran düşük doluluklar, kârları azaltmakta ve bu da otel değerlerini aşağı çekmektedir. Düşen kârların ve değerlerin görülmesi, kredi verenleri ve özkaynak yatırımcılarını otel yatırımlarına çekmemekte ve böylece büyüme yavaşlamaktadır. Talep büyümesi arzı aştığı zaman, doluluk ve oda fiyatları artmakta, kârlar iyileşmeye başlamakta ve değerler yükselmektedir. Sonuç olarak otel değerleri döngüsel bir karaktere sahiptir. Çoğu otel yatırımcıları geçmişte talep düşüşü ve yetersiz yönetimden çok, arz artışı nedeniyle zarar görmüşlerdir.</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a:p>
            <a:pPr marL="0" indent="0">
              <a:buNone/>
            </a:pPr>
            <a:r>
              <a:rPr lang="en-US" sz="2400">
                <a:latin typeface="Times New Roman" panose="02020603050405020304" charset="0"/>
              </a:rPr>
              <a:t>Otel değerleri açısından, Amerika Birleşik Devletleri gibi ekonomilerle Türkiye gibi gelişmekte olan ülkeleri birbirlerinden ayrı tutmakta yarar vardır. Finansman kaynaklarının yetersizliği nedeniyle Türkiye’de konaklama arzı, çoğu durumda talebin gerisinde kalmıştır. Türkiye’de turizm talebi her yıl bir önceki yıla göre -istisnalara dışında- önemli artışlar göstermektedir. Kârsızlık ve otel değer düşüşlerin, daha çok talepteki ani düşüşleri, bu da ülkede ve bölgede zaman zaman görülen bir takım siyasi istikrarsızlıkların ve krizlerin bir sonucu olmaktadır.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1270"/>
            <a:ext cx="12202160" cy="6838315"/>
          </a:xfrm>
        </p:spPr>
        <p:txBody>
          <a:bodyPr/>
          <a:p>
            <a:pPr marL="0" indent="0">
              <a:buNone/>
            </a:pPr>
            <a:r>
              <a:rPr lang="en-US" sz="2400" b="1">
                <a:solidFill>
                  <a:srgbClr val="FF0000"/>
                </a:solidFill>
                <a:latin typeface="Times New Roman" panose="02020603050405020304" charset="0"/>
              </a:rPr>
              <a:t>Örneğin 1991 Körfez Krizi, Irak Savaşı, terör olaylarının artması, 2001 krizi gibi. Buna benzer dönemlerde yüksek oranda borçlu olan ve düşen doluluklar nedeniyle ödeme sıkıntısına giren konaklama işletmeleri yoğun şekilde el değiştirmek zorunda kalmakta veya finansman kurumlarına devredilmektedir.</a:t>
            </a:r>
            <a:endParaRPr lang="en-US" sz="24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 Sınırlanmış koşullarda alınıp satılan konaklama tesislerinin satış fiyatlarının gerçek pazar değerlerini yansıttığı kuşkuludur. Öte yandan ülkede yeni gelişen sektörde otel değerleri ve trendleri konusunda ciddi bilgi açığı bulunmaktadır. </a:t>
            </a:r>
            <a:endParaRPr lang="en-US" sz="2400">
              <a:solidFill>
                <a:schemeClr val="tx1"/>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Otel sektöründe yüksek sabit maliyetler nedeniyle yüksek olan faaliyet kaldıracı, genellikle otel kâr ve değerlerinin iniş ve çıkışlarını arttıran bir faktör olmaktadır. Oteller, genellikle doluluğun arttığı dönemlerde oda fiyatlarını enflasyondan daha hızlı arttırabilmektedirler. </a:t>
            </a:r>
            <a:endParaRPr lang="en-US" sz="2400">
              <a:solidFill>
                <a:schemeClr val="tx1"/>
              </a:solidFill>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15240"/>
            <a:ext cx="12188190" cy="6782435"/>
          </a:xfrm>
        </p:spPr>
        <p:txBody>
          <a:bodyPr/>
          <a:p>
            <a:pPr marL="0" indent="0">
              <a:buNone/>
            </a:pPr>
            <a:r>
              <a:rPr lang="en-US" sz="2400" b="1">
                <a:solidFill>
                  <a:srgbClr val="FF0000"/>
                </a:solidFill>
                <a:latin typeface="Times New Roman" panose="02020603050405020304" charset="0"/>
              </a:rPr>
              <a:t>Gelirler toplam sabit maliyetleri aştığı zaman, faaliyet kaldıracı otelin </a:t>
            </a:r>
            <a:r>
              <a:rPr lang="tr-TR" altLang="en-US" sz="2400" b="1">
                <a:solidFill>
                  <a:srgbClr val="FF0000"/>
                </a:solidFill>
                <a:latin typeface="Times New Roman" panose="02020603050405020304" charset="0"/>
              </a:rPr>
              <a:t>l</a:t>
            </a:r>
            <a:r>
              <a:rPr lang="en-US" sz="2400" b="1">
                <a:solidFill>
                  <a:srgbClr val="FF0000"/>
                </a:solidFill>
                <a:latin typeface="Times New Roman" panose="02020603050405020304" charset="0"/>
              </a:rPr>
              <a:t>ehine çalışmaktadır. Çünkü belirli bir doluluk düzeyinden sonra, bir odanın satışının ek giderleri yalnızca göreceli olarak az değişken giderlerdir: kat hizmetleri, çamaşırhane ve müşteri malzemeleri gibi. Bir otel böyle durumlarda dolulukla birlikte kârlılığını büyük ölçüde arttırır. Bununla birlikte bir otel, sabit giderler kadar gelir elde etmeye olanak vererek yeterli doluluğu sürdüremediği zaman, faaliyet kaldıracı ters yönde çalışır.</a:t>
            </a:r>
            <a:endParaRPr lang="en-US" sz="2400" b="1">
              <a:solidFill>
                <a:srgbClr val="FF0000"/>
              </a:solidFill>
              <a:latin typeface="Times New Roman" panose="02020603050405020304" charset="0"/>
            </a:endParaRPr>
          </a:p>
          <a:p>
            <a:pPr marL="0" indent="0">
              <a:lnSpc>
                <a:spcPct val="60000"/>
              </a:lnSpc>
              <a:buNone/>
            </a:pP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Konaklama işletmesi değer artış kazançlarının maksimize edilebilmesi için, alım ve satım zamanlamalarının da doğru yapılması gerekmektedir. Bu konuda iki gösterge yatırımcılara yol gösterici olabilir. Birincisi; yatırımcılar, mevcut bir tesisin satış fiyatı o tesisin maliyet değerinden yüksek ise yeni bir otel inşa etmeyi düşünmelidirler. Tersi açıdan yeni bir otel inşa etmek mevcut bir tesisi satın almaya göre daha maliyetli olduğu zaman yeni inşaat yapılmaz. İkinci olarak, otel değer endekslerinden yararlanılabilir. Otel değer endeksleri çeşitli yer ve segmentlerde otel değer trendlerini yansıtmaktadır. Otel değeri projeksiyonu yapan bu modellerin kullanımı ile yatırımcılar, giriş ve çıkış stratejilerini belirleyebilirler ve pazar değerlerinde iniş ve çıkışların avantajlarından yararlanabilirler.</a:t>
            </a:r>
            <a:endParaRPr lang="en-US" sz="2400">
              <a:solidFill>
                <a:schemeClr val="tx1"/>
              </a:solidFill>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29845"/>
            <a:ext cx="12188190" cy="6782435"/>
          </a:xfrm>
        </p:spPr>
        <p:txBody>
          <a:bodyPr/>
          <a:p>
            <a:pPr marL="0" indent="0">
              <a:buNone/>
            </a:pPr>
            <a:r>
              <a:rPr lang="en-US" sz="2400">
                <a:latin typeface="Times New Roman" panose="02020603050405020304" charset="0"/>
              </a:rPr>
              <a:t>Otel değeri ile ilişkili değişkenler ve bunlara dayanarak çıkarılan değer trendleri, bir otelin bugün ve gelecekteki değerlerini belirlemek için yeterli değildir. Bir otelin değerlenmesinde üzerinde durulması gereken unsurlar aşağıdaki gibi sıralanabilir:</a:t>
            </a:r>
            <a:endParaRPr lang="en-US" sz="2400">
              <a:latin typeface="Times New Roman" panose="02020603050405020304" charset="0"/>
            </a:endParaRPr>
          </a:p>
          <a:p>
            <a:pPr marL="0" indent="0">
              <a:buNone/>
            </a:pPr>
            <a:r>
              <a:rPr lang="en-US" sz="2800" b="1">
                <a:solidFill>
                  <a:srgbClr val="FF0000"/>
                </a:solidFill>
                <a:latin typeface="Times New Roman" panose="02020603050405020304" charset="0"/>
              </a:rPr>
              <a:t> • Otelin fiziksel tesisi, </a:t>
            </a: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 • Otelin bir zincirin uzantısı olma durumu,</a:t>
            </a: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 Otelin risk derecesi, </a:t>
            </a: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 Pazar koşulları.</a:t>
            </a:r>
            <a:endParaRPr lang="en-US" sz="2800" b="1">
              <a:solidFill>
                <a:srgbClr val="FF0000"/>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Son olarak, otel değerinin her zaman otelin satış fiyatı ile eş düzeyde olmadığı belirtilmelidir. Otel satış fiyatını, değeri etkileyen faktörlere ilave olarak başka faktörler de etkiler. Satış fiyatları, her iki taraftaki alıcı ve satıcının motivasyonları ve bilgi seviyeleri tarafından etkilenmektedir. Bilinçli bir alıcı veya satıcı, tesisin pazar değerini gerçekçi bir şekilde belirledikten sonra satış fiyatına bakmalı ve aradaki farka göre davranmalıdır.</a:t>
            </a:r>
            <a:endParaRPr lang="en-US" sz="2400">
              <a:solidFill>
                <a:schemeClr val="tx1"/>
              </a:solidFill>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88290" y="92710"/>
            <a:ext cx="10972800" cy="582613"/>
          </a:xfrm>
        </p:spPr>
        <p:txBody>
          <a:bodyPr/>
          <a:p>
            <a:pPr algn="ctr"/>
            <a:r>
              <a:rPr lang="en-US" sz="2800" b="1">
                <a:solidFill>
                  <a:srgbClr val="FF0000"/>
                </a:solidFill>
                <a:latin typeface="Times New Roman" panose="02020603050405020304" charset="0"/>
              </a:rPr>
              <a:t>Finansal Yönetimin Örgütlenmesi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4445" y="826135"/>
            <a:ext cx="12159615" cy="5971540"/>
          </a:xfrm>
        </p:spPr>
        <p:txBody>
          <a:bodyPr/>
          <a:p>
            <a:pPr marL="0" indent="0">
              <a:buNone/>
            </a:pPr>
            <a:r>
              <a:rPr lang="en-US" sz="2400">
                <a:latin typeface="Times New Roman" panose="02020603050405020304" charset="0"/>
              </a:rPr>
              <a:t>İşletmelerde finans bölümü, fon gereksinimlerinin belirlendiği ve dağılımlarının yapıldığı birim olup; işletmelerin büyüklüklerine göre finans yöneticilerinin görev ve yetkilerinde farklılıklar olabilmektedir.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a:t>
            </a:r>
            <a:r>
              <a:rPr lang="en-US" sz="2400" b="1">
                <a:solidFill>
                  <a:srgbClr val="FF0000"/>
                </a:solidFill>
                <a:latin typeface="Times New Roman" panose="02020603050405020304" charset="0"/>
              </a:rPr>
              <a:t>Finans yöneticisi bir işletmenin yatırım ve finans kararlarını belirleyen  kişi olup; işletmenin hangi tür varlıklara ve ne miktarda yatırım   yapacağına ve yatırımlar için gerekli fonların nasıl elde edileceği hususlarından sorumlu bulunmaktadır.</a:t>
            </a:r>
            <a:endParaRPr lang="en-US" sz="24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Finans yöneticilerinin ekonominin genel durumu, finans piyasalarının işleyişi, finansal kurumlar, fon maliyetleri, vergiler, enflasyon, faiz oranları vb. konularda oldukça geniş bir bilgi birikimine sahip olması gerekmektedir.</a:t>
            </a:r>
            <a:endParaRPr lang="en-US" sz="2400">
              <a:solidFill>
                <a:schemeClr val="tx1"/>
              </a:solidFill>
              <a:latin typeface="Times New Roman" panose="02020603050405020304" charset="0"/>
            </a:endParaRPr>
          </a:p>
        </p:txBody>
      </p:sp>
    </p:spTree>
  </p:cSld>
  <p:clrMapOvr>
    <a:masterClrMapping/>
  </p:clrMapOvr>
</p:sld>
</file>

<file path=ppt/theme/theme1.xml><?xml version="1.0" encoding="utf-8"?>
<a:theme xmlns:a="http://schemas.openxmlformats.org/drawingml/2006/main" name="1_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11461</Words>
  <Application>WPS Presentation</Application>
  <PresentationFormat>Widescreen</PresentationFormat>
  <Paragraphs>80</Paragraphs>
  <Slides>15</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15</vt:i4>
      </vt:variant>
    </vt:vector>
  </HeadingPairs>
  <TitlesOfParts>
    <vt:vector size="24" baseType="lpstr">
      <vt:lpstr>Arial</vt:lpstr>
      <vt:lpstr>SimSun</vt:lpstr>
      <vt:lpstr>Wingdings</vt:lpstr>
      <vt:lpstr>Times New Roman</vt:lpstr>
      <vt:lpstr>Microsoft YaHei</vt:lpstr>
      <vt:lpstr/>
      <vt:lpstr>Arial Unicode MS</vt:lpstr>
      <vt:lpstr>Calibri</vt:lpstr>
      <vt:lpstr>1_Blue Waves</vt:lpstr>
      <vt:lpstr>Konaklama İşletmelerinde Finansal Yönetim </vt:lpstr>
      <vt:lpstr>Konaklama İşletmelerinin İşletme Değerinin Belirlenmesi </vt:lpstr>
      <vt:lpstr>PowerPoint 演示文稿</vt:lpstr>
      <vt:lpstr>PowerPoint 演示文稿</vt:lpstr>
      <vt:lpstr>PowerPoint 演示文稿</vt:lpstr>
      <vt:lpstr>PowerPoint 演示文稿</vt:lpstr>
      <vt:lpstr>PowerPoint 演示文稿</vt:lpstr>
      <vt:lpstr>PowerPoint 演示文稿</vt:lpstr>
      <vt:lpstr>Finansal Yönetimin Örgütlenmesi </vt:lpstr>
      <vt:lpstr>PowerPoint 演示文稿</vt:lpstr>
      <vt:lpstr>PowerPoint 演示文稿</vt:lpstr>
      <vt:lpstr>PowerPoint 演示文稿</vt:lpstr>
      <vt:lpstr>PowerPoint 演示文稿</vt:lpstr>
      <vt:lpstr>Tablo III: Otel	İşletmelerinde	Temel	Örgütsel	Yapı</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Konaklama İşletmelerinde Finansal Yönetim </dc:title>
  <dc:creator>ali</dc:creator>
  <cp:lastModifiedBy>ali</cp:lastModifiedBy>
  <cp:revision>6</cp:revision>
  <dcterms:created xsi:type="dcterms:W3CDTF">2018-02-01T12:17:00Z</dcterms:created>
  <dcterms:modified xsi:type="dcterms:W3CDTF">2018-02-16T12:12:55Z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