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09743-6496-CA4D-A3A0-FEFE0CF4B206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73629-ABB8-A745-9DA3-AD2C680276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21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5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21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00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4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01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68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98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4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1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33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8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6A117-8A50-0E4E-8826-3632BA8E4C0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96AE-051B-7048-AF0A-1B3CF84F79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06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 14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4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Etkililik/ Normun Etkililiği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normun etkililiği sorunu normun muhatabının norma yeterince riayet edilip edilmediği, ihlali halinde normu koyan otoritenin cebri araçlarla normun yerine getirilmesini sağlayıp sağlamamasına ilişkindir.</a:t>
            </a:r>
          </a:p>
          <a:p>
            <a:pPr marL="0" indent="0">
              <a:buNone/>
            </a:pPr>
            <a:r>
              <a:rPr lang="tr-TR" dirty="0" smtClean="0"/>
              <a:t>***Normun emrettiği şey ile bu normun muhataplarının davranışları arasında bir karşılaştırma yapılır. Buna göre bir norm, toplumda sadece yurttaşların davranışları onu izliyorsa etkilidir demektir.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955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Dürüstlük İlkesi ve </a:t>
            </a:r>
            <a:r>
              <a:rPr lang="tr-TR" dirty="0" err="1" smtClean="0"/>
              <a:t>İyiniyet</a:t>
            </a:r>
            <a:r>
              <a:rPr lang="tr-TR" dirty="0" smtClean="0"/>
              <a:t>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Medeni Kanun’un ilgili düzenlemeleri şu şekildedir:</a:t>
            </a:r>
          </a:p>
          <a:p>
            <a:pPr marL="0" indent="0">
              <a:buNone/>
            </a:pPr>
            <a:r>
              <a:rPr lang="tr-TR" b="1" dirty="0" smtClean="0"/>
              <a:t>I. Dürüst davranma </a:t>
            </a:r>
          </a:p>
          <a:p>
            <a:pPr marL="0" indent="0">
              <a:buNone/>
            </a:pPr>
            <a:r>
              <a:rPr lang="tr-TR" dirty="0" smtClean="0"/>
              <a:t>Madde 2 - Herkes, haklarını kullanırken ve borçlarını yerine getirirken dürüstlük kurallarına uymak zorundadır. </a:t>
            </a:r>
          </a:p>
          <a:p>
            <a:pPr marL="0" indent="0">
              <a:buNone/>
            </a:pPr>
            <a:r>
              <a:rPr lang="tr-TR" dirty="0" smtClean="0"/>
              <a:t>Bir hakkın açıkça kötüye kullanılmasını hukuk düzeni korumaz. </a:t>
            </a:r>
          </a:p>
          <a:p>
            <a:pPr marL="0" indent="0">
              <a:buNone/>
            </a:pPr>
            <a:r>
              <a:rPr lang="tr-TR" b="1" dirty="0" smtClean="0"/>
              <a:t>II. </a:t>
            </a:r>
            <a:r>
              <a:rPr lang="tr-TR" b="1" dirty="0" err="1" smtClean="0"/>
              <a:t>İyiniyet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 Madde 3- Kanunun </a:t>
            </a:r>
            <a:r>
              <a:rPr lang="tr-TR" dirty="0" err="1" smtClean="0"/>
              <a:t>iyiniyete</a:t>
            </a:r>
            <a:r>
              <a:rPr lang="tr-TR" dirty="0" smtClean="0"/>
              <a:t> hukukî bir sonuç bağladığı durumlarda, asıl olan </a:t>
            </a:r>
            <a:r>
              <a:rPr lang="tr-TR" dirty="0" err="1" smtClean="0"/>
              <a:t>iyiniyetin</a:t>
            </a:r>
            <a:r>
              <a:rPr lang="tr-TR" dirty="0" smtClean="0"/>
              <a:t> varlığıdır. </a:t>
            </a:r>
          </a:p>
          <a:p>
            <a:pPr marL="0" indent="0">
              <a:buNone/>
            </a:pPr>
            <a:r>
              <a:rPr lang="tr-TR" dirty="0" smtClean="0"/>
              <a:t>Ancak, durumun gereklerine göre kendisinden beklenen özeni göstermeyen kimse </a:t>
            </a:r>
            <a:r>
              <a:rPr lang="tr-TR" dirty="0" err="1" smtClean="0"/>
              <a:t>iyiniyet</a:t>
            </a:r>
            <a:r>
              <a:rPr lang="tr-TR" dirty="0" smtClean="0"/>
              <a:t> iddiasında bulunamaz.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970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Hakkaniyet İlkesi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Hukukun uygulanmasında tarafların özel durumlarının ve şartlarının dikkate alınmasını gerektiren ilkedir.</a:t>
            </a:r>
          </a:p>
          <a:p>
            <a:r>
              <a:rPr lang="tr-TR" dirty="0" smtClean="0"/>
              <a:t>Kanunun olduğu gibi uygulanmasından doğabilecek sakıncaların giderilmesine yarar. Somut olayın özelliklerine uyacak şekilde çözümler bulmayı gerektirir.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23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Hukuk Kuralları Arasında Çatışma Durumunda Kullanılan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Lex</a:t>
            </a:r>
            <a:r>
              <a:rPr lang="tr-TR" dirty="0" smtClean="0"/>
              <a:t> </a:t>
            </a:r>
            <a:r>
              <a:rPr lang="tr-TR" dirty="0" err="1" smtClean="0"/>
              <a:t>Superior</a:t>
            </a:r>
            <a:r>
              <a:rPr lang="tr-TR" dirty="0" smtClean="0"/>
              <a:t> İlkesi (Üst kanun ilkesi)</a:t>
            </a:r>
          </a:p>
          <a:p>
            <a:pPr marL="0" indent="0">
              <a:buNone/>
            </a:pPr>
            <a:r>
              <a:rPr lang="tr-TR" dirty="0" smtClean="0"/>
              <a:t>Normlar hiyerarşisinden hareketle ortaya konan bir ilkedir. Aralarında hiyerarşi bulunan iki norm arasında bir çatışma olduğunda üstteki kanun uygulanır.</a:t>
            </a:r>
          </a:p>
          <a:p>
            <a:r>
              <a:rPr lang="tr-TR" dirty="0" err="1" smtClean="0"/>
              <a:t>Lex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İlkesi (Sonraki kanun ilkesi)</a:t>
            </a:r>
          </a:p>
          <a:p>
            <a:pPr marL="0" indent="0">
              <a:buNone/>
            </a:pPr>
            <a:r>
              <a:rPr lang="tr-TR" dirty="0" smtClean="0"/>
              <a:t>Normlar hiyerarşisinde aynı düzeyde yer alan ve birbiriyle çatışan iki kuralın varlığı durumunda sonraki tarihte kabul edilmiş kural esas alınır.</a:t>
            </a:r>
          </a:p>
          <a:p>
            <a:r>
              <a:rPr lang="tr-TR" dirty="0" err="1" smtClean="0"/>
              <a:t>Lex</a:t>
            </a:r>
            <a:r>
              <a:rPr lang="tr-TR" dirty="0" smtClean="0"/>
              <a:t> </a:t>
            </a:r>
            <a:r>
              <a:rPr lang="tr-TR" dirty="0" err="1" smtClean="0"/>
              <a:t>Specialis</a:t>
            </a:r>
            <a:r>
              <a:rPr lang="tr-TR" dirty="0" smtClean="0"/>
              <a:t> İlkesi (Özel kanun ilkesi)</a:t>
            </a:r>
          </a:p>
          <a:p>
            <a:pPr marL="0" indent="0">
              <a:buNone/>
            </a:pPr>
            <a:r>
              <a:rPr lang="tr-TR" dirty="0" smtClean="0"/>
              <a:t>Aynı düzeyde yer alan ve aynı tarihli iki hüküm arasında çelişki varsa özel hüküm niteliğinde olan esas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00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Hakimin Hukuk Yaratması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Kanunun 1. maddesi bu konuyu şu şekilde düzenlemiştir:</a:t>
            </a:r>
          </a:p>
          <a:p>
            <a:pPr marL="0" indent="0">
              <a:buNone/>
            </a:pPr>
            <a:r>
              <a:rPr lang="tr-TR" dirty="0" smtClean="0"/>
              <a:t>Madde 1 - Kanun, sözüyle ve özüyle değindiği bütün konularda uygulanır. </a:t>
            </a:r>
          </a:p>
          <a:p>
            <a:pPr marL="0" indent="0">
              <a:buNone/>
            </a:pPr>
            <a:r>
              <a:rPr lang="tr-TR" dirty="0" smtClean="0"/>
              <a:t>Kanunda uygulanabilir bir hüküm yoksa, hâkim, örf ve âdet hukukuna göre, bu da yoksa kendisi kanun koyucu olsaydı nasıl bir kural koyacak idiyse ona göre karar verir. </a:t>
            </a:r>
          </a:p>
          <a:p>
            <a:pPr marL="0" indent="0">
              <a:buNone/>
            </a:pPr>
            <a:r>
              <a:rPr lang="tr-TR" dirty="0" smtClean="0"/>
              <a:t>Hâkim, karar verirken bilimsel görüşlerden ve yargı kararlarından yararlanır.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322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Çeşitli hukuki kavram, kurumlar ve ilkeler-</a:t>
            </a:r>
            <a:br>
              <a:rPr lang="tr-TR" dirty="0" smtClean="0"/>
            </a:br>
            <a:r>
              <a:rPr lang="tr-TR" dirty="0" smtClean="0"/>
              <a:t>Hakimin Takdir Yetkisi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Kanunun 4. maddesi bu konuyu şu şekilde düzenlemiştir:</a:t>
            </a:r>
          </a:p>
          <a:p>
            <a:r>
              <a:rPr lang="tr-TR" dirty="0" smtClean="0"/>
              <a:t>Madde 4 - Kanunun takdir yetkisi tanıdığı veya durumun gereklerini ya da haklı sebepleri göz önünde tutmayı emrettiği konularda hâkim, hukuka ve hakkaniyete göre karar verir. </a:t>
            </a:r>
          </a:p>
          <a:p>
            <a:pPr marL="0" indent="0">
              <a:buNone/>
            </a:pPr>
            <a:r>
              <a:rPr lang="tr-TR" dirty="0" smtClean="0"/>
              <a:t>***Takdir yetkisi keyfilik anlamına gelmemektedir. Hakim hukukla, hakkaniyetle sınırlıdır. Hukuki akıl yürütmenin gereğini yerine getirerek ve hakimlik ödevine uygun şekilde bu yetkisini kullanmak zorundadır.</a:t>
            </a:r>
          </a:p>
          <a:p>
            <a:pPr marL="0" indent="0">
              <a:buNone/>
            </a:pPr>
            <a:r>
              <a:rPr lang="tr-TR" dirty="0" smtClean="0"/>
              <a:t>***şartları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12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Yararlanılan Kaynaklar: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-</a:t>
            </a:r>
            <a:r>
              <a:rPr lang="tr-TR" dirty="0"/>
              <a:t>Kemal Gözler, </a:t>
            </a:r>
            <a:r>
              <a:rPr lang="tr-TR" i="1" dirty="0"/>
              <a:t>Hukuka Giriş</a:t>
            </a:r>
            <a:r>
              <a:rPr lang="tr-TR" dirty="0"/>
              <a:t>, Ekin Basım Yayın Dağıtım, Bursa, 2016.</a:t>
            </a:r>
          </a:p>
          <a:p>
            <a:r>
              <a:rPr lang="tr-TR" dirty="0"/>
              <a:t>- Kemal Gözler, </a:t>
            </a:r>
            <a:r>
              <a:rPr lang="tr-TR" i="1" dirty="0"/>
              <a:t>Hukukun Temel Kavramları, </a:t>
            </a:r>
            <a:r>
              <a:rPr lang="tr-TR" dirty="0"/>
              <a:t>Ekin Basım Yayın Dağıtım, Bursa, 2016.</a:t>
            </a:r>
          </a:p>
          <a:p>
            <a:r>
              <a:rPr lang="tr-TR" dirty="0"/>
              <a:t>-Adnan </a:t>
            </a:r>
            <a:r>
              <a:rPr lang="tr-TR" dirty="0" err="1"/>
              <a:t>Güriz</a:t>
            </a:r>
            <a:r>
              <a:rPr lang="tr-TR" dirty="0"/>
              <a:t>, </a:t>
            </a:r>
            <a:r>
              <a:rPr lang="tr-TR" i="1" dirty="0"/>
              <a:t>Hukuk Başlangıcı,</a:t>
            </a:r>
            <a:r>
              <a:rPr lang="tr-TR" dirty="0"/>
              <a:t> Siyasal Kitabevi Yayınları, 13. Baskı, Ankara 2011.</a:t>
            </a:r>
          </a:p>
          <a:p>
            <a:r>
              <a:rPr lang="tr-TR" dirty="0"/>
              <a:t>-Adnan </a:t>
            </a:r>
            <a:r>
              <a:rPr lang="tr-TR" dirty="0" err="1"/>
              <a:t>Güriz</a:t>
            </a:r>
            <a:r>
              <a:rPr lang="tr-TR" dirty="0"/>
              <a:t>, </a:t>
            </a:r>
            <a:r>
              <a:rPr lang="tr-TR" i="1" dirty="0"/>
              <a:t>Hukuk Felsefesi</a:t>
            </a:r>
            <a:r>
              <a:rPr lang="tr-TR" dirty="0"/>
              <a:t>, Siyasal Kitabevi Yayınları, 12. Baskı, Ankara, 2014</a:t>
            </a:r>
          </a:p>
          <a:p>
            <a:r>
              <a:rPr lang="tr-TR" dirty="0"/>
              <a:t>-Selahattin </a:t>
            </a:r>
            <a:r>
              <a:rPr lang="tr-TR" dirty="0" err="1"/>
              <a:t>Keyman</a:t>
            </a:r>
            <a:r>
              <a:rPr lang="tr-TR" dirty="0"/>
              <a:t>, Hukuka Giriş, Yetkin Yayınları, 3. Baskı, Ankara, 2005.</a:t>
            </a:r>
          </a:p>
          <a:p>
            <a:r>
              <a:rPr lang="en-GB" dirty="0"/>
              <a:t>-Ergun </a:t>
            </a:r>
            <a:r>
              <a:rPr lang="en-GB" dirty="0" err="1"/>
              <a:t>Özbudun</a:t>
            </a:r>
            <a:r>
              <a:rPr lang="en-GB" dirty="0"/>
              <a:t>, </a:t>
            </a:r>
            <a:r>
              <a:rPr lang="en-GB" dirty="0" err="1"/>
              <a:t>Türk</a:t>
            </a:r>
            <a:r>
              <a:rPr lang="en-GB" dirty="0"/>
              <a:t> </a:t>
            </a:r>
            <a:r>
              <a:rPr lang="en-GB" dirty="0" err="1"/>
              <a:t>Anayasa</a:t>
            </a:r>
            <a:r>
              <a:rPr lang="en-GB" dirty="0"/>
              <a:t> </a:t>
            </a:r>
            <a:r>
              <a:rPr lang="en-GB" dirty="0" err="1"/>
              <a:t>Hukuku</a:t>
            </a:r>
            <a:r>
              <a:rPr lang="en-GB" dirty="0"/>
              <a:t>, 15.Baskı, </a:t>
            </a:r>
            <a:r>
              <a:rPr lang="en-GB" dirty="0" err="1"/>
              <a:t>Yetkin</a:t>
            </a:r>
            <a:r>
              <a:rPr lang="en-GB" dirty="0"/>
              <a:t> </a:t>
            </a:r>
            <a:r>
              <a:rPr lang="en-GB" dirty="0" err="1"/>
              <a:t>Yayınları</a:t>
            </a:r>
            <a:r>
              <a:rPr lang="en-GB" dirty="0"/>
              <a:t>, Ankara, 2014.</a:t>
            </a:r>
            <a:endParaRPr lang="tr-TR" dirty="0"/>
          </a:p>
          <a:p>
            <a:r>
              <a:rPr lang="en-GB" dirty="0"/>
              <a:t>-</a:t>
            </a:r>
            <a:r>
              <a:rPr lang="en-GB" dirty="0" err="1"/>
              <a:t>Merih</a:t>
            </a:r>
            <a:r>
              <a:rPr lang="en-GB" dirty="0"/>
              <a:t> </a:t>
            </a:r>
            <a:r>
              <a:rPr lang="en-GB" dirty="0" err="1"/>
              <a:t>Öden</a:t>
            </a:r>
            <a:r>
              <a:rPr lang="en-GB" dirty="0"/>
              <a:t>, </a:t>
            </a:r>
            <a:r>
              <a:rPr lang="en-GB" dirty="0" err="1"/>
              <a:t>Türk</a:t>
            </a:r>
            <a:r>
              <a:rPr lang="en-GB" dirty="0"/>
              <a:t> </a:t>
            </a:r>
            <a:r>
              <a:rPr lang="en-GB" dirty="0" err="1"/>
              <a:t>Anayasa</a:t>
            </a:r>
            <a:r>
              <a:rPr lang="en-GB" dirty="0"/>
              <a:t> </a:t>
            </a:r>
            <a:r>
              <a:rPr lang="en-GB" dirty="0" err="1"/>
              <a:t>Hukukunda</a:t>
            </a:r>
            <a:r>
              <a:rPr lang="en-GB" dirty="0"/>
              <a:t> </a:t>
            </a:r>
            <a:r>
              <a:rPr lang="en-GB" dirty="0" err="1"/>
              <a:t>Eşitlik</a:t>
            </a:r>
            <a:r>
              <a:rPr lang="en-GB" dirty="0"/>
              <a:t> </a:t>
            </a:r>
            <a:r>
              <a:rPr lang="en-GB" dirty="0" err="1"/>
              <a:t>İlkesi</a:t>
            </a:r>
            <a:r>
              <a:rPr lang="en-GB" dirty="0"/>
              <a:t>, </a:t>
            </a:r>
            <a:r>
              <a:rPr lang="en-GB" dirty="0" err="1"/>
              <a:t>Yetkin</a:t>
            </a:r>
            <a:r>
              <a:rPr lang="en-GB" dirty="0"/>
              <a:t> </a:t>
            </a:r>
            <a:r>
              <a:rPr lang="en-GB" dirty="0" err="1"/>
              <a:t>Yayınları</a:t>
            </a:r>
            <a:r>
              <a:rPr lang="en-GB" dirty="0"/>
              <a:t>, Ankara, 2003.</a:t>
            </a:r>
            <a:endParaRPr lang="tr-TR" dirty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0279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545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HUKUK BAŞLANGICI 14</vt:lpstr>
      <vt:lpstr>Çeşitli hukuki kavram, kurumlar ve ilkeler- Etkililik/ Normun Etkililiği</vt:lpstr>
      <vt:lpstr>Çeşitli hukuki kavram, kurumlar ve ilkeler- Dürüstlük İlkesi ve İyiniyet Kavramları</vt:lpstr>
      <vt:lpstr>Çeşitli hukuki kavram, kurumlar ve ilkeler- Hakkaniyet İlkesi</vt:lpstr>
      <vt:lpstr>Çeşitli hukuki kavram, kurumlar ve ilkeler- Hukuk Kuralları Arasında Çatışma Durumunda Kullanılan İlkeler</vt:lpstr>
      <vt:lpstr>Çeşitli hukuki kavram, kurumlar ve ilkeler- Hakimin Hukuk Yaratması</vt:lpstr>
      <vt:lpstr>Çeşitli hukuki kavram, kurumlar ve ilkeler- Hakimin Takdir Yetkisi</vt:lpstr>
      <vt:lpstr>Yararlanılan Kaynaklar: 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 1</dc:title>
  <dc:creator>Gülriz Uygur</dc:creator>
  <cp:lastModifiedBy>Gülriz Uygur</cp:lastModifiedBy>
  <cp:revision>16</cp:revision>
  <dcterms:created xsi:type="dcterms:W3CDTF">2017-11-26T15:05:28Z</dcterms:created>
  <dcterms:modified xsi:type="dcterms:W3CDTF">2018-02-18T21:27:09Z</dcterms:modified>
</cp:coreProperties>
</file>