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A322BA-3A11-4C9A-98B1-89E9A32FA8A3}" type="slidenum">
              <a:rPr lang="tr-TR" altLang="tr-TR">
                <a:solidFill>
                  <a:prstClr val="black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421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>
                <a:ln>
                  <a:noFill/>
                </a:ln>
                <a:solidFill>
                  <a:srgbClr val="C00000"/>
                </a:solidFill>
                <a:latin typeface="Garamond" panose="02020404030301010803" pitchFamily="18" charset="0"/>
              </a:rPr>
              <a:t>Temel Kavramlar</a:t>
            </a:r>
            <a:endParaRPr lang="tr-TR" altLang="tr-TR" dirty="0">
              <a:ln>
                <a:noFill/>
              </a:ln>
              <a:latin typeface="Garamond" panose="02020404030301010803" pitchFamily="18" charset="0"/>
            </a:endParaRPr>
          </a:p>
        </p:txBody>
      </p:sp>
      <p:sp>
        <p:nvSpPr>
          <p:cNvPr id="20483" name="İçerik Yer Tutucusu 2"/>
          <p:cNvSpPr>
            <a:spLocks noGrp="1"/>
          </p:cNvSpPr>
          <p:nvPr>
            <p:ph idx="1"/>
          </p:nvPr>
        </p:nvSpPr>
        <p:spPr>
          <a:xfrm>
            <a:off x="573206" y="2557463"/>
            <a:ext cx="11109278" cy="3690937"/>
          </a:xfrm>
        </p:spPr>
        <p:txBody>
          <a:bodyPr/>
          <a:lstStyle/>
          <a:p>
            <a:pPr eaLnBrk="1" hangingPunct="1"/>
            <a:r>
              <a:rPr lang="tr-TR" altLang="tr-TR" sz="3600" dirty="0">
                <a:solidFill>
                  <a:srgbClr val="FF0000"/>
                </a:solidFill>
                <a:latin typeface="Garamond" panose="02020404030301010803" pitchFamily="18" charset="0"/>
              </a:rPr>
              <a:t>Memnuniyet:</a:t>
            </a:r>
            <a:r>
              <a:rPr lang="tr-TR" altLang="tr-TR" sz="3600" dirty="0">
                <a:latin typeface="Garamond" panose="02020404030301010803" pitchFamily="18" charset="0"/>
              </a:rPr>
              <a:t> Ürünün (mal yada hizmet) müşteri beklentilerini karşılama düzeyidir*</a:t>
            </a:r>
          </a:p>
          <a:p>
            <a:pPr eaLnBrk="1" hangingPunct="1"/>
            <a:endParaRPr lang="tr-TR" altLang="tr-TR" sz="3600" dirty="0">
              <a:latin typeface="Garamond" panose="02020404030301010803" pitchFamily="18" charset="0"/>
            </a:endParaRPr>
          </a:p>
          <a:p>
            <a:pPr eaLnBrk="1" hangingPunct="1"/>
            <a:r>
              <a:rPr lang="tr-TR" altLang="tr-TR" sz="3600" dirty="0">
                <a:solidFill>
                  <a:srgbClr val="FF0000"/>
                </a:solidFill>
                <a:latin typeface="Garamond" panose="02020404030301010803" pitchFamily="18" charset="0"/>
              </a:rPr>
              <a:t>Kalite</a:t>
            </a:r>
            <a:r>
              <a:rPr lang="tr-TR" altLang="tr-TR" sz="3600" dirty="0">
                <a:latin typeface="Garamond" panose="02020404030301010803" pitchFamily="18" charset="0"/>
              </a:rPr>
              <a:t> Müşteri ihtiyaçlarını karşılayan ürünün ya da hizmetin niteliklerinin toplamıdır.</a:t>
            </a:r>
          </a:p>
        </p:txBody>
      </p:sp>
    </p:spTree>
    <p:extLst>
      <p:ext uri="{BB962C8B-B14F-4D97-AF65-F5344CB8AC3E}">
        <p14:creationId xmlns:p14="http://schemas.microsoft.com/office/powerpoint/2010/main" val="315934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>
                <a:latin typeface="Garamond" panose="02020404030301010803" pitchFamily="18" charset="0"/>
              </a:rPr>
              <a:t>İşletme</a:t>
            </a:r>
            <a:endParaRPr lang="tr-TR" altLang="tr-TR" dirty="0">
              <a:latin typeface="Garamond" panose="02020404030301010803" pitchFamily="18" charset="0"/>
            </a:endParaRP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None/>
              <a:defRPr/>
            </a:pPr>
            <a:r>
              <a:rPr lang="tr-TR" sz="3700" dirty="0">
                <a:latin typeface="Garamond" panose="02020404030301010803" pitchFamily="18" charset="0"/>
              </a:rPr>
              <a:t>Belirli bir amacı gerçekleştirmek için kurulan, üretim faktörlerini uyumlu bir şekilde bir araya getirerek toplumun ihtiyaçlarını karşılayacak mal ve hizmetleri üreten ekonomik bir birimdir. </a:t>
            </a:r>
          </a:p>
        </p:txBody>
      </p:sp>
    </p:spTree>
    <p:extLst>
      <p:ext uri="{BB962C8B-B14F-4D97-AF65-F5344CB8AC3E}">
        <p14:creationId xmlns:p14="http://schemas.microsoft.com/office/powerpoint/2010/main" val="1483496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İŞLETMENİN AMAÇLARI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2368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>
                <a:latin typeface="Garamond" panose="02020404030301010803" pitchFamily="18" charset="0"/>
              </a:rPr>
              <a:t>1.Kar Etmek</a:t>
            </a:r>
            <a:r>
              <a:rPr lang="tr-TR" altLang="tr-TR" dirty="0"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>
                <a:latin typeface="Garamond" panose="02020404030301010803" pitchFamily="18" charset="0"/>
              </a:rPr>
              <a:t>		</a:t>
            </a:r>
            <a:r>
              <a:rPr lang="tr-TR" altLang="tr-TR" sz="3200" b="1" dirty="0">
                <a:latin typeface="Garamond" panose="02020404030301010803" pitchFamily="18" charset="0"/>
              </a:rPr>
              <a:t>Kar bir işletmenin belirli bir dönem sonunda elde ettiği kazanç toplamıdır. Başka bir anlatımla belirli bir sürede elde ettiği gelir ve giderler arasındaki olumlu farktır. Tersi gerçekleşirse ortaya zarar çıkar. </a:t>
            </a:r>
            <a:endParaRPr lang="tr-TR" altLang="tr-TR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53953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Clr>
                <a:schemeClr val="tx1"/>
              </a:buClr>
              <a:buNone/>
            </a:pPr>
            <a:r>
              <a:rPr lang="tr-TR" altLang="tr-TR" sz="3200" b="1" dirty="0">
                <a:latin typeface="Garamond" panose="02020404030301010803" pitchFamily="18" charset="0"/>
              </a:rPr>
              <a:t>Kar, işletme başarısını ölçüm ve denetleme aracıdır.</a:t>
            </a:r>
          </a:p>
          <a:p>
            <a:pPr marL="0" indent="0" algn="just">
              <a:lnSpc>
                <a:spcPct val="150000"/>
              </a:lnSpc>
              <a:buClr>
                <a:schemeClr val="tx1"/>
              </a:buClr>
              <a:buNone/>
            </a:pPr>
            <a:r>
              <a:rPr lang="tr-TR" altLang="tr-TR" sz="3200" b="1" dirty="0">
                <a:latin typeface="Garamond" panose="02020404030301010803" pitchFamily="18" charset="0"/>
              </a:rPr>
              <a:t>Kar, ücret artışı ve prim yoluyla çalışanları işe özendirme aracıdır.  </a:t>
            </a:r>
          </a:p>
          <a:p>
            <a:pPr algn="just">
              <a:lnSpc>
                <a:spcPct val="150000"/>
              </a:lnSpc>
            </a:pPr>
            <a:endParaRPr lang="tr-TR" altLang="tr-TR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43669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dirty="0">
                <a:latin typeface="Garamond" panose="02020404030301010803" pitchFamily="18" charset="0"/>
              </a:rPr>
              <a:t>2. </a:t>
            </a:r>
            <a:r>
              <a:rPr lang="tr-TR" altLang="tr-TR" sz="3600" b="1" dirty="0">
                <a:latin typeface="Garamond" panose="02020404030301010803" pitchFamily="18" charset="0"/>
              </a:rPr>
              <a:t>Varlığını Sürdürmek</a:t>
            </a:r>
            <a:r>
              <a:rPr lang="tr-TR" altLang="tr-TR" sz="3600" dirty="0">
                <a:latin typeface="Garamond" panose="02020404030301010803" pitchFamily="18" charset="0"/>
              </a:rPr>
              <a:t>, </a:t>
            </a:r>
            <a:r>
              <a:rPr lang="tr-TR" altLang="tr-TR" sz="3600" b="1" dirty="0">
                <a:latin typeface="Garamond" panose="02020404030301010803" pitchFamily="18" charset="0"/>
              </a:rPr>
              <a:t>Büyümek ve Gelişmek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432" y="2064225"/>
            <a:ext cx="11232107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>
                <a:latin typeface="Garamond" panose="02020404030301010803" pitchFamily="18" charset="0"/>
              </a:rPr>
              <a:t>	</a:t>
            </a:r>
            <a:r>
              <a:rPr lang="tr-TR" altLang="tr-TR" sz="3200" b="1" dirty="0">
                <a:latin typeface="Garamond" panose="02020404030301010803" pitchFamily="18" charset="0"/>
              </a:rPr>
              <a:t>ilke olarak denilebilir ki, “eğer bir işletme büyümüyorsa ya da yerinde sayıyor ise o işletme geriliyor demektir”. </a:t>
            </a:r>
          </a:p>
        </p:txBody>
      </p:sp>
    </p:spTree>
    <p:extLst>
      <p:ext uri="{BB962C8B-B14F-4D97-AF65-F5344CB8AC3E}">
        <p14:creationId xmlns:p14="http://schemas.microsoft.com/office/powerpoint/2010/main" val="396804402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>
                <a:latin typeface="Garamond" panose="02020404030301010803" pitchFamily="18" charset="0"/>
              </a:rPr>
              <a:t>3.Tüketicilere (Topluma) Hizmet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92313"/>
            <a:ext cx="9144000" cy="4133850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>
                <a:latin typeface="Garamond" panose="02020404030301010803" pitchFamily="18" charset="0"/>
              </a:rPr>
              <a:t>		</a:t>
            </a:r>
            <a:r>
              <a:rPr lang="tr-TR" altLang="tr-TR" sz="3200" b="1" dirty="0">
                <a:latin typeface="Garamond" panose="02020404030301010803" pitchFamily="18" charset="0"/>
              </a:rPr>
              <a:t>Tüketiciler işletmenin ürettiği mal ve hizmetleri alan kişilerdir.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3200" b="1" dirty="0">
                <a:latin typeface="Garamond" panose="02020404030301010803" pitchFamily="18" charset="0"/>
              </a:rPr>
              <a:t>İşletme kar elde etme ve büyüme, gelişme amaçlarını gerçekleştirirken toplumun faydasını da gözetmek durumundadır. </a:t>
            </a:r>
            <a:endParaRPr lang="tr-TR" altLang="tr-TR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6379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98</Words>
  <Application>Microsoft Office PowerPoint</Application>
  <PresentationFormat>Geniş ekran</PresentationFormat>
  <Paragraphs>18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Geçmişe bakış</vt:lpstr>
      <vt:lpstr>İşletme Yönetimi</vt:lpstr>
      <vt:lpstr>Temel Kavramlar</vt:lpstr>
      <vt:lpstr>İşletme</vt:lpstr>
      <vt:lpstr>İŞLETMENİN AMAÇLARI</vt:lpstr>
      <vt:lpstr>1.Kar Etmek </vt:lpstr>
      <vt:lpstr>PowerPoint Sunusu</vt:lpstr>
      <vt:lpstr>2. Varlığını Sürdürmek, Büyümek ve Gelişmek</vt:lpstr>
      <vt:lpstr>3.Tüketicilere (Topluma) Hizmet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3</cp:revision>
  <dcterms:created xsi:type="dcterms:W3CDTF">2017-10-29T12:36:35Z</dcterms:created>
  <dcterms:modified xsi:type="dcterms:W3CDTF">2018-03-04T11:16:37Z</dcterms:modified>
</cp:coreProperties>
</file>