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990520C-AD34-41E9-9894-E8770A367A0B}" type="datetimeFigureOut">
              <a:rPr lang="tr-TR" smtClean="0"/>
              <a:t>11.04.2018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BD1603-57F8-4EA7-B687-96E7287E9D8E}" type="slidenum">
              <a:rPr lang="tr-TR" smtClean="0"/>
              <a:t>‹#›</a:t>
            </a:fld>
            <a:endParaRPr lang="tr-TR"/>
          </a:p>
        </p:txBody>
      </p:sp>
    </p:spTree>
    <p:extLst>
      <p:ext uri="{BB962C8B-B14F-4D97-AF65-F5344CB8AC3E}">
        <p14:creationId xmlns:p14="http://schemas.microsoft.com/office/powerpoint/2010/main" val="1928730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990520C-AD34-41E9-9894-E8770A367A0B}" type="datetimeFigureOut">
              <a:rPr lang="tr-TR" smtClean="0"/>
              <a:t>11.04.2018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BD1603-57F8-4EA7-B687-96E7287E9D8E}" type="slidenum">
              <a:rPr lang="tr-TR" smtClean="0"/>
              <a:t>‹#›</a:t>
            </a:fld>
            <a:endParaRPr lang="tr-TR"/>
          </a:p>
        </p:txBody>
      </p:sp>
    </p:spTree>
    <p:extLst>
      <p:ext uri="{BB962C8B-B14F-4D97-AF65-F5344CB8AC3E}">
        <p14:creationId xmlns:p14="http://schemas.microsoft.com/office/powerpoint/2010/main" val="131235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990520C-AD34-41E9-9894-E8770A367A0B}" type="datetimeFigureOut">
              <a:rPr lang="tr-TR" smtClean="0"/>
              <a:t>11.04.2018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BD1603-57F8-4EA7-B687-96E7287E9D8E}" type="slidenum">
              <a:rPr lang="tr-TR" smtClean="0"/>
              <a:t>‹#›</a:t>
            </a:fld>
            <a:endParaRPr lang="tr-TR"/>
          </a:p>
        </p:txBody>
      </p:sp>
    </p:spTree>
    <p:extLst>
      <p:ext uri="{BB962C8B-B14F-4D97-AF65-F5344CB8AC3E}">
        <p14:creationId xmlns:p14="http://schemas.microsoft.com/office/powerpoint/2010/main" val="2511642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990520C-AD34-41E9-9894-E8770A367A0B}" type="datetimeFigureOut">
              <a:rPr lang="tr-TR" smtClean="0"/>
              <a:t>11.04.2018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BD1603-57F8-4EA7-B687-96E7287E9D8E}" type="slidenum">
              <a:rPr lang="tr-TR" smtClean="0"/>
              <a:t>‹#›</a:t>
            </a:fld>
            <a:endParaRPr lang="tr-TR"/>
          </a:p>
        </p:txBody>
      </p:sp>
    </p:spTree>
    <p:extLst>
      <p:ext uri="{BB962C8B-B14F-4D97-AF65-F5344CB8AC3E}">
        <p14:creationId xmlns:p14="http://schemas.microsoft.com/office/powerpoint/2010/main" val="4164949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990520C-AD34-41E9-9894-E8770A367A0B}" type="datetimeFigureOut">
              <a:rPr lang="tr-TR" smtClean="0"/>
              <a:t>11.04.2018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BD1603-57F8-4EA7-B687-96E7287E9D8E}" type="slidenum">
              <a:rPr lang="tr-TR" smtClean="0"/>
              <a:t>‹#›</a:t>
            </a:fld>
            <a:endParaRPr lang="tr-TR"/>
          </a:p>
        </p:txBody>
      </p:sp>
    </p:spTree>
    <p:extLst>
      <p:ext uri="{BB962C8B-B14F-4D97-AF65-F5344CB8AC3E}">
        <p14:creationId xmlns:p14="http://schemas.microsoft.com/office/powerpoint/2010/main" val="4231317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990520C-AD34-41E9-9894-E8770A367A0B}" type="datetimeFigureOut">
              <a:rPr lang="tr-TR" smtClean="0"/>
              <a:t>11.04.2018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BD1603-57F8-4EA7-B687-96E7287E9D8E}" type="slidenum">
              <a:rPr lang="tr-TR" smtClean="0"/>
              <a:t>‹#›</a:t>
            </a:fld>
            <a:endParaRPr lang="tr-TR"/>
          </a:p>
        </p:txBody>
      </p:sp>
    </p:spTree>
    <p:extLst>
      <p:ext uri="{BB962C8B-B14F-4D97-AF65-F5344CB8AC3E}">
        <p14:creationId xmlns:p14="http://schemas.microsoft.com/office/powerpoint/2010/main" val="2493518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990520C-AD34-41E9-9894-E8770A367A0B}" type="datetimeFigureOut">
              <a:rPr lang="tr-TR" smtClean="0"/>
              <a:t>11.04.2018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1BD1603-57F8-4EA7-B687-96E7287E9D8E}" type="slidenum">
              <a:rPr lang="tr-TR" smtClean="0"/>
              <a:t>‹#›</a:t>
            </a:fld>
            <a:endParaRPr lang="tr-TR"/>
          </a:p>
        </p:txBody>
      </p:sp>
    </p:spTree>
    <p:extLst>
      <p:ext uri="{BB962C8B-B14F-4D97-AF65-F5344CB8AC3E}">
        <p14:creationId xmlns:p14="http://schemas.microsoft.com/office/powerpoint/2010/main" val="3242669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990520C-AD34-41E9-9894-E8770A367A0B}" type="datetimeFigureOut">
              <a:rPr lang="tr-TR" smtClean="0"/>
              <a:t>11.04.2018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1BD1603-57F8-4EA7-B687-96E7287E9D8E}" type="slidenum">
              <a:rPr lang="tr-TR" smtClean="0"/>
              <a:t>‹#›</a:t>
            </a:fld>
            <a:endParaRPr lang="tr-TR"/>
          </a:p>
        </p:txBody>
      </p:sp>
    </p:spTree>
    <p:extLst>
      <p:ext uri="{BB962C8B-B14F-4D97-AF65-F5344CB8AC3E}">
        <p14:creationId xmlns:p14="http://schemas.microsoft.com/office/powerpoint/2010/main" val="329999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990520C-AD34-41E9-9894-E8770A367A0B}" type="datetimeFigureOut">
              <a:rPr lang="tr-TR" smtClean="0"/>
              <a:t>11.04.2018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1BD1603-57F8-4EA7-B687-96E7287E9D8E}" type="slidenum">
              <a:rPr lang="tr-TR" smtClean="0"/>
              <a:t>‹#›</a:t>
            </a:fld>
            <a:endParaRPr lang="tr-TR"/>
          </a:p>
        </p:txBody>
      </p:sp>
    </p:spTree>
    <p:extLst>
      <p:ext uri="{BB962C8B-B14F-4D97-AF65-F5344CB8AC3E}">
        <p14:creationId xmlns:p14="http://schemas.microsoft.com/office/powerpoint/2010/main" val="4059450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990520C-AD34-41E9-9894-E8770A367A0B}" type="datetimeFigureOut">
              <a:rPr lang="tr-TR" smtClean="0"/>
              <a:t>11.04.2018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BD1603-57F8-4EA7-B687-96E7287E9D8E}" type="slidenum">
              <a:rPr lang="tr-TR" smtClean="0"/>
              <a:t>‹#›</a:t>
            </a:fld>
            <a:endParaRPr lang="tr-TR"/>
          </a:p>
        </p:txBody>
      </p:sp>
    </p:spTree>
    <p:extLst>
      <p:ext uri="{BB962C8B-B14F-4D97-AF65-F5344CB8AC3E}">
        <p14:creationId xmlns:p14="http://schemas.microsoft.com/office/powerpoint/2010/main" val="17055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990520C-AD34-41E9-9894-E8770A367A0B}" type="datetimeFigureOut">
              <a:rPr lang="tr-TR" smtClean="0"/>
              <a:t>11.04.2018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BD1603-57F8-4EA7-B687-96E7287E9D8E}" type="slidenum">
              <a:rPr lang="tr-TR" smtClean="0"/>
              <a:t>‹#›</a:t>
            </a:fld>
            <a:endParaRPr lang="tr-TR"/>
          </a:p>
        </p:txBody>
      </p:sp>
    </p:spTree>
    <p:extLst>
      <p:ext uri="{BB962C8B-B14F-4D97-AF65-F5344CB8AC3E}">
        <p14:creationId xmlns:p14="http://schemas.microsoft.com/office/powerpoint/2010/main" val="3828543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0520C-AD34-41E9-9894-E8770A367A0B}" type="datetimeFigureOut">
              <a:rPr lang="tr-TR" smtClean="0"/>
              <a:t>11.04.2018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BD1603-57F8-4EA7-B687-96E7287E9D8E}" type="slidenum">
              <a:rPr lang="tr-TR" smtClean="0"/>
              <a:t>‹#›</a:t>
            </a:fld>
            <a:endParaRPr lang="tr-TR"/>
          </a:p>
        </p:txBody>
      </p:sp>
    </p:spTree>
    <p:extLst>
      <p:ext uri="{BB962C8B-B14F-4D97-AF65-F5344CB8AC3E}">
        <p14:creationId xmlns:p14="http://schemas.microsoft.com/office/powerpoint/2010/main" val="1309645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 ders</a:t>
            </a:r>
            <a:endParaRPr lang="tr-TR" dirty="0"/>
          </a:p>
        </p:txBody>
      </p:sp>
      <p:sp>
        <p:nvSpPr>
          <p:cNvPr id="3" name="2 İçerik Yer Tutucusu"/>
          <p:cNvSpPr>
            <a:spLocks noGrp="1"/>
          </p:cNvSpPr>
          <p:nvPr>
            <p:ph idx="1"/>
          </p:nvPr>
        </p:nvSpPr>
        <p:spPr/>
        <p:txBody>
          <a:bodyPr>
            <a:normAutofit/>
          </a:bodyPr>
          <a:lstStyle/>
          <a:p>
            <a:pPr>
              <a:buNone/>
            </a:pPr>
            <a:r>
              <a:rPr lang="tr-TR" sz="3000" dirty="0"/>
              <a:t>Ders içeriği ve kaynaklar</a:t>
            </a:r>
          </a:p>
          <a:p>
            <a:pPr>
              <a:buNone/>
            </a:pPr>
            <a:endParaRPr lang="tr-TR" sz="1300" dirty="0"/>
          </a:p>
          <a:p>
            <a:r>
              <a:rPr lang="tr-TR" dirty="0" smtClean="0"/>
              <a:t>Bu derste, </a:t>
            </a:r>
            <a:r>
              <a:rPr lang="tr-TR" dirty="0" err="1" smtClean="0"/>
              <a:t>Psikolinguistics</a:t>
            </a:r>
            <a:r>
              <a:rPr lang="tr-TR" dirty="0" smtClean="0"/>
              <a:t> (</a:t>
            </a:r>
            <a:r>
              <a:rPr lang="tr-TR" dirty="0" err="1" smtClean="0"/>
              <a:t>Ruhdilbilim</a:t>
            </a:r>
            <a:r>
              <a:rPr lang="tr-TR" dirty="0" smtClean="0"/>
              <a:t>) alanının genel tanıtımı,</a:t>
            </a:r>
          </a:p>
          <a:p>
            <a:r>
              <a:rPr lang="tr-TR" dirty="0" smtClean="0"/>
              <a:t>alana özgü çalışma konuları, dil edinimi (</a:t>
            </a:r>
            <a:r>
              <a:rPr lang="tr-TR" dirty="0" err="1" smtClean="0"/>
              <a:t>language</a:t>
            </a:r>
            <a:r>
              <a:rPr lang="tr-TR" dirty="0" smtClean="0"/>
              <a:t> </a:t>
            </a:r>
            <a:r>
              <a:rPr lang="tr-TR" dirty="0" err="1" smtClean="0"/>
              <a:t>acquisition</a:t>
            </a:r>
            <a:r>
              <a:rPr lang="tr-TR" dirty="0" smtClean="0"/>
              <a:t>)</a:t>
            </a:r>
          </a:p>
          <a:p>
            <a:r>
              <a:rPr lang="tr-TR" dirty="0" smtClean="0"/>
              <a:t>alanı çerçevesinde çocuğun dili nasıl edindiği, dil ediniminin aşamaları, dil edinimi alanında uygulanan veri toplama yöntemleri ve Türkçenin edinimi konularında dizgelere (ses, anlam, biçim vb.) ilişkin olarak yapılmış olan çalışmalar modern dilbilim yaklaşımları ışığında ele alınmaktadır.</a:t>
            </a:r>
          </a:p>
          <a:p>
            <a:pPr>
              <a:buNone/>
            </a:pPr>
            <a:endParaRPr lang="tr-TR" dirty="0"/>
          </a:p>
        </p:txBody>
      </p:sp>
    </p:spTree>
    <p:extLst>
      <p:ext uri="{BB962C8B-B14F-4D97-AF65-F5344CB8AC3E}">
        <p14:creationId xmlns:p14="http://schemas.microsoft.com/office/powerpoint/2010/main" val="1826112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Temel Kaynaklar</a:t>
            </a:r>
            <a:endParaRPr lang="tr-TR" dirty="0"/>
          </a:p>
        </p:txBody>
      </p:sp>
      <p:sp>
        <p:nvSpPr>
          <p:cNvPr id="3" name="2 İçerik Yer Tutucusu"/>
          <p:cNvSpPr>
            <a:spLocks noGrp="1"/>
          </p:cNvSpPr>
          <p:nvPr>
            <p:ph idx="1"/>
          </p:nvPr>
        </p:nvSpPr>
        <p:spPr/>
        <p:txBody>
          <a:bodyPr>
            <a:normAutofit fontScale="25000" lnSpcReduction="20000"/>
          </a:bodyPr>
          <a:lstStyle/>
          <a:p>
            <a:pPr>
              <a:buNone/>
            </a:pPr>
            <a:r>
              <a:rPr lang="tr-TR" dirty="0" smtClean="0"/>
              <a:t>Ders kitabı:      </a:t>
            </a:r>
          </a:p>
          <a:p>
            <a:pPr>
              <a:buNone/>
            </a:pPr>
            <a:r>
              <a:rPr lang="tr-TR" dirty="0" smtClean="0"/>
              <a:t> </a:t>
            </a:r>
            <a:r>
              <a:rPr lang="tr-TR" dirty="0" err="1" smtClean="0"/>
              <a:t>Dromi</a:t>
            </a:r>
            <a:r>
              <a:rPr lang="tr-TR" dirty="0" smtClean="0"/>
              <a:t>, E. (1987) </a:t>
            </a:r>
            <a:r>
              <a:rPr lang="tr-TR" dirty="0" err="1" smtClean="0"/>
              <a:t>Early</a:t>
            </a:r>
            <a:r>
              <a:rPr lang="tr-TR" dirty="0" smtClean="0"/>
              <a:t> </a:t>
            </a:r>
            <a:r>
              <a:rPr lang="tr-TR" dirty="0" err="1" smtClean="0"/>
              <a:t>Lexical</a:t>
            </a:r>
            <a:r>
              <a:rPr lang="tr-TR" dirty="0" smtClean="0"/>
              <a:t> </a:t>
            </a:r>
            <a:r>
              <a:rPr lang="tr-TR" dirty="0" err="1" smtClean="0"/>
              <a:t>Development</a:t>
            </a:r>
            <a:r>
              <a:rPr lang="tr-TR" dirty="0" smtClean="0"/>
              <a:t>, Cambridge Ün. Yay..</a:t>
            </a:r>
          </a:p>
          <a:p>
            <a:pPr>
              <a:buNone/>
            </a:pPr>
            <a:r>
              <a:rPr lang="tr-TR" dirty="0" smtClean="0"/>
              <a:t>  </a:t>
            </a:r>
            <a:r>
              <a:rPr lang="tr-TR" dirty="0" err="1" smtClean="0"/>
              <a:t>Clark</a:t>
            </a:r>
            <a:r>
              <a:rPr lang="tr-TR" dirty="0" smtClean="0"/>
              <a:t>, E. (1993) </a:t>
            </a:r>
            <a:r>
              <a:rPr lang="tr-TR" dirty="0" err="1" smtClean="0"/>
              <a:t>The</a:t>
            </a:r>
            <a:r>
              <a:rPr lang="tr-TR" dirty="0" smtClean="0"/>
              <a:t> </a:t>
            </a:r>
            <a:r>
              <a:rPr lang="tr-TR" dirty="0" err="1" smtClean="0"/>
              <a:t>Lexicon</a:t>
            </a:r>
            <a:r>
              <a:rPr lang="tr-TR" dirty="0" smtClean="0"/>
              <a:t> in </a:t>
            </a:r>
            <a:r>
              <a:rPr lang="tr-TR" dirty="0" err="1" smtClean="0"/>
              <a:t>Acquisition</a:t>
            </a:r>
            <a:r>
              <a:rPr lang="tr-TR" dirty="0" smtClean="0"/>
              <a:t>, Cambridge Ün. Yay..                         </a:t>
            </a:r>
          </a:p>
          <a:p>
            <a:pPr>
              <a:buNone/>
            </a:pPr>
            <a:r>
              <a:rPr lang="tr-TR" dirty="0" smtClean="0"/>
              <a:t> </a:t>
            </a:r>
            <a:r>
              <a:rPr lang="tr-TR" dirty="0" err="1" smtClean="0"/>
              <a:t>Clark</a:t>
            </a:r>
            <a:r>
              <a:rPr lang="tr-TR" dirty="0" smtClean="0"/>
              <a:t>, H. &amp; E., </a:t>
            </a:r>
            <a:r>
              <a:rPr lang="tr-TR" dirty="0" err="1" smtClean="0"/>
              <a:t>Clark</a:t>
            </a:r>
            <a:r>
              <a:rPr lang="tr-TR" dirty="0" smtClean="0"/>
              <a:t> (1977) </a:t>
            </a:r>
            <a:r>
              <a:rPr lang="tr-TR" dirty="0" err="1" smtClean="0"/>
              <a:t>Psychology</a:t>
            </a:r>
            <a:r>
              <a:rPr lang="tr-TR" dirty="0" smtClean="0"/>
              <a:t> </a:t>
            </a:r>
            <a:r>
              <a:rPr lang="tr-TR" dirty="0" err="1" smtClean="0"/>
              <a:t>and</a:t>
            </a:r>
            <a:r>
              <a:rPr lang="tr-TR" dirty="0" smtClean="0"/>
              <a:t> </a:t>
            </a:r>
            <a:r>
              <a:rPr lang="tr-TR" dirty="0" err="1" smtClean="0"/>
              <a:t>Language</a:t>
            </a:r>
            <a:r>
              <a:rPr lang="tr-TR" dirty="0" smtClean="0"/>
              <a:t>, </a:t>
            </a:r>
            <a:r>
              <a:rPr lang="tr-TR" dirty="0" err="1" smtClean="0"/>
              <a:t>Harcourt</a:t>
            </a:r>
            <a:r>
              <a:rPr lang="tr-TR" dirty="0" smtClean="0"/>
              <a:t> </a:t>
            </a:r>
            <a:r>
              <a:rPr lang="tr-TR" dirty="0" err="1" smtClean="0"/>
              <a:t>Brace</a:t>
            </a:r>
            <a:r>
              <a:rPr lang="tr-TR" dirty="0" smtClean="0"/>
              <a:t> </a:t>
            </a:r>
            <a:r>
              <a:rPr lang="tr-TR" dirty="0" err="1" smtClean="0"/>
              <a:t>Jovanovich</a:t>
            </a:r>
            <a:r>
              <a:rPr lang="tr-TR" dirty="0" smtClean="0"/>
              <a:t> </a:t>
            </a:r>
            <a:r>
              <a:rPr lang="tr-TR" dirty="0" err="1" smtClean="0"/>
              <a:t>Pub</a:t>
            </a:r>
            <a:r>
              <a:rPr lang="tr-TR" dirty="0" smtClean="0"/>
              <a:t>..</a:t>
            </a:r>
          </a:p>
          <a:p>
            <a:pPr>
              <a:buNone/>
            </a:pPr>
            <a:r>
              <a:rPr lang="tr-TR" dirty="0" err="1" smtClean="0"/>
              <a:t>Ninio</a:t>
            </a:r>
            <a:r>
              <a:rPr lang="tr-TR" dirty="0" smtClean="0"/>
              <a:t> A. &amp; C., </a:t>
            </a:r>
            <a:r>
              <a:rPr lang="tr-TR" dirty="0" err="1" smtClean="0"/>
              <a:t>Snow</a:t>
            </a:r>
            <a:r>
              <a:rPr lang="tr-TR" dirty="0" smtClean="0"/>
              <a:t> (1996) </a:t>
            </a:r>
            <a:r>
              <a:rPr lang="tr-TR" dirty="0" err="1" smtClean="0"/>
              <a:t>Pragmatic</a:t>
            </a:r>
            <a:r>
              <a:rPr lang="tr-TR" dirty="0" smtClean="0"/>
              <a:t> </a:t>
            </a:r>
            <a:r>
              <a:rPr lang="tr-TR" dirty="0" err="1" smtClean="0"/>
              <a:t>Development</a:t>
            </a:r>
            <a:r>
              <a:rPr lang="tr-TR" dirty="0" smtClean="0"/>
              <a:t>, </a:t>
            </a:r>
            <a:r>
              <a:rPr lang="tr-TR" dirty="0" err="1" smtClean="0"/>
              <a:t>Westview</a:t>
            </a:r>
            <a:r>
              <a:rPr lang="tr-TR" dirty="0" smtClean="0"/>
              <a:t> </a:t>
            </a:r>
            <a:r>
              <a:rPr lang="tr-TR" dirty="0" err="1" smtClean="0"/>
              <a:t>Pub</a:t>
            </a:r>
            <a:r>
              <a:rPr lang="tr-TR" dirty="0" smtClean="0"/>
              <a:t>..</a:t>
            </a:r>
          </a:p>
          <a:p>
            <a:pPr>
              <a:buNone/>
            </a:pPr>
            <a:r>
              <a:rPr lang="tr-TR" dirty="0" err="1" smtClean="0"/>
              <a:t>Goodluck</a:t>
            </a:r>
            <a:r>
              <a:rPr lang="tr-TR" dirty="0" smtClean="0"/>
              <a:t>, H. (1991) </a:t>
            </a:r>
            <a:r>
              <a:rPr lang="tr-TR" dirty="0" err="1" smtClean="0"/>
              <a:t>Language</a:t>
            </a:r>
            <a:r>
              <a:rPr lang="tr-TR" dirty="0" smtClean="0"/>
              <a:t> </a:t>
            </a:r>
            <a:r>
              <a:rPr lang="tr-TR" dirty="0" err="1" smtClean="0"/>
              <a:t>Acquisition</a:t>
            </a:r>
            <a:r>
              <a:rPr lang="tr-TR" dirty="0" smtClean="0"/>
              <a:t>- A </a:t>
            </a:r>
            <a:r>
              <a:rPr lang="tr-TR" dirty="0" err="1" smtClean="0"/>
              <a:t>Linguistic</a:t>
            </a:r>
            <a:r>
              <a:rPr lang="tr-TR" dirty="0" smtClean="0"/>
              <a:t> </a:t>
            </a:r>
            <a:r>
              <a:rPr lang="tr-TR" dirty="0" err="1" smtClean="0"/>
              <a:t>Introduction</a:t>
            </a:r>
            <a:r>
              <a:rPr lang="tr-TR" dirty="0" smtClean="0"/>
              <a:t>, </a:t>
            </a:r>
            <a:r>
              <a:rPr lang="tr-TR" dirty="0" err="1" smtClean="0"/>
              <a:t>Blackwell</a:t>
            </a:r>
            <a:r>
              <a:rPr lang="tr-TR" dirty="0" smtClean="0"/>
              <a:t> </a:t>
            </a:r>
            <a:r>
              <a:rPr lang="tr-TR" dirty="0" err="1" smtClean="0"/>
              <a:t>Pub</a:t>
            </a:r>
            <a:r>
              <a:rPr lang="tr-TR" dirty="0" smtClean="0"/>
              <a:t>.. </a:t>
            </a:r>
          </a:p>
          <a:p>
            <a:r>
              <a:rPr lang="tr-TR" dirty="0" smtClean="0"/>
              <a:t> </a:t>
            </a:r>
          </a:p>
          <a:p>
            <a:r>
              <a:rPr lang="tr-TR" b="1" dirty="0" smtClean="0"/>
              <a:t>Diğer kaynaklar / materyaller:</a:t>
            </a:r>
            <a:endParaRPr lang="tr-TR" dirty="0" smtClean="0"/>
          </a:p>
          <a:p>
            <a:r>
              <a:rPr lang="tr-TR" b="1" dirty="0" smtClean="0"/>
              <a:t>Dilbilim Sempozyumu Bildirileri</a:t>
            </a:r>
            <a:endParaRPr lang="tr-TR" dirty="0" smtClean="0"/>
          </a:p>
          <a:p>
            <a:r>
              <a:rPr lang="tr-TR" dirty="0" smtClean="0"/>
              <a:t>a.)Ekmekçi: (1989) Türk Dili Ediniminde Anlam Bağıntılarının Gelişimi (III. DSB)</a:t>
            </a:r>
          </a:p>
          <a:p>
            <a:r>
              <a:rPr lang="tr-TR" dirty="0" smtClean="0"/>
              <a:t>b.)</a:t>
            </a:r>
            <a:r>
              <a:rPr lang="tr-TR" dirty="0" err="1" smtClean="0"/>
              <a:t>Ketrez</a:t>
            </a:r>
            <a:r>
              <a:rPr lang="tr-TR" dirty="0" smtClean="0"/>
              <a:t>: (1998) Kişi Eklerinin Edinimi (XII. DSB)</a:t>
            </a:r>
          </a:p>
          <a:p>
            <a:r>
              <a:rPr lang="tr-TR" dirty="0" smtClean="0"/>
              <a:t>c.)Bulut&amp;Can (1998) Türkçeyi Anadili Olarak Edinen 4-6 Yaş Arası Çocuklarda Bilişsel      Kavramların Gelişimi (XII. DSB)</a:t>
            </a:r>
          </a:p>
          <a:p>
            <a:r>
              <a:rPr lang="tr-TR" dirty="0" smtClean="0"/>
              <a:t>d.)Ekmekçi&amp;Keşli (2001) Türk Çocuklarının Anadil Edinimindeki </a:t>
            </a:r>
            <a:r>
              <a:rPr lang="tr-TR" dirty="0" err="1" smtClean="0"/>
              <a:t>Edimbilimsel</a:t>
            </a:r>
            <a:r>
              <a:rPr lang="tr-TR" dirty="0" smtClean="0"/>
              <a:t> Gelişmeleri (XV. DSB)</a:t>
            </a:r>
          </a:p>
          <a:p>
            <a:r>
              <a:rPr lang="tr-TR" dirty="0" smtClean="0"/>
              <a:t>e.)Bulut&amp;Can (2001) Çoklu Ne Sorularının Edinimi:Kim Niçin Geldi (XV. DSB)</a:t>
            </a:r>
          </a:p>
          <a:p>
            <a:r>
              <a:rPr lang="tr-TR" dirty="0" smtClean="0"/>
              <a:t>f.) </a:t>
            </a:r>
            <a:r>
              <a:rPr lang="tr-TR" dirty="0" err="1" smtClean="0"/>
              <a:t>Ketrez</a:t>
            </a:r>
            <a:r>
              <a:rPr lang="tr-TR" dirty="0" smtClean="0"/>
              <a:t> (1997) Bir Çocuğun Dil Edinimi Sürecinde Ses Aktarımı (XI. DSB)</a:t>
            </a:r>
          </a:p>
          <a:p>
            <a:r>
              <a:rPr lang="tr-TR" dirty="0" smtClean="0"/>
              <a:t>g.) Topbaş&amp;Özcan (.......) Anlatılarda bağlaç Kullanımı:Normal ve Özel Gereksinimli Öğrenciler arasında Bir Karşılaştırma (9.DSB Abant)</a:t>
            </a:r>
          </a:p>
          <a:p>
            <a:r>
              <a:rPr lang="tr-TR" dirty="0" smtClean="0"/>
              <a:t>h.) Karabağ&amp;</a:t>
            </a:r>
            <a:r>
              <a:rPr lang="tr-TR" dirty="0" err="1" smtClean="0"/>
              <a:t>İşsever</a:t>
            </a:r>
            <a:r>
              <a:rPr lang="tr-TR" dirty="0" smtClean="0"/>
              <a:t> (1994) Edinim Sürecinde Bağdaşıklık (IX.DSB)</a:t>
            </a:r>
          </a:p>
          <a:p>
            <a:r>
              <a:rPr lang="tr-TR" dirty="0" smtClean="0"/>
              <a:t>ı.) Karabağ (1995) Edinim Sürecinde Adlar (X.DSB)</a:t>
            </a:r>
          </a:p>
          <a:p>
            <a:r>
              <a:rPr lang="tr-TR" dirty="0" smtClean="0"/>
              <a:t>j.) Ekmekçi&amp;Can (1995) Dört-Altı Yaş Grubu Çocukların Sözcük İçerisinde Ses Ayrımı Yapabilme Yetileri (X.DSB)</a:t>
            </a:r>
          </a:p>
          <a:p>
            <a:r>
              <a:rPr lang="tr-TR" dirty="0" smtClean="0"/>
              <a:t>k.) Taylan, E.&amp;Ayhan, Aksu-Koç (2003) Çocukta Dilbilgisi Yetisinin Değerlendirilmesi Üzerine Bir Çalışma, (XVIII. DKB), Eskişehir.</a:t>
            </a:r>
          </a:p>
          <a:p>
            <a:r>
              <a:rPr lang="tr-TR" b="1" dirty="0" smtClean="0"/>
              <a:t>Dilbilim Araştırmaları 1990-2001 </a:t>
            </a:r>
          </a:p>
          <a:p>
            <a:r>
              <a:rPr lang="tr-TR" dirty="0" smtClean="0"/>
              <a:t>a.)Aksu-Koç: 1993 Anlatı Yapısının Kavramsal ve Dilsel Gelişimi 51-60</a:t>
            </a:r>
          </a:p>
          <a:p>
            <a:r>
              <a:rPr lang="tr-TR" dirty="0" smtClean="0"/>
              <a:t>b.) Topbaş: 1996 Sesbilgisi Açısından Dil Edinim Süreci</a:t>
            </a:r>
          </a:p>
          <a:p>
            <a:r>
              <a:rPr lang="tr-TR" dirty="0" smtClean="0"/>
              <a:t>c.) Sofu: 1998 Soru Tümcelerinin Edinimi</a:t>
            </a:r>
            <a:endParaRPr lang="tr-TR" dirty="0"/>
          </a:p>
        </p:txBody>
      </p:sp>
    </p:spTree>
    <p:extLst>
      <p:ext uri="{BB962C8B-B14F-4D97-AF65-F5344CB8AC3E}">
        <p14:creationId xmlns:p14="http://schemas.microsoft.com/office/powerpoint/2010/main" val="65289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dirty="0"/>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r>
              <a:rPr lang="tr-TR" dirty="0" err="1" smtClean="0"/>
              <a:t>Ruhdilbilim</a:t>
            </a:r>
            <a:r>
              <a:rPr lang="tr-TR" dirty="0" smtClean="0"/>
              <a:t> Alanı ve Amaçları</a:t>
            </a:r>
          </a:p>
          <a:p>
            <a:endParaRPr lang="tr-TR" dirty="0"/>
          </a:p>
        </p:txBody>
      </p:sp>
    </p:spTree>
    <p:extLst>
      <p:ext uri="{BB962C8B-B14F-4D97-AF65-F5344CB8AC3E}">
        <p14:creationId xmlns:p14="http://schemas.microsoft.com/office/powerpoint/2010/main" val="2839707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Konuşma ve Dinleme</a:t>
            </a:r>
            <a:endParaRPr lang="tr-TR" dirty="0"/>
          </a:p>
        </p:txBody>
      </p:sp>
      <p:sp>
        <p:nvSpPr>
          <p:cNvPr id="3" name="2 İçerik Yer Tutucusu"/>
          <p:cNvSpPr>
            <a:spLocks noGrp="1"/>
          </p:cNvSpPr>
          <p:nvPr>
            <p:ph idx="1"/>
          </p:nvPr>
        </p:nvSpPr>
        <p:spPr/>
        <p:txBody>
          <a:bodyPr/>
          <a:lstStyle/>
          <a:p>
            <a:pPr>
              <a:buNone/>
            </a:pPr>
            <a:r>
              <a:rPr lang="tr-TR" dirty="0" smtClean="0"/>
              <a:t>Dil ile iletişimin temelleri konuşma ve dinleme edimlerine dayanmaktadır. </a:t>
            </a:r>
          </a:p>
          <a:p>
            <a:pPr>
              <a:buNone/>
            </a:pPr>
            <a:r>
              <a:rPr lang="tr-TR" dirty="0" smtClean="0"/>
              <a:t>Konuşmada birey, zihninde tasarladığı mesajları sözcüklere dönüştürür.</a:t>
            </a:r>
          </a:p>
          <a:p>
            <a:pPr>
              <a:buNone/>
            </a:pPr>
            <a:r>
              <a:rPr lang="tr-TR" dirty="0" smtClean="0"/>
              <a:t>Dinlemede birey, sözcüklerle gönderilen mesajı duyar ve zihninde çözümleyerek algılar.</a:t>
            </a:r>
            <a:endParaRPr lang="tr-TR" dirty="0"/>
          </a:p>
        </p:txBody>
      </p:sp>
    </p:spTree>
    <p:extLst>
      <p:ext uri="{BB962C8B-B14F-4D97-AF65-F5344CB8AC3E}">
        <p14:creationId xmlns:p14="http://schemas.microsoft.com/office/powerpoint/2010/main" val="872822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Konuşma ve Dinleme</a:t>
            </a:r>
            <a:endParaRPr lang="tr-TR" dirty="0"/>
          </a:p>
        </p:txBody>
      </p:sp>
      <p:sp>
        <p:nvSpPr>
          <p:cNvPr id="3" name="2 İçerik Yer Tutucusu"/>
          <p:cNvSpPr>
            <a:spLocks noGrp="1"/>
          </p:cNvSpPr>
          <p:nvPr>
            <p:ph idx="1"/>
          </p:nvPr>
        </p:nvSpPr>
        <p:spPr/>
        <p:txBody>
          <a:bodyPr>
            <a:normAutofit/>
          </a:bodyPr>
          <a:lstStyle/>
          <a:p>
            <a:r>
              <a:rPr lang="tr-TR" dirty="0" smtClean="0"/>
              <a:t>Konuşma ve dinleme psikologları da ilgilendirmektedir. Psikoloji davranış biçimlerini ve bunların temelinde yatan genel ilkeleri inceler.</a:t>
            </a:r>
          </a:p>
          <a:p>
            <a:r>
              <a:rPr lang="tr-TR" dirty="0" err="1" smtClean="0"/>
              <a:t>Ruhdilbilim</a:t>
            </a:r>
            <a:r>
              <a:rPr lang="tr-TR" dirty="0" smtClean="0"/>
              <a:t> alanının temel sorusu mesajların söylenmesi, algılanması ve anımsanması süreçlerinde zihinde ne gibi işlemler olmaktadır biçimindedir. Bu süreçleri açıklamayı amaç edinen alan bilişsel psikolojidir.</a:t>
            </a:r>
            <a:endParaRPr lang="tr-TR" dirty="0"/>
          </a:p>
        </p:txBody>
      </p:sp>
    </p:spTree>
    <p:extLst>
      <p:ext uri="{BB962C8B-B14F-4D97-AF65-F5344CB8AC3E}">
        <p14:creationId xmlns:p14="http://schemas.microsoft.com/office/powerpoint/2010/main" val="163024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Ruhdilbilim</a:t>
            </a:r>
            <a:r>
              <a:rPr lang="tr-TR" dirty="0" smtClean="0"/>
              <a:t> ve Dil Edinimi</a:t>
            </a:r>
            <a:endParaRPr lang="tr-TR" dirty="0"/>
          </a:p>
        </p:txBody>
      </p:sp>
      <p:sp>
        <p:nvSpPr>
          <p:cNvPr id="3" name="2 İçerik Yer Tutucusu"/>
          <p:cNvSpPr>
            <a:spLocks noGrp="1"/>
          </p:cNvSpPr>
          <p:nvPr>
            <p:ph idx="1"/>
          </p:nvPr>
        </p:nvSpPr>
        <p:spPr/>
        <p:txBody>
          <a:bodyPr/>
          <a:lstStyle/>
          <a:p>
            <a:pPr>
              <a:buNone/>
            </a:pPr>
            <a:r>
              <a:rPr lang="tr-TR" dirty="0" smtClean="0"/>
              <a:t>Dilin bu süreçleri açıklamadı rolü nedir?</a:t>
            </a:r>
          </a:p>
          <a:p>
            <a:pPr>
              <a:buNone/>
            </a:pPr>
            <a:r>
              <a:rPr lang="tr-TR" dirty="0" smtClean="0"/>
              <a:t>Dil bu işlemlerin yapılması için bir araçtır. Bir başka ifadeyle zihne açılan penceredir. Dil aynı zamanda davranış biçimi olduğu için davranış psikolojisi ile ilişkilidir. </a:t>
            </a:r>
          </a:p>
          <a:p>
            <a:pPr>
              <a:buNone/>
            </a:pPr>
            <a:r>
              <a:rPr lang="tr-TR" dirty="0" smtClean="0"/>
              <a:t>Dil edinimi ise belli bir süreç içinde gelişim gösteren bir davranış biçimi olduğu için de gelişim psikolojisi içine girmektedir.</a:t>
            </a:r>
            <a:endParaRPr lang="tr-TR" dirty="0"/>
          </a:p>
        </p:txBody>
      </p:sp>
    </p:spTree>
    <p:extLst>
      <p:ext uri="{BB962C8B-B14F-4D97-AF65-F5344CB8AC3E}">
        <p14:creationId xmlns:p14="http://schemas.microsoft.com/office/powerpoint/2010/main" val="746771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Ruhdilbilim</a:t>
            </a:r>
            <a:endParaRPr lang="tr-TR"/>
          </a:p>
        </p:txBody>
      </p:sp>
      <p:sp>
        <p:nvSpPr>
          <p:cNvPr id="3" name="2 İçerik Yer Tutucusu"/>
          <p:cNvSpPr>
            <a:spLocks noGrp="1"/>
          </p:cNvSpPr>
          <p:nvPr>
            <p:ph idx="1"/>
          </p:nvPr>
        </p:nvSpPr>
        <p:spPr/>
        <p:txBody>
          <a:bodyPr/>
          <a:lstStyle/>
          <a:p>
            <a:pPr>
              <a:buNone/>
            </a:pPr>
            <a:r>
              <a:rPr lang="tr-TR" dirty="0" err="1" smtClean="0"/>
              <a:t>Ruhdilbilim</a:t>
            </a:r>
            <a:r>
              <a:rPr lang="tr-TR" dirty="0" smtClean="0"/>
              <a:t> dil yetisinin psikolojik olarak geçerli olup olmadığını, yani dilbilimcilerin varsayımlarının psikolojik olarak da doğru olup olmadığını, bu yetinin nasıl kullanıma döküldüğünü, yani dil yetisi ve kullanımı arasındaki ilişkiyi inceler.</a:t>
            </a:r>
            <a:endParaRPr lang="tr-TR" dirty="0"/>
          </a:p>
        </p:txBody>
      </p:sp>
    </p:spTree>
    <p:extLst>
      <p:ext uri="{BB962C8B-B14F-4D97-AF65-F5344CB8AC3E}">
        <p14:creationId xmlns:p14="http://schemas.microsoft.com/office/powerpoint/2010/main" val="222147482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344</Words>
  <Application>Microsoft Office PowerPoint</Application>
  <PresentationFormat>Geniş ekran</PresentationFormat>
  <Paragraphs>47</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1. ders</vt:lpstr>
      <vt:lpstr>Temel Kaynaklar</vt:lpstr>
      <vt:lpstr>PowerPoint Sunusu</vt:lpstr>
      <vt:lpstr>Konuşma ve Dinleme</vt:lpstr>
      <vt:lpstr>Konuşma ve Dinleme</vt:lpstr>
      <vt:lpstr>Ruhdilbilim ve Dil Edinimi</vt:lpstr>
      <vt:lpstr>Ruhdilbilim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ders</dc:title>
  <dc:creator>Windows Kullanıcısı</dc:creator>
  <cp:lastModifiedBy>Windows Kullanıcısı</cp:lastModifiedBy>
  <cp:revision>1</cp:revision>
  <dcterms:created xsi:type="dcterms:W3CDTF">2018-04-11T10:37:54Z</dcterms:created>
  <dcterms:modified xsi:type="dcterms:W3CDTF">2018-04-11T10:38:54Z</dcterms:modified>
</cp:coreProperties>
</file>