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8"/>
  </p:notesMasterIdLst>
  <p:sldIdLst>
    <p:sldId id="263" r:id="rId2"/>
    <p:sldId id="271" r:id="rId3"/>
    <p:sldId id="273" r:id="rId4"/>
    <p:sldId id="280" r:id="rId5"/>
    <p:sldId id="281" r:id="rId6"/>
    <p:sldId id="283" r:id="rId7"/>
    <p:sldId id="303" r:id="rId8"/>
    <p:sldId id="304" r:id="rId9"/>
    <p:sldId id="288" r:id="rId10"/>
    <p:sldId id="289" r:id="rId11"/>
    <p:sldId id="290" r:id="rId12"/>
    <p:sldId id="291" r:id="rId13"/>
    <p:sldId id="292" r:id="rId14"/>
    <p:sldId id="293" r:id="rId15"/>
    <p:sldId id="309" r:id="rId16"/>
    <p:sldId id="310"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000"/>
    <a:srgbClr val="FF00FF"/>
    <a:srgbClr val="005A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4" autoAdjust="0"/>
    <p:restoredTop sz="92185" autoAdjust="0"/>
  </p:normalViewPr>
  <p:slideViewPr>
    <p:cSldViewPr>
      <p:cViewPr varScale="1">
        <p:scale>
          <a:sx n="68" d="100"/>
          <a:sy n="68" d="100"/>
        </p:scale>
        <p:origin x="146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FC296E-CB69-4D42-8D39-0710EFC0C4AE}" type="datetimeFigureOut">
              <a:rPr lang="tr-TR" smtClean="0"/>
              <a:t>05.03.2018</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B2845F-C115-4CEE-9F10-8863CE76905A}" type="slidenum">
              <a:rPr lang="tr-TR" smtClean="0"/>
              <a:t>‹#›</a:t>
            </a:fld>
            <a:endParaRPr lang="tr-TR"/>
          </a:p>
        </p:txBody>
      </p:sp>
    </p:spTree>
    <p:extLst>
      <p:ext uri="{BB962C8B-B14F-4D97-AF65-F5344CB8AC3E}">
        <p14:creationId xmlns:p14="http://schemas.microsoft.com/office/powerpoint/2010/main" val="1735991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Kuzey Amerika’da </a:t>
            </a:r>
            <a:r>
              <a:rPr lang="tr-TR" dirty="0" err="1" smtClean="0"/>
              <a:t>Pleyistosen’deki</a:t>
            </a:r>
            <a:r>
              <a:rPr lang="tr-TR" dirty="0" smtClean="0"/>
              <a:t> son buzullaşma dönemi esnasında</a:t>
            </a:r>
            <a:r>
              <a:rPr lang="tr-TR" baseline="0" dirty="0" smtClean="0"/>
              <a:t> iki büyük örtü buzulu gelişir. Kanada’nın büyük bir bölümü ile Amerika Birleşik Devletleri’nin kuzey kesimlerini kaplayan buzul örtüsü </a:t>
            </a:r>
            <a:r>
              <a:rPr lang="tr-TR" baseline="0" dirty="0" err="1" smtClean="0"/>
              <a:t>Laurentide</a:t>
            </a:r>
            <a:r>
              <a:rPr lang="tr-TR" baseline="0" dirty="0" smtClean="0"/>
              <a:t> buzul örtüsü olarak isimlendirilir. Küçük olan örtü buzulu ise </a:t>
            </a:r>
            <a:r>
              <a:rPr lang="tr-TR" baseline="0" dirty="0" err="1" smtClean="0"/>
              <a:t>Cordilleran</a:t>
            </a:r>
            <a:r>
              <a:rPr lang="tr-TR" baseline="0" dirty="0" smtClean="0"/>
              <a:t> örtü buzulu olarak adlandırılır ve </a:t>
            </a:r>
            <a:r>
              <a:rPr lang="tr-TR" baseline="0" dirty="0" err="1" smtClean="0"/>
              <a:t>Montana</a:t>
            </a:r>
            <a:r>
              <a:rPr lang="tr-TR" baseline="0" dirty="0" smtClean="0"/>
              <a:t>, Idaho ve Washington’un güneybatı kesimlerini kapsar bazı kesimleri ise </a:t>
            </a:r>
            <a:r>
              <a:rPr lang="tr-TR" baseline="0" dirty="0" err="1" smtClean="0"/>
              <a:t>Laurentide</a:t>
            </a:r>
            <a:r>
              <a:rPr lang="tr-TR" baseline="0" dirty="0" smtClean="0"/>
              <a:t> buzulu ile birleşir.</a:t>
            </a:r>
            <a:endParaRPr lang="tr-TR" dirty="0"/>
          </a:p>
        </p:txBody>
      </p:sp>
      <p:sp>
        <p:nvSpPr>
          <p:cNvPr id="4" name="Slide Number Placeholder 3"/>
          <p:cNvSpPr>
            <a:spLocks noGrp="1"/>
          </p:cNvSpPr>
          <p:nvPr>
            <p:ph type="sldNum" sz="quarter" idx="10"/>
          </p:nvPr>
        </p:nvSpPr>
        <p:spPr/>
        <p:txBody>
          <a:bodyPr/>
          <a:lstStyle/>
          <a:p>
            <a:fld id="{BFB2845F-C115-4CEE-9F10-8863CE76905A}" type="slidenum">
              <a:rPr lang="tr-TR" smtClean="0"/>
              <a:t>1</a:t>
            </a:fld>
            <a:endParaRPr lang="tr-TR" dirty="0"/>
          </a:p>
        </p:txBody>
      </p:sp>
    </p:spTree>
    <p:extLst>
      <p:ext uri="{BB962C8B-B14F-4D97-AF65-F5344CB8AC3E}">
        <p14:creationId xmlns:p14="http://schemas.microsoft.com/office/powerpoint/2010/main" val="2683188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BFB2845F-C115-4CEE-9F10-8863CE76905A}" type="slidenum">
              <a:rPr lang="tr-TR" smtClean="0"/>
              <a:t>10</a:t>
            </a:fld>
            <a:endParaRPr lang="tr-TR"/>
          </a:p>
        </p:txBody>
      </p:sp>
    </p:spTree>
    <p:extLst>
      <p:ext uri="{BB962C8B-B14F-4D97-AF65-F5344CB8AC3E}">
        <p14:creationId xmlns:p14="http://schemas.microsoft.com/office/powerpoint/2010/main" val="2683188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BFB2845F-C115-4CEE-9F10-8863CE76905A}" type="slidenum">
              <a:rPr lang="tr-TR" smtClean="0"/>
              <a:t>11</a:t>
            </a:fld>
            <a:endParaRPr lang="tr-TR"/>
          </a:p>
        </p:txBody>
      </p:sp>
    </p:spTree>
    <p:extLst>
      <p:ext uri="{BB962C8B-B14F-4D97-AF65-F5344CB8AC3E}">
        <p14:creationId xmlns:p14="http://schemas.microsoft.com/office/powerpoint/2010/main" val="2683188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BFB2845F-C115-4CEE-9F10-8863CE76905A}" type="slidenum">
              <a:rPr lang="tr-TR" smtClean="0"/>
              <a:t>12</a:t>
            </a:fld>
            <a:endParaRPr lang="tr-TR"/>
          </a:p>
        </p:txBody>
      </p:sp>
    </p:spTree>
    <p:extLst>
      <p:ext uri="{BB962C8B-B14F-4D97-AF65-F5344CB8AC3E}">
        <p14:creationId xmlns:p14="http://schemas.microsoft.com/office/powerpoint/2010/main" val="2683188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BFB2845F-C115-4CEE-9F10-8863CE76905A}" type="slidenum">
              <a:rPr lang="tr-TR" smtClean="0"/>
              <a:t>13</a:t>
            </a:fld>
            <a:endParaRPr lang="tr-TR"/>
          </a:p>
        </p:txBody>
      </p:sp>
    </p:spTree>
    <p:extLst>
      <p:ext uri="{BB962C8B-B14F-4D97-AF65-F5344CB8AC3E}">
        <p14:creationId xmlns:p14="http://schemas.microsoft.com/office/powerpoint/2010/main" val="2683188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BFB2845F-C115-4CEE-9F10-8863CE76905A}" type="slidenum">
              <a:rPr lang="tr-TR" smtClean="0"/>
              <a:t>14</a:t>
            </a:fld>
            <a:endParaRPr lang="tr-TR"/>
          </a:p>
        </p:txBody>
      </p:sp>
    </p:spTree>
    <p:extLst>
      <p:ext uri="{BB962C8B-B14F-4D97-AF65-F5344CB8AC3E}">
        <p14:creationId xmlns:p14="http://schemas.microsoft.com/office/powerpoint/2010/main" val="2683188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900" baseline="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BFB2845F-C115-4CEE-9F10-8863CE76905A}" type="slidenum">
              <a:rPr lang="tr-TR" smtClean="0"/>
              <a:t>15</a:t>
            </a:fld>
            <a:endParaRPr lang="tr-TR"/>
          </a:p>
        </p:txBody>
      </p:sp>
    </p:spTree>
    <p:extLst>
      <p:ext uri="{BB962C8B-B14F-4D97-AF65-F5344CB8AC3E}">
        <p14:creationId xmlns:p14="http://schemas.microsoft.com/office/powerpoint/2010/main" val="2683188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900" baseline="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BFB2845F-C115-4CEE-9F10-8863CE76905A}" type="slidenum">
              <a:rPr lang="tr-TR" smtClean="0"/>
              <a:t>16</a:t>
            </a:fld>
            <a:endParaRPr lang="tr-TR"/>
          </a:p>
        </p:txBody>
      </p:sp>
    </p:spTree>
    <p:extLst>
      <p:ext uri="{BB962C8B-B14F-4D97-AF65-F5344CB8AC3E}">
        <p14:creationId xmlns:p14="http://schemas.microsoft.com/office/powerpoint/2010/main" val="2683188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BFB2845F-C115-4CEE-9F10-8863CE76905A}" type="slidenum">
              <a:rPr lang="tr-TR" smtClean="0"/>
              <a:t>2</a:t>
            </a:fld>
            <a:endParaRPr lang="tr-TR"/>
          </a:p>
        </p:txBody>
      </p:sp>
    </p:spTree>
    <p:extLst>
      <p:ext uri="{BB962C8B-B14F-4D97-AF65-F5344CB8AC3E}">
        <p14:creationId xmlns:p14="http://schemas.microsoft.com/office/powerpoint/2010/main" val="2683188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BFB2845F-C115-4CEE-9F10-8863CE76905A}" type="slidenum">
              <a:rPr lang="tr-TR" smtClean="0"/>
              <a:t>3</a:t>
            </a:fld>
            <a:endParaRPr lang="tr-TR"/>
          </a:p>
        </p:txBody>
      </p:sp>
    </p:spTree>
    <p:extLst>
      <p:ext uri="{BB962C8B-B14F-4D97-AF65-F5344CB8AC3E}">
        <p14:creationId xmlns:p14="http://schemas.microsoft.com/office/powerpoint/2010/main" val="2683188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BFB2845F-C115-4CEE-9F10-8863CE76905A}" type="slidenum">
              <a:rPr lang="tr-TR" smtClean="0"/>
              <a:t>4</a:t>
            </a:fld>
            <a:endParaRPr lang="tr-TR"/>
          </a:p>
        </p:txBody>
      </p:sp>
    </p:spTree>
    <p:extLst>
      <p:ext uri="{BB962C8B-B14F-4D97-AF65-F5344CB8AC3E}">
        <p14:creationId xmlns:p14="http://schemas.microsoft.com/office/powerpoint/2010/main" val="2683188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BFB2845F-C115-4CEE-9F10-8863CE76905A}" type="slidenum">
              <a:rPr lang="tr-TR" smtClean="0"/>
              <a:t>5</a:t>
            </a:fld>
            <a:endParaRPr lang="tr-TR"/>
          </a:p>
        </p:txBody>
      </p:sp>
    </p:spTree>
    <p:extLst>
      <p:ext uri="{BB962C8B-B14F-4D97-AF65-F5344CB8AC3E}">
        <p14:creationId xmlns:p14="http://schemas.microsoft.com/office/powerpoint/2010/main" val="2683188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BFB2845F-C115-4CEE-9F10-8863CE76905A}" type="slidenum">
              <a:rPr lang="tr-TR" smtClean="0"/>
              <a:t>6</a:t>
            </a:fld>
            <a:endParaRPr lang="tr-TR"/>
          </a:p>
        </p:txBody>
      </p:sp>
    </p:spTree>
    <p:extLst>
      <p:ext uri="{BB962C8B-B14F-4D97-AF65-F5344CB8AC3E}">
        <p14:creationId xmlns:p14="http://schemas.microsoft.com/office/powerpoint/2010/main" val="2683188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BFB2845F-C115-4CEE-9F10-8863CE76905A}" type="slidenum">
              <a:rPr lang="tr-TR" smtClean="0"/>
              <a:t>7</a:t>
            </a:fld>
            <a:endParaRPr lang="tr-TR"/>
          </a:p>
        </p:txBody>
      </p:sp>
    </p:spTree>
    <p:extLst>
      <p:ext uri="{BB962C8B-B14F-4D97-AF65-F5344CB8AC3E}">
        <p14:creationId xmlns:p14="http://schemas.microsoft.com/office/powerpoint/2010/main" val="2683188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BFB2845F-C115-4CEE-9F10-8863CE76905A}" type="slidenum">
              <a:rPr lang="tr-TR" smtClean="0"/>
              <a:t>8</a:t>
            </a:fld>
            <a:endParaRPr lang="tr-TR"/>
          </a:p>
        </p:txBody>
      </p:sp>
    </p:spTree>
    <p:extLst>
      <p:ext uri="{BB962C8B-B14F-4D97-AF65-F5344CB8AC3E}">
        <p14:creationId xmlns:p14="http://schemas.microsoft.com/office/powerpoint/2010/main" val="2683188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BFB2845F-C115-4CEE-9F10-8863CE76905A}" type="slidenum">
              <a:rPr lang="tr-TR" smtClean="0"/>
              <a:t>9</a:t>
            </a:fld>
            <a:endParaRPr lang="tr-TR"/>
          </a:p>
        </p:txBody>
      </p:sp>
    </p:spTree>
    <p:extLst>
      <p:ext uri="{BB962C8B-B14F-4D97-AF65-F5344CB8AC3E}">
        <p14:creationId xmlns:p14="http://schemas.microsoft.com/office/powerpoint/2010/main" val="2683188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A23720DD-5B6D-40BF-8493-A6B52D484E6B}" type="datetimeFigureOut">
              <a:rPr lang="tr-TR" smtClean="0"/>
              <a:t>05.03.2018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40222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A23720DD-5B6D-40BF-8493-A6B52D484E6B}" type="datetimeFigureOut">
              <a:rPr lang="tr-TR" smtClean="0"/>
              <a:t>05.03.2018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188717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A23720DD-5B6D-40BF-8493-A6B52D484E6B}" type="datetimeFigureOut">
              <a:rPr lang="tr-TR" smtClean="0"/>
              <a:t>05.03.2018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932669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A23720DD-5B6D-40BF-8493-A6B52D484E6B}" type="datetimeFigureOut">
              <a:rPr lang="tr-TR" smtClean="0"/>
              <a:t>05.03.2018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31546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3720DD-5B6D-40BF-8493-A6B52D484E6B}" type="datetimeFigureOut">
              <a:rPr lang="tr-TR" smtClean="0"/>
              <a:t>05.03.2018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12502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A23720DD-5B6D-40BF-8493-A6B52D484E6B}" type="datetimeFigureOut">
              <a:rPr lang="tr-TR" smtClean="0"/>
              <a:t>05.03.2018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00077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A23720DD-5B6D-40BF-8493-A6B52D484E6B}" type="datetimeFigureOut">
              <a:rPr lang="tr-TR" smtClean="0"/>
              <a:t>05.03.2018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487260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A23720DD-5B6D-40BF-8493-A6B52D484E6B}" type="datetimeFigureOut">
              <a:rPr lang="tr-TR" smtClean="0"/>
              <a:t>05.03.2018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445765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05.03.2018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417911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3720DD-5B6D-40BF-8493-A6B52D484E6B}" type="datetimeFigureOut">
              <a:rPr lang="tr-TR" smtClean="0"/>
              <a:t>05.03.2018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069917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3720DD-5B6D-40BF-8493-A6B52D484E6B}" type="datetimeFigureOut">
              <a:rPr lang="tr-TR" smtClean="0"/>
              <a:t>05.03.2018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676207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05.03.2018</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249231184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800" y="-2722"/>
            <a:ext cx="9144000" cy="980728"/>
          </a:xfrm>
          <a:solidFill>
            <a:schemeClr val="accent5">
              <a:lumMod val="20000"/>
              <a:lumOff val="80000"/>
            </a:schemeClr>
          </a:solidFill>
          <a:scene3d>
            <a:camera prst="orthographicFront"/>
            <a:lightRig rig="threePt" dir="t"/>
          </a:scene3d>
          <a:sp3d>
            <a:bevelT prst="angle"/>
          </a:sp3d>
        </p:spPr>
        <p:txBody>
          <a:bodyPr anchor="ctr">
            <a:normAutofit/>
          </a:bodyPr>
          <a:lstStyle/>
          <a:p>
            <a:pPr indent="396000" algn="ctr">
              <a:lnSpc>
                <a:spcPct val="150000"/>
              </a:lnSpc>
            </a:pPr>
            <a:r>
              <a:rPr lang="tr-TR" sz="2400" dirty="0" smtClean="0">
                <a:solidFill>
                  <a:srgbClr val="FF0000"/>
                </a:solidFill>
                <a:latin typeface="Times New Roman" pitchFamily="18" charset="0"/>
                <a:cs typeface="Times New Roman" pitchFamily="18" charset="0"/>
              </a:rPr>
              <a:t> BUZul nedİR?</a:t>
            </a:r>
            <a:endParaRPr lang="tr-TR" sz="2800"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2940" y="980728"/>
            <a:ext cx="9144992" cy="5877272"/>
          </a:xfrm>
          <a:solidFill>
            <a:schemeClr val="accent5">
              <a:lumMod val="40000"/>
              <a:lumOff val="60000"/>
            </a:schemeClr>
          </a:solidFill>
          <a:scene3d>
            <a:camera prst="orthographicFront"/>
            <a:lightRig rig="threePt" dir="t"/>
          </a:scene3d>
          <a:sp3d>
            <a:bevelT prst="angle"/>
          </a:sp3d>
        </p:spPr>
        <p:txBody>
          <a:bodyPr anchor="t"/>
          <a:lstStyle/>
          <a:p>
            <a:pPr indent="396000">
              <a:lnSpc>
                <a:spcPct val="150000"/>
              </a:lnSpc>
              <a:spcBef>
                <a:spcPts val="0"/>
              </a:spcBef>
            </a:pPr>
            <a:r>
              <a:rPr lang="tr-TR" sz="1600" dirty="0" smtClean="0">
                <a:solidFill>
                  <a:schemeClr val="tx1"/>
                </a:solidFill>
                <a:latin typeface="Times New Roman" pitchFamily="18" charset="0"/>
                <a:cs typeface="Times New Roman" pitchFamily="18" charset="0"/>
              </a:rPr>
              <a:t>Buzul, kutuplarda ve yüksek dağ sıralarında yaz-kış erimeyen ve yer çekiminin etkisiyle hareket eden buz kütlesidir. Bugün alansal ve hacimsel küçülmeyle geri çekilen buzullar, halen Grönland ve Antarktika’nın </a:t>
            </a:r>
            <a:r>
              <a:rPr lang="tr-TR" sz="1600" dirty="0" err="1" smtClean="0">
                <a:solidFill>
                  <a:schemeClr val="tx1"/>
                </a:solidFill>
                <a:latin typeface="Times New Roman" pitchFamily="18" charset="0"/>
                <a:cs typeface="Times New Roman" pitchFamily="18" charset="0"/>
              </a:rPr>
              <a:t>yakşık</a:t>
            </a:r>
            <a:r>
              <a:rPr lang="tr-TR" sz="1600" dirty="0" smtClean="0">
                <a:solidFill>
                  <a:schemeClr val="tx1"/>
                </a:solidFill>
                <a:latin typeface="Times New Roman" pitchFamily="18" charset="0"/>
                <a:cs typeface="Times New Roman" pitchFamily="18" charset="0"/>
              </a:rPr>
              <a:t> %96’sını, yerküre karalarının ise yaklaşık %10’u (15 milyon km</a:t>
            </a:r>
            <a:r>
              <a:rPr lang="tr-TR" sz="1600" baseline="30000" dirty="0" smtClean="0">
                <a:solidFill>
                  <a:schemeClr val="tx1"/>
                </a:solidFill>
                <a:latin typeface="Times New Roman" pitchFamily="18" charset="0"/>
                <a:cs typeface="Times New Roman" pitchFamily="18" charset="0"/>
              </a:rPr>
              <a:t>2</a:t>
            </a:r>
            <a:r>
              <a:rPr lang="tr-TR" sz="1600" dirty="0" smtClean="0">
                <a:solidFill>
                  <a:schemeClr val="tx1"/>
                </a:solidFill>
                <a:latin typeface="Times New Roman" pitchFamily="18" charset="0"/>
                <a:cs typeface="Times New Roman" pitchFamily="18" charset="0"/>
              </a:rPr>
              <a:t>) işgal ederler. Bundan 20.000 sene önceki son buzul döneminde ise günümüzden 3 kat fazla alanın buzullarla kaplı olduğu tahmin edilmektedir.</a:t>
            </a:r>
          </a:p>
          <a:p>
            <a:pPr indent="396000">
              <a:lnSpc>
                <a:spcPct val="150000"/>
              </a:lnSpc>
              <a:spcBef>
                <a:spcPts val="0"/>
              </a:spcBef>
            </a:pPr>
            <a:endParaRPr lang="tr-TR" sz="18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600" dirty="0" smtClean="0">
              <a:solidFill>
                <a:schemeClr val="tx1"/>
              </a:solidFill>
              <a:latin typeface="Arial" pitchFamily="34" charset="0"/>
              <a:cs typeface="Arial" pitchFamily="34" charset="0"/>
            </a:endParaRPr>
          </a:p>
          <a:p>
            <a:pPr indent="396000">
              <a:lnSpc>
                <a:spcPct val="150000"/>
              </a:lnSpc>
              <a:spcBef>
                <a:spcPts val="0"/>
              </a:spcBef>
            </a:pPr>
            <a:endParaRPr lang="tr-TR" sz="1600" dirty="0" smtClean="0">
              <a:solidFill>
                <a:schemeClr val="tx1"/>
              </a:solidFill>
              <a:latin typeface="Arial" pitchFamily="34" charset="0"/>
              <a:cs typeface="Arial" pitchFamily="34" charset="0"/>
            </a:endParaRPr>
          </a:p>
          <a:p>
            <a:pPr indent="396000" algn="just">
              <a:lnSpc>
                <a:spcPct val="150000"/>
              </a:lnSpc>
              <a:spcBef>
                <a:spcPts val="0"/>
              </a:spcBef>
            </a:pPr>
            <a:endParaRPr lang="tr-TR" dirty="0">
              <a:solidFill>
                <a:schemeClr val="tx1"/>
              </a:solidFill>
              <a:latin typeface="Times New Roman" pitchFamily="18" charset="0"/>
              <a:cs typeface="Times New Roman"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149" y="1"/>
            <a:ext cx="597115" cy="54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36" y="2652910"/>
            <a:ext cx="5378524" cy="4205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2678408"/>
            <a:ext cx="3737169" cy="4179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1347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800" y="-2722"/>
            <a:ext cx="9144000" cy="980728"/>
          </a:xfrm>
          <a:solidFill>
            <a:schemeClr val="accent5">
              <a:lumMod val="20000"/>
              <a:lumOff val="80000"/>
            </a:schemeClr>
          </a:solidFill>
          <a:scene3d>
            <a:camera prst="orthographicFront"/>
            <a:lightRig rig="threePt" dir="t"/>
          </a:scene3d>
          <a:sp3d>
            <a:bevelT prst="angle"/>
          </a:sp3d>
        </p:spPr>
        <p:txBody>
          <a:bodyPr anchor="ctr">
            <a:normAutofit/>
          </a:bodyPr>
          <a:lstStyle/>
          <a:p>
            <a:pPr indent="396000" algn="ctr">
              <a:lnSpc>
                <a:spcPct val="150000"/>
              </a:lnSpc>
            </a:pPr>
            <a:r>
              <a:rPr lang="tr-TR" sz="2400" dirty="0" smtClean="0">
                <a:solidFill>
                  <a:srgbClr val="FF0000"/>
                </a:solidFill>
                <a:latin typeface="Times New Roman" pitchFamily="18" charset="0"/>
                <a:cs typeface="Times New Roman" pitchFamily="18" charset="0"/>
              </a:rPr>
              <a:t> </a:t>
            </a:r>
            <a:r>
              <a:rPr lang="tr-TR" sz="2400" dirty="0" err="1" smtClean="0">
                <a:solidFill>
                  <a:srgbClr val="FF0000"/>
                </a:solidFill>
                <a:latin typeface="Times New Roman" pitchFamily="18" charset="0"/>
                <a:cs typeface="Times New Roman" pitchFamily="18" charset="0"/>
              </a:rPr>
              <a:t>BUZulLARIN</a:t>
            </a:r>
            <a:r>
              <a:rPr lang="tr-TR" sz="2400" dirty="0" smtClean="0">
                <a:solidFill>
                  <a:srgbClr val="FF0000"/>
                </a:solidFill>
                <a:latin typeface="Times New Roman" pitchFamily="18" charset="0"/>
                <a:cs typeface="Times New Roman" pitchFamily="18" charset="0"/>
              </a:rPr>
              <a:t> OLUŞTURDUĞU YERŞEKİLLERİ</a:t>
            </a:r>
            <a:endParaRPr lang="tr-TR" sz="2800"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0" y="980728"/>
            <a:ext cx="9173264" cy="5877272"/>
          </a:xfrm>
          <a:solidFill>
            <a:schemeClr val="accent5">
              <a:lumMod val="40000"/>
              <a:lumOff val="60000"/>
            </a:schemeClr>
          </a:solidFill>
          <a:scene3d>
            <a:camera prst="orthographicFront"/>
            <a:lightRig rig="threePt" dir="t"/>
          </a:scene3d>
          <a:sp3d>
            <a:bevelT prst="angle"/>
          </a:sp3d>
        </p:spPr>
        <p:txBody>
          <a:bodyPr anchor="t">
            <a:normAutofit/>
          </a:bodyPr>
          <a:lstStyle/>
          <a:p>
            <a:pPr indent="396000">
              <a:lnSpc>
                <a:spcPct val="150000"/>
              </a:lnSpc>
              <a:spcBef>
                <a:spcPts val="0"/>
              </a:spcBef>
            </a:pPr>
            <a:r>
              <a:rPr lang="tr-TR" sz="1200" dirty="0" smtClean="0">
                <a:solidFill>
                  <a:schemeClr val="tx1"/>
                </a:solidFill>
                <a:latin typeface="Times New Roman" pitchFamily="18" charset="0"/>
                <a:cs typeface="Times New Roman" pitchFamily="18" charset="0"/>
              </a:rPr>
              <a:t>Morenler oluşum mekanizmaları,  şekilsel özellikleri ve bulundukları yere göre birbirlerinden ayrılır ve farklı isimler ile tanımlanır.</a:t>
            </a:r>
          </a:p>
          <a:p>
            <a:pPr indent="396000">
              <a:lnSpc>
                <a:spcPct val="150000"/>
              </a:lnSpc>
              <a:spcBef>
                <a:spcPts val="0"/>
              </a:spcBef>
            </a:pPr>
            <a:r>
              <a:rPr lang="tr-TR" sz="1200" b="1" u="sng" dirty="0" smtClean="0">
                <a:solidFill>
                  <a:schemeClr val="tx2">
                    <a:lumMod val="60000"/>
                    <a:lumOff val="40000"/>
                  </a:schemeClr>
                </a:solidFill>
                <a:latin typeface="Times New Roman" pitchFamily="18" charset="0"/>
                <a:cs typeface="Times New Roman" pitchFamily="18" charset="0"/>
              </a:rPr>
              <a:t>Yanal (lateral) morenler</a:t>
            </a:r>
            <a:r>
              <a:rPr lang="tr-TR" sz="1200" b="1" dirty="0" smtClean="0">
                <a:solidFill>
                  <a:schemeClr val="tx2">
                    <a:lumMod val="60000"/>
                    <a:lumOff val="40000"/>
                  </a:schemeClr>
                </a:solidFill>
                <a:latin typeface="Times New Roman" pitchFamily="18" charset="0"/>
                <a:cs typeface="Times New Roman" pitchFamily="18" charset="0"/>
              </a:rPr>
              <a:t>: </a:t>
            </a:r>
            <a:r>
              <a:rPr lang="tr-TR" sz="1200" dirty="0" smtClean="0">
                <a:solidFill>
                  <a:schemeClr val="tx1"/>
                </a:solidFill>
                <a:latin typeface="Times New Roman" pitchFamily="18" charset="0"/>
                <a:cs typeface="Times New Roman" pitchFamily="18" charset="0"/>
              </a:rPr>
              <a:t>Buzulların kenarları boyunca yer alır. Buzulun vadi yamacında parçaladığı ve bıraktığı sürüklemelerdir.</a:t>
            </a:r>
            <a:endParaRPr lang="tr-TR" sz="1200" dirty="0">
              <a:solidFill>
                <a:schemeClr val="tx1"/>
              </a:solidFill>
              <a:latin typeface="Times New Roman" pitchFamily="18" charset="0"/>
              <a:cs typeface="Times New Roman" pitchFamily="18" charset="0"/>
            </a:endParaRPr>
          </a:p>
          <a:p>
            <a:pPr indent="396000">
              <a:lnSpc>
                <a:spcPct val="150000"/>
              </a:lnSpc>
              <a:spcBef>
                <a:spcPts val="0"/>
              </a:spcBef>
            </a:pPr>
            <a:r>
              <a:rPr lang="tr-TR" sz="1200" b="1" u="sng" dirty="0" smtClean="0">
                <a:solidFill>
                  <a:schemeClr val="tx2">
                    <a:lumMod val="60000"/>
                    <a:lumOff val="40000"/>
                  </a:schemeClr>
                </a:solidFill>
                <a:latin typeface="Times New Roman" pitchFamily="18" charset="0"/>
                <a:cs typeface="Times New Roman" pitchFamily="18" charset="0"/>
              </a:rPr>
              <a:t>Orta (medial) morenler</a:t>
            </a:r>
            <a:r>
              <a:rPr lang="tr-TR" sz="1200" b="1" dirty="0" smtClean="0">
                <a:solidFill>
                  <a:schemeClr val="tx2">
                    <a:lumMod val="60000"/>
                    <a:lumOff val="40000"/>
                  </a:schemeClr>
                </a:solidFill>
                <a:latin typeface="Times New Roman" pitchFamily="18" charset="0"/>
                <a:cs typeface="Times New Roman" pitchFamily="18" charset="0"/>
              </a:rPr>
              <a:t>:</a:t>
            </a:r>
            <a:r>
              <a:rPr lang="tr-TR" sz="1200" dirty="0">
                <a:solidFill>
                  <a:schemeClr val="tx1"/>
                </a:solidFill>
                <a:latin typeface="Times New Roman" pitchFamily="18" charset="0"/>
                <a:cs typeface="Times New Roman" pitchFamily="18" charset="0"/>
              </a:rPr>
              <a:t> </a:t>
            </a:r>
            <a:r>
              <a:rPr lang="tr-TR" sz="1200" dirty="0" smtClean="0">
                <a:solidFill>
                  <a:schemeClr val="tx1"/>
                </a:solidFill>
                <a:latin typeface="Times New Roman" pitchFamily="18" charset="0"/>
                <a:cs typeface="Times New Roman" pitchFamily="18" charset="0"/>
              </a:rPr>
              <a:t>İki komşu ve bileşen vadiye ait yanal morenler vadilerin birleşme noktasından aşağıya orta moreni oluştururlar.</a:t>
            </a:r>
          </a:p>
          <a:p>
            <a:pPr indent="396000">
              <a:lnSpc>
                <a:spcPct val="150000"/>
              </a:lnSpc>
              <a:spcBef>
                <a:spcPts val="0"/>
              </a:spcBef>
            </a:pPr>
            <a:r>
              <a:rPr lang="tr-TR" sz="1200" b="1" u="sng" dirty="0" smtClean="0">
                <a:solidFill>
                  <a:schemeClr val="tx2">
                    <a:lumMod val="60000"/>
                    <a:lumOff val="40000"/>
                  </a:schemeClr>
                </a:solidFill>
                <a:latin typeface="Times New Roman" pitchFamily="18" charset="0"/>
                <a:cs typeface="Times New Roman" pitchFamily="18" charset="0"/>
              </a:rPr>
              <a:t>Cephe (front) moreni</a:t>
            </a:r>
            <a:r>
              <a:rPr lang="tr-TR" sz="1200" dirty="0" smtClean="0">
                <a:solidFill>
                  <a:schemeClr val="tx2">
                    <a:lumMod val="60000"/>
                    <a:lumOff val="40000"/>
                  </a:schemeClr>
                </a:solidFill>
                <a:latin typeface="Times New Roman" pitchFamily="18" charset="0"/>
                <a:cs typeface="Times New Roman" pitchFamily="18" charset="0"/>
              </a:rPr>
              <a:t>:</a:t>
            </a:r>
            <a:r>
              <a:rPr lang="tr-TR" sz="1200" dirty="0" smtClean="0">
                <a:solidFill>
                  <a:schemeClr val="tx1"/>
                </a:solidFill>
                <a:latin typeface="Times New Roman" pitchFamily="18" charset="0"/>
                <a:cs typeface="Times New Roman" pitchFamily="18" charset="0"/>
              </a:rPr>
              <a:t> Buzulun ilerlemesi ve gerilemesine bağlı olarak gelişen kabaca kavisli çizgisellik gösteren buzul birikinti sırtlarıdır.</a:t>
            </a:r>
          </a:p>
          <a:p>
            <a:pPr indent="396000">
              <a:lnSpc>
                <a:spcPct val="150000"/>
              </a:lnSpc>
              <a:spcBef>
                <a:spcPts val="0"/>
              </a:spcBef>
            </a:pPr>
            <a:r>
              <a:rPr lang="tr-TR" sz="1200" b="1" u="sng" dirty="0" smtClean="0">
                <a:solidFill>
                  <a:schemeClr val="tx2">
                    <a:lumMod val="60000"/>
                    <a:lumOff val="40000"/>
                  </a:schemeClr>
                </a:solidFill>
                <a:latin typeface="Times New Roman" pitchFamily="18" charset="0"/>
                <a:cs typeface="Times New Roman" pitchFamily="18" charset="0"/>
              </a:rPr>
              <a:t>Uç (Terminal) moren</a:t>
            </a:r>
            <a:r>
              <a:rPr lang="tr-TR" sz="1200" b="1" dirty="0" smtClean="0">
                <a:solidFill>
                  <a:schemeClr val="tx2">
                    <a:lumMod val="60000"/>
                    <a:lumOff val="40000"/>
                  </a:schemeClr>
                </a:solidFill>
                <a:latin typeface="Times New Roman" pitchFamily="18" charset="0"/>
                <a:cs typeface="Times New Roman" pitchFamily="18" charset="0"/>
              </a:rPr>
              <a:t>:</a:t>
            </a:r>
            <a:r>
              <a:rPr lang="tr-TR" sz="1200" dirty="0" smtClean="0">
                <a:solidFill>
                  <a:schemeClr val="tx1"/>
                </a:solidFill>
                <a:latin typeface="Times New Roman" pitchFamily="18" charset="0"/>
                <a:cs typeface="Times New Roman" pitchFamily="18" charset="0"/>
              </a:rPr>
              <a:t>  Buzulun ucunda oluşur ve buzulun inebildiği en son noktayı gösterir.</a:t>
            </a:r>
          </a:p>
          <a:p>
            <a:pPr indent="396000">
              <a:lnSpc>
                <a:spcPct val="150000"/>
              </a:lnSpc>
              <a:spcBef>
                <a:spcPts val="0"/>
              </a:spcBef>
            </a:pPr>
            <a:r>
              <a:rPr lang="tr-TR" sz="1200" b="1" u="sng" dirty="0" smtClean="0">
                <a:solidFill>
                  <a:schemeClr val="tx2">
                    <a:lumMod val="60000"/>
                    <a:lumOff val="40000"/>
                  </a:schemeClr>
                </a:solidFill>
                <a:latin typeface="Times New Roman" pitchFamily="18" charset="0"/>
                <a:cs typeface="Times New Roman" pitchFamily="18" charset="0"/>
              </a:rPr>
              <a:t>Taban (</a:t>
            </a:r>
            <a:r>
              <a:rPr lang="tr-TR" sz="1200" b="1" u="sng" dirty="0" err="1" smtClean="0">
                <a:solidFill>
                  <a:schemeClr val="tx2">
                    <a:lumMod val="60000"/>
                    <a:lumOff val="40000"/>
                  </a:schemeClr>
                </a:solidFill>
                <a:latin typeface="Times New Roman" pitchFamily="18" charset="0"/>
                <a:cs typeface="Times New Roman" pitchFamily="18" charset="0"/>
              </a:rPr>
              <a:t>ground</a:t>
            </a:r>
            <a:r>
              <a:rPr lang="tr-TR" sz="1200" b="1" u="sng" dirty="0" smtClean="0">
                <a:solidFill>
                  <a:schemeClr val="tx2">
                    <a:lumMod val="60000"/>
                    <a:lumOff val="40000"/>
                  </a:schemeClr>
                </a:solidFill>
                <a:latin typeface="Times New Roman" pitchFamily="18" charset="0"/>
                <a:cs typeface="Times New Roman" pitchFamily="18" charset="0"/>
              </a:rPr>
              <a:t>) morenleri</a:t>
            </a:r>
            <a:r>
              <a:rPr lang="tr-TR" sz="1200" b="1" dirty="0" smtClean="0">
                <a:solidFill>
                  <a:schemeClr val="tx2">
                    <a:lumMod val="60000"/>
                    <a:lumOff val="40000"/>
                  </a:schemeClr>
                </a:solidFill>
                <a:latin typeface="Times New Roman" pitchFamily="18" charset="0"/>
                <a:cs typeface="Times New Roman" pitchFamily="18" charset="0"/>
              </a:rPr>
              <a:t>: </a:t>
            </a:r>
            <a:r>
              <a:rPr lang="tr-TR" sz="1200" dirty="0" smtClean="0">
                <a:solidFill>
                  <a:schemeClr val="tx1"/>
                </a:solidFill>
                <a:latin typeface="Times New Roman" pitchFamily="18" charset="0"/>
                <a:cs typeface="Times New Roman" pitchFamily="18" charset="0"/>
              </a:rPr>
              <a:t>Az eğimli yamaçlar ve düzlüklerde gelişen taban morenleri, düzenli bir dağılım ve ardalanma göstermezler. </a:t>
            </a:r>
          </a:p>
          <a:p>
            <a:pPr indent="396000">
              <a:lnSpc>
                <a:spcPct val="150000"/>
              </a:lnSpc>
              <a:spcBef>
                <a:spcPts val="0"/>
              </a:spcBef>
            </a:pPr>
            <a:r>
              <a:rPr lang="tr-TR" sz="1200" dirty="0" smtClean="0">
                <a:solidFill>
                  <a:schemeClr val="tx1"/>
                </a:solidFill>
                <a:latin typeface="Times New Roman" pitchFamily="18" charset="0"/>
                <a:cs typeface="Times New Roman" pitchFamily="18" charset="0"/>
              </a:rPr>
              <a:t>Buzulun ilerlemesi veya geri çekilmesi sırasında tabanında bir örtü oluşturacak şekilde taşınmış enkaz malzemelerinin birikmesinden</a:t>
            </a:r>
          </a:p>
          <a:p>
            <a:pPr indent="396000">
              <a:lnSpc>
                <a:spcPct val="150000"/>
              </a:lnSpc>
              <a:spcBef>
                <a:spcPts val="0"/>
              </a:spcBef>
            </a:pPr>
            <a:r>
              <a:rPr lang="tr-TR" sz="1200" dirty="0" smtClean="0">
                <a:solidFill>
                  <a:schemeClr val="tx1"/>
                </a:solidFill>
                <a:latin typeface="Times New Roman" pitchFamily="18" charset="0"/>
                <a:cs typeface="Times New Roman" pitchFamily="18" charset="0"/>
              </a:rPr>
              <a:t>oluşur (Turoğlu 2011). </a:t>
            </a:r>
          </a:p>
          <a:p>
            <a:pPr indent="396000">
              <a:lnSpc>
                <a:spcPct val="150000"/>
              </a:lnSpc>
              <a:spcBef>
                <a:spcPts val="0"/>
              </a:spcBef>
            </a:pPr>
            <a:endParaRPr lang="tr-TR" sz="1200"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smtClean="0">
              <a:solidFill>
                <a:schemeClr val="tx1"/>
              </a:solidFill>
              <a:latin typeface="Times New Roman" pitchFamily="18" charset="0"/>
              <a:cs typeface="Times New Roman" pitchFamily="18" charset="0"/>
            </a:endParaRPr>
          </a:p>
          <a:p>
            <a:pPr indent="396000">
              <a:spcBef>
                <a:spcPts val="0"/>
              </a:spcBef>
            </a:pPr>
            <a:r>
              <a:rPr lang="tr-TR" sz="1100" b="1" dirty="0" smtClean="0">
                <a:solidFill>
                  <a:schemeClr val="tx1"/>
                </a:solidFill>
                <a:latin typeface="Times New Roman" pitchFamily="18" charset="0"/>
                <a:cs typeface="Times New Roman" pitchFamily="18" charset="0"/>
              </a:rPr>
              <a:t>Farklı moren türleri. 1:Yan morenler, 2:Orta morenler, 3:Cephe               Uç moren ve buzulun erimesi ile oluşmuş buzul gölü</a:t>
            </a:r>
          </a:p>
          <a:p>
            <a:pPr indent="396000">
              <a:spcBef>
                <a:spcPts val="0"/>
              </a:spcBef>
            </a:pPr>
            <a:r>
              <a:rPr lang="tr-TR" sz="1100" b="1" dirty="0" smtClean="0">
                <a:solidFill>
                  <a:schemeClr val="tx1"/>
                </a:solidFill>
                <a:latin typeface="Times New Roman" pitchFamily="18" charset="0"/>
                <a:cs typeface="Times New Roman" pitchFamily="18" charset="0"/>
              </a:rPr>
              <a:t>moreni Gornegletscher buzulu (İsviçre) [2]                                                      (Nevada Yerupaja zirvesi, Peru) [2]</a:t>
            </a:r>
          </a:p>
          <a:p>
            <a:pPr indent="396000">
              <a:lnSpc>
                <a:spcPct val="150000"/>
              </a:lnSpc>
              <a:spcBef>
                <a:spcPts val="0"/>
              </a:spcBef>
            </a:pPr>
            <a:endParaRPr lang="tr-TR" sz="1100" b="1"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400" dirty="0">
              <a:solidFill>
                <a:schemeClr val="tx1"/>
              </a:solidFill>
              <a:latin typeface="Times New Roman" pitchFamily="18" charset="0"/>
              <a:cs typeface="Times New Roman"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149" y="1"/>
            <a:ext cx="597115" cy="54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199140"/>
            <a:ext cx="4439226" cy="2759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3132721"/>
            <a:ext cx="3764539" cy="2825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5188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800" y="-2722"/>
            <a:ext cx="9144000" cy="980728"/>
          </a:xfrm>
          <a:solidFill>
            <a:schemeClr val="accent5">
              <a:lumMod val="20000"/>
              <a:lumOff val="80000"/>
            </a:schemeClr>
          </a:solidFill>
          <a:scene3d>
            <a:camera prst="orthographicFront"/>
            <a:lightRig rig="threePt" dir="t"/>
          </a:scene3d>
          <a:sp3d>
            <a:bevelT prst="angle"/>
          </a:sp3d>
        </p:spPr>
        <p:txBody>
          <a:bodyPr anchor="ctr">
            <a:normAutofit/>
          </a:bodyPr>
          <a:lstStyle/>
          <a:p>
            <a:pPr indent="396000" algn="ctr">
              <a:lnSpc>
                <a:spcPct val="150000"/>
              </a:lnSpc>
            </a:pPr>
            <a:r>
              <a:rPr lang="tr-TR" sz="2400" dirty="0" smtClean="0">
                <a:solidFill>
                  <a:srgbClr val="FF0000"/>
                </a:solidFill>
                <a:latin typeface="Times New Roman" pitchFamily="18" charset="0"/>
                <a:cs typeface="Times New Roman" pitchFamily="18" charset="0"/>
              </a:rPr>
              <a:t> BUZULLARIN OLUŞTURDUĞU YERŞEKİLLERİ </a:t>
            </a:r>
            <a:endParaRPr lang="tr-TR" sz="2800"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26134" y="922412"/>
            <a:ext cx="9173264" cy="5935588"/>
          </a:xfrm>
          <a:solidFill>
            <a:schemeClr val="accent5">
              <a:lumMod val="40000"/>
              <a:lumOff val="60000"/>
            </a:schemeClr>
          </a:solidFill>
          <a:scene3d>
            <a:camera prst="orthographicFront"/>
            <a:lightRig rig="threePt" dir="t"/>
          </a:scene3d>
          <a:sp3d>
            <a:bevelT prst="angle"/>
          </a:sp3d>
        </p:spPr>
        <p:txBody>
          <a:bodyPr anchor="t">
            <a:normAutofit/>
          </a:bodyPr>
          <a:lstStyle/>
          <a:p>
            <a:pPr indent="396000">
              <a:lnSpc>
                <a:spcPct val="150000"/>
              </a:lnSpc>
              <a:spcBef>
                <a:spcPts val="0"/>
              </a:spcBef>
            </a:pPr>
            <a:endParaRPr lang="tr-TR" sz="14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400" b="1" u="sng" dirty="0" smtClean="0">
              <a:solidFill>
                <a:schemeClr val="tx2">
                  <a:lumMod val="60000"/>
                  <a:lumOff val="40000"/>
                </a:schemeClr>
              </a:solidFill>
              <a:latin typeface="Times New Roman" pitchFamily="18" charset="0"/>
              <a:cs typeface="Times New Roman" pitchFamily="18" charset="0"/>
            </a:endParaRPr>
          </a:p>
          <a:p>
            <a:pPr indent="396000">
              <a:lnSpc>
                <a:spcPct val="150000"/>
              </a:lnSpc>
              <a:spcBef>
                <a:spcPts val="0"/>
              </a:spcBef>
            </a:pPr>
            <a:r>
              <a:rPr lang="tr-TR" sz="1400" b="1" u="sng" dirty="0" smtClean="0">
                <a:solidFill>
                  <a:schemeClr val="tx2">
                    <a:lumMod val="60000"/>
                    <a:lumOff val="40000"/>
                  </a:schemeClr>
                </a:solidFill>
                <a:latin typeface="Times New Roman" pitchFamily="18" charset="0"/>
                <a:cs typeface="Times New Roman" pitchFamily="18" charset="0"/>
              </a:rPr>
              <a:t>Drumlin</a:t>
            </a:r>
            <a:r>
              <a:rPr lang="tr-TR" sz="1400" b="1" dirty="0" smtClean="0">
                <a:solidFill>
                  <a:schemeClr val="tx2">
                    <a:lumMod val="60000"/>
                    <a:lumOff val="40000"/>
                  </a:schemeClr>
                </a:solidFill>
                <a:latin typeface="Times New Roman" pitchFamily="18" charset="0"/>
                <a:cs typeface="Times New Roman" pitchFamily="18" charset="0"/>
              </a:rPr>
              <a:t>:</a:t>
            </a:r>
            <a:r>
              <a:rPr lang="tr-TR" sz="1400" dirty="0" smtClean="0">
                <a:solidFill>
                  <a:schemeClr val="tx1"/>
                </a:solidFill>
                <a:latin typeface="Times New Roman" pitchFamily="18" charset="0"/>
                <a:cs typeface="Times New Roman" pitchFamily="18" charset="0"/>
              </a:rPr>
              <a:t> Taban morenlerinden meydana gelmiş kaşık şekilli tepelerdir. Üstten bakıldığında daha az eğimli olan kısım buzulun akış yönünü gösterir. Drumlinler genelde drumlin sahası denen ve sayıları binleri bulan gruplar halinde gözlenirler.</a:t>
            </a:r>
          </a:p>
          <a:p>
            <a:pPr indent="396000">
              <a:lnSpc>
                <a:spcPct val="150000"/>
              </a:lnSpc>
              <a:spcBef>
                <a:spcPts val="0"/>
              </a:spcBef>
            </a:pPr>
            <a:endParaRPr lang="tr-TR" sz="1400" dirty="0">
              <a:solidFill>
                <a:schemeClr val="tx1"/>
              </a:solidFill>
              <a:latin typeface="Times New Roman" pitchFamily="18" charset="0"/>
              <a:cs typeface="Times New Roman" pitchFamily="18" charset="0"/>
            </a:endParaRPr>
          </a:p>
          <a:p>
            <a:pPr indent="396000">
              <a:lnSpc>
                <a:spcPct val="150000"/>
              </a:lnSpc>
              <a:spcBef>
                <a:spcPts val="0"/>
              </a:spcBef>
            </a:pPr>
            <a:endParaRPr lang="tr-TR" sz="14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400" dirty="0">
              <a:solidFill>
                <a:schemeClr val="tx1"/>
              </a:solidFill>
              <a:latin typeface="Times New Roman" pitchFamily="18" charset="0"/>
              <a:cs typeface="Times New Roman" pitchFamily="18" charset="0"/>
            </a:endParaRPr>
          </a:p>
          <a:p>
            <a:pPr indent="396000">
              <a:lnSpc>
                <a:spcPct val="150000"/>
              </a:lnSpc>
              <a:spcBef>
                <a:spcPts val="0"/>
              </a:spcBef>
            </a:pPr>
            <a:endParaRPr lang="tr-TR" sz="14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400" dirty="0">
              <a:solidFill>
                <a:schemeClr val="tx1"/>
              </a:solidFill>
              <a:latin typeface="Times New Roman" pitchFamily="18" charset="0"/>
              <a:cs typeface="Times New Roman" pitchFamily="18" charset="0"/>
            </a:endParaRPr>
          </a:p>
          <a:p>
            <a:pPr indent="396000">
              <a:lnSpc>
                <a:spcPct val="150000"/>
              </a:lnSpc>
              <a:spcBef>
                <a:spcPts val="0"/>
              </a:spcBef>
            </a:pPr>
            <a:endParaRPr lang="tr-TR" sz="14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400" dirty="0">
              <a:solidFill>
                <a:schemeClr val="tx1"/>
              </a:solidFill>
              <a:latin typeface="Times New Roman" pitchFamily="18" charset="0"/>
              <a:cs typeface="Times New Roman" pitchFamily="18" charset="0"/>
            </a:endParaRPr>
          </a:p>
          <a:p>
            <a:pPr indent="396000">
              <a:lnSpc>
                <a:spcPct val="150000"/>
              </a:lnSpc>
              <a:spcBef>
                <a:spcPts val="0"/>
              </a:spcBef>
            </a:pPr>
            <a:endParaRPr lang="tr-TR" sz="14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400" dirty="0">
              <a:solidFill>
                <a:schemeClr val="tx1"/>
              </a:solidFill>
              <a:latin typeface="Times New Roman" pitchFamily="18" charset="0"/>
              <a:cs typeface="Times New Roman" pitchFamily="18" charset="0"/>
            </a:endParaRPr>
          </a:p>
          <a:p>
            <a:pPr indent="396000">
              <a:lnSpc>
                <a:spcPct val="150000"/>
              </a:lnSpc>
              <a:spcBef>
                <a:spcPts val="0"/>
              </a:spcBef>
            </a:pPr>
            <a:r>
              <a:rPr lang="tr-TR" sz="1400" dirty="0" smtClean="0">
                <a:solidFill>
                  <a:schemeClr val="tx1"/>
                </a:solidFill>
                <a:latin typeface="Times New Roman" pitchFamily="18" charset="0"/>
                <a:cs typeface="Times New Roman" pitchFamily="18" charset="0"/>
              </a:rPr>
              <a:t>  </a:t>
            </a:r>
            <a:r>
              <a:rPr lang="tr-TR" sz="1200" b="1" dirty="0" smtClean="0">
                <a:solidFill>
                  <a:schemeClr val="tx1"/>
                </a:solidFill>
                <a:latin typeface="Times New Roman" pitchFamily="18" charset="0"/>
                <a:cs typeface="Times New Roman" pitchFamily="18" charset="0"/>
              </a:rPr>
              <a:t>Drumlin şekli ve arazi fotosu (Boston, ABD) [9]</a:t>
            </a:r>
          </a:p>
          <a:p>
            <a:pPr indent="396000">
              <a:lnSpc>
                <a:spcPct val="150000"/>
              </a:lnSpc>
              <a:spcBef>
                <a:spcPts val="0"/>
              </a:spcBef>
            </a:pPr>
            <a:endParaRPr lang="tr-TR" sz="1400" dirty="0" smtClean="0">
              <a:solidFill>
                <a:schemeClr val="tx1"/>
              </a:solidFill>
              <a:latin typeface="Times New Roman" pitchFamily="18" charset="0"/>
              <a:cs typeface="Times New Roman" pitchFamily="18" charset="0"/>
            </a:endParaRPr>
          </a:p>
          <a:p>
            <a:pPr indent="396000">
              <a:lnSpc>
                <a:spcPct val="150000"/>
              </a:lnSpc>
              <a:spcBef>
                <a:spcPts val="0"/>
              </a:spcBef>
            </a:pPr>
            <a:r>
              <a:rPr lang="tr-TR" sz="1400" dirty="0" smtClean="0">
                <a:solidFill>
                  <a:schemeClr val="tx1"/>
                </a:solidFill>
                <a:latin typeface="Times New Roman" pitchFamily="18" charset="0"/>
                <a:cs typeface="Times New Roman" pitchFamily="18" charset="0"/>
              </a:rPr>
              <a:t>  </a:t>
            </a:r>
            <a:endParaRPr lang="tr-TR" sz="1600" dirty="0">
              <a:solidFill>
                <a:schemeClr val="tx1"/>
              </a:solidFill>
              <a:latin typeface="Times New Roman" pitchFamily="18" charset="0"/>
              <a:cs typeface="Times New Roman"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149" y="1"/>
            <a:ext cx="597115" cy="54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080" y="2492896"/>
            <a:ext cx="3567855"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5" y="2492896"/>
            <a:ext cx="5112569"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9852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800" y="-2722"/>
            <a:ext cx="9144000" cy="980728"/>
          </a:xfrm>
          <a:solidFill>
            <a:schemeClr val="accent5">
              <a:lumMod val="20000"/>
              <a:lumOff val="80000"/>
            </a:schemeClr>
          </a:solidFill>
          <a:scene3d>
            <a:camera prst="orthographicFront"/>
            <a:lightRig rig="threePt" dir="t"/>
          </a:scene3d>
          <a:sp3d>
            <a:bevelT prst="angle"/>
          </a:sp3d>
        </p:spPr>
        <p:txBody>
          <a:bodyPr anchor="ctr">
            <a:normAutofit/>
          </a:bodyPr>
          <a:lstStyle/>
          <a:p>
            <a:pPr indent="396000" algn="ctr">
              <a:lnSpc>
                <a:spcPct val="150000"/>
              </a:lnSpc>
            </a:pPr>
            <a:r>
              <a:rPr lang="tr-TR" sz="2400" dirty="0" smtClean="0">
                <a:solidFill>
                  <a:srgbClr val="FF0000"/>
                </a:solidFill>
                <a:latin typeface="Times New Roman" pitchFamily="18" charset="0"/>
                <a:cs typeface="Times New Roman" pitchFamily="18" charset="0"/>
              </a:rPr>
              <a:t> </a:t>
            </a:r>
            <a:r>
              <a:rPr lang="tr-TR" sz="2400" dirty="0" err="1" smtClean="0">
                <a:solidFill>
                  <a:srgbClr val="FF0000"/>
                </a:solidFill>
                <a:latin typeface="Times New Roman" pitchFamily="18" charset="0"/>
                <a:cs typeface="Times New Roman" pitchFamily="18" charset="0"/>
              </a:rPr>
              <a:t>BUZulLARIN</a:t>
            </a:r>
            <a:r>
              <a:rPr lang="tr-TR" sz="2400" dirty="0" smtClean="0">
                <a:solidFill>
                  <a:srgbClr val="FF0000"/>
                </a:solidFill>
                <a:latin typeface="Times New Roman" pitchFamily="18" charset="0"/>
                <a:cs typeface="Times New Roman" pitchFamily="18" charset="0"/>
              </a:rPr>
              <a:t> OLUŞTURDUĞU YERŞEKİLLERİ</a:t>
            </a:r>
            <a:endParaRPr lang="tr-TR" sz="2800"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6894" y="930549"/>
            <a:ext cx="9173264" cy="5935588"/>
          </a:xfrm>
          <a:solidFill>
            <a:schemeClr val="accent5">
              <a:lumMod val="40000"/>
              <a:lumOff val="60000"/>
            </a:schemeClr>
          </a:solidFill>
          <a:scene3d>
            <a:camera prst="orthographicFront"/>
            <a:lightRig rig="threePt" dir="t"/>
          </a:scene3d>
          <a:sp3d>
            <a:bevelT prst="angle"/>
          </a:sp3d>
        </p:spPr>
        <p:txBody>
          <a:bodyPr anchor="t">
            <a:normAutofit/>
          </a:bodyPr>
          <a:lstStyle/>
          <a:p>
            <a:pPr indent="396000">
              <a:lnSpc>
                <a:spcPct val="150000"/>
              </a:lnSpc>
              <a:spcBef>
                <a:spcPts val="0"/>
              </a:spcBef>
            </a:pPr>
            <a:endParaRPr lang="tr-TR" sz="1400" dirty="0" smtClean="0">
              <a:solidFill>
                <a:schemeClr val="tx1"/>
              </a:solidFill>
              <a:latin typeface="Times New Roman" pitchFamily="18" charset="0"/>
              <a:cs typeface="Times New Roman" pitchFamily="18" charset="0"/>
            </a:endParaRPr>
          </a:p>
          <a:p>
            <a:pPr indent="396000">
              <a:lnSpc>
                <a:spcPct val="150000"/>
              </a:lnSpc>
              <a:spcBef>
                <a:spcPts val="0"/>
              </a:spcBef>
            </a:pPr>
            <a:r>
              <a:rPr lang="tr-TR" sz="1400" b="1" u="sng" dirty="0" smtClean="0">
                <a:solidFill>
                  <a:schemeClr val="tx1"/>
                </a:solidFill>
                <a:latin typeface="Times New Roman" pitchFamily="18" charset="0"/>
                <a:cs typeface="Times New Roman" pitchFamily="18" charset="0"/>
              </a:rPr>
              <a:t>Tabakalı buzul çökelleri </a:t>
            </a:r>
            <a:endParaRPr lang="tr-TR" sz="1400" b="1" dirty="0">
              <a:solidFill>
                <a:schemeClr val="tx1"/>
              </a:solidFill>
              <a:latin typeface="Times New Roman" pitchFamily="18" charset="0"/>
              <a:cs typeface="Times New Roman" pitchFamily="18" charset="0"/>
            </a:endParaRPr>
          </a:p>
          <a:p>
            <a:pPr indent="396000">
              <a:lnSpc>
                <a:spcPct val="150000"/>
              </a:lnSpc>
              <a:spcBef>
                <a:spcPts val="0"/>
              </a:spcBef>
            </a:pPr>
            <a:r>
              <a:rPr lang="tr-TR" sz="1400" dirty="0" smtClean="0">
                <a:solidFill>
                  <a:schemeClr val="tx1"/>
                </a:solidFill>
                <a:latin typeface="Times New Roman" pitchFamily="18" charset="0"/>
                <a:cs typeface="Times New Roman" pitchFamily="18" charset="0"/>
              </a:rPr>
              <a:t> </a:t>
            </a:r>
            <a:r>
              <a:rPr lang="tr-TR" sz="1200" b="1" u="sng" dirty="0" smtClean="0">
                <a:solidFill>
                  <a:schemeClr val="tx2">
                    <a:lumMod val="60000"/>
                    <a:lumOff val="40000"/>
                  </a:schemeClr>
                </a:solidFill>
                <a:latin typeface="Times New Roman" pitchFamily="18" charset="0"/>
                <a:cs typeface="Times New Roman" pitchFamily="18" charset="0"/>
              </a:rPr>
              <a:t>Kama</a:t>
            </a:r>
            <a:r>
              <a:rPr lang="tr-TR" sz="1200" b="1" dirty="0" smtClean="0">
                <a:solidFill>
                  <a:schemeClr val="tx2">
                    <a:lumMod val="60000"/>
                    <a:lumOff val="40000"/>
                  </a:schemeClr>
                </a:solidFill>
                <a:latin typeface="Times New Roman" pitchFamily="18" charset="0"/>
                <a:cs typeface="Times New Roman" pitchFamily="18" charset="0"/>
              </a:rPr>
              <a:t>:</a:t>
            </a:r>
            <a:r>
              <a:rPr lang="tr-TR" sz="1200" dirty="0" smtClean="0">
                <a:solidFill>
                  <a:schemeClr val="tx1"/>
                </a:solidFill>
                <a:latin typeface="Times New Roman" pitchFamily="18" charset="0"/>
                <a:cs typeface="Times New Roman" pitchFamily="18" charset="0"/>
              </a:rPr>
              <a:t> Buzul yüzeyindeki göller içinde tabakalanarak</a:t>
            </a:r>
            <a:r>
              <a:rPr lang="tr-TR" sz="1200" dirty="0">
                <a:solidFill>
                  <a:schemeClr val="tx1"/>
                </a:solidFill>
                <a:latin typeface="Times New Roman" pitchFamily="18" charset="0"/>
                <a:cs typeface="Times New Roman" pitchFamily="18" charset="0"/>
              </a:rPr>
              <a:t> </a:t>
            </a:r>
            <a:r>
              <a:rPr lang="tr-TR" sz="1200" dirty="0" smtClean="0">
                <a:solidFill>
                  <a:schemeClr val="tx1"/>
                </a:solidFill>
                <a:latin typeface="Times New Roman" pitchFamily="18" charset="0"/>
                <a:cs typeface="Times New Roman" pitchFamily="18" charset="0"/>
              </a:rPr>
              <a:t>birikmiş dik yamaçlı konik tepeler</a:t>
            </a:r>
          </a:p>
          <a:p>
            <a:pPr indent="396000">
              <a:lnSpc>
                <a:spcPct val="150000"/>
              </a:lnSpc>
              <a:spcBef>
                <a:spcPts val="0"/>
              </a:spcBef>
            </a:pPr>
            <a:r>
              <a:rPr lang="tr-TR" sz="1200" dirty="0">
                <a:solidFill>
                  <a:schemeClr val="tx1"/>
                </a:solidFill>
                <a:latin typeface="Times New Roman" pitchFamily="18" charset="0"/>
                <a:cs typeface="Times New Roman" pitchFamily="18" charset="0"/>
              </a:rPr>
              <a:t> </a:t>
            </a:r>
            <a:r>
              <a:rPr lang="tr-TR" sz="1200" dirty="0" smtClean="0">
                <a:solidFill>
                  <a:schemeClr val="tx1"/>
                </a:solidFill>
                <a:latin typeface="Times New Roman" pitchFamily="18" charset="0"/>
                <a:cs typeface="Times New Roman" pitchFamily="18" charset="0"/>
              </a:rPr>
              <a:t>veya taraçalardır. Genellikle çakıl ve kum gibi ince taneli malzemelerden oluşur.</a:t>
            </a:r>
            <a:endParaRPr lang="tr-TR" sz="1400" dirty="0" smtClean="0">
              <a:solidFill>
                <a:schemeClr val="tx1"/>
              </a:solidFill>
              <a:latin typeface="Times New Roman" pitchFamily="18" charset="0"/>
              <a:cs typeface="Times New Roman" pitchFamily="18" charset="0"/>
            </a:endParaRPr>
          </a:p>
          <a:p>
            <a:pPr indent="396000">
              <a:lnSpc>
                <a:spcPct val="150000"/>
              </a:lnSpc>
              <a:spcBef>
                <a:spcPts val="0"/>
              </a:spcBef>
            </a:pPr>
            <a:r>
              <a:rPr lang="tr-TR" sz="1400" dirty="0" smtClean="0">
                <a:solidFill>
                  <a:schemeClr val="tx1"/>
                </a:solidFill>
                <a:latin typeface="Times New Roman" pitchFamily="18" charset="0"/>
                <a:cs typeface="Times New Roman" pitchFamily="18" charset="0"/>
              </a:rPr>
              <a:t>Esker:</a:t>
            </a:r>
          </a:p>
          <a:p>
            <a:pPr indent="396000">
              <a:lnSpc>
                <a:spcPct val="150000"/>
              </a:lnSpc>
              <a:spcBef>
                <a:spcPts val="0"/>
              </a:spcBef>
            </a:pPr>
            <a:endParaRPr lang="tr-TR" sz="1400" dirty="0">
              <a:solidFill>
                <a:schemeClr val="tx1"/>
              </a:solidFill>
              <a:latin typeface="Times New Roman" pitchFamily="18" charset="0"/>
              <a:cs typeface="Times New Roman" pitchFamily="18" charset="0"/>
            </a:endParaRPr>
          </a:p>
          <a:p>
            <a:pPr indent="396000">
              <a:lnSpc>
                <a:spcPct val="150000"/>
              </a:lnSpc>
              <a:spcBef>
                <a:spcPts val="0"/>
              </a:spcBef>
            </a:pPr>
            <a:r>
              <a:rPr lang="tr-TR" sz="1200" b="1" dirty="0" smtClean="0">
                <a:solidFill>
                  <a:schemeClr val="tx1"/>
                </a:solidFill>
                <a:latin typeface="Times New Roman" pitchFamily="18" charset="0"/>
                <a:cs typeface="Times New Roman" pitchFamily="18" charset="0"/>
              </a:rPr>
              <a:t>                                     </a:t>
            </a:r>
            <a:endParaRPr lang="tr-TR" sz="1200" b="1"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400" dirty="0" smtClean="0">
              <a:solidFill>
                <a:schemeClr val="tx1"/>
              </a:solidFill>
              <a:latin typeface="Times New Roman" pitchFamily="18" charset="0"/>
              <a:cs typeface="Times New Roman" pitchFamily="18" charset="0"/>
            </a:endParaRPr>
          </a:p>
          <a:p>
            <a:pPr indent="396000">
              <a:lnSpc>
                <a:spcPct val="150000"/>
              </a:lnSpc>
              <a:spcBef>
                <a:spcPts val="0"/>
              </a:spcBef>
            </a:pPr>
            <a:r>
              <a:rPr lang="tr-TR" sz="1400" dirty="0" smtClean="0">
                <a:solidFill>
                  <a:schemeClr val="tx1"/>
                </a:solidFill>
                <a:latin typeface="Times New Roman" pitchFamily="18" charset="0"/>
                <a:cs typeface="Times New Roman" pitchFamily="18" charset="0"/>
              </a:rPr>
              <a:t>  </a:t>
            </a:r>
            <a:endParaRPr lang="tr-TR" sz="1600" dirty="0">
              <a:solidFill>
                <a:schemeClr val="tx1"/>
              </a:solidFill>
              <a:latin typeface="Times New Roman" pitchFamily="18" charset="0"/>
              <a:cs typeface="Times New Roman"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149" y="1"/>
            <a:ext cx="597115" cy="54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2"/>
          <p:cNvSpPr txBox="1">
            <a:spLocks/>
          </p:cNvSpPr>
          <p:nvPr/>
        </p:nvSpPr>
        <p:spPr>
          <a:xfrm>
            <a:off x="6" y="922412"/>
            <a:ext cx="9173264" cy="5935588"/>
          </a:xfrm>
          <a:prstGeom prst="rect">
            <a:avLst/>
          </a:prstGeom>
          <a:solidFill>
            <a:schemeClr val="accent5">
              <a:lumMod val="40000"/>
              <a:lumOff val="60000"/>
            </a:schemeClr>
          </a:solidFill>
          <a:scene3d>
            <a:camera prst="orthographicFront"/>
            <a:lightRig rig="threePt" dir="t"/>
          </a:scene3d>
          <a:sp3d>
            <a:bevelT prst="angle"/>
          </a:sp3d>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indent="396000">
              <a:lnSpc>
                <a:spcPct val="150000"/>
              </a:lnSpc>
              <a:spcBef>
                <a:spcPts val="0"/>
              </a:spcBef>
            </a:pPr>
            <a:endParaRPr lang="tr-TR" sz="1400" dirty="0" smtClean="0">
              <a:solidFill>
                <a:schemeClr val="tx1"/>
              </a:solidFill>
              <a:latin typeface="Times New Roman" pitchFamily="18" charset="0"/>
              <a:cs typeface="Times New Roman" pitchFamily="18" charset="0"/>
            </a:endParaRPr>
          </a:p>
          <a:p>
            <a:pPr indent="396000">
              <a:lnSpc>
                <a:spcPct val="150000"/>
              </a:lnSpc>
              <a:spcBef>
                <a:spcPts val="0"/>
              </a:spcBef>
            </a:pPr>
            <a:r>
              <a:rPr lang="tr-TR" sz="1200" b="1" u="sng" dirty="0" smtClean="0">
                <a:solidFill>
                  <a:schemeClr val="tx1"/>
                </a:solidFill>
                <a:latin typeface="Times New Roman" pitchFamily="18" charset="0"/>
                <a:cs typeface="Times New Roman" pitchFamily="18" charset="0"/>
              </a:rPr>
              <a:t>Tabakalı buzul çökelleri </a:t>
            </a:r>
            <a:endParaRPr lang="tr-TR" sz="1200" b="1" dirty="0" smtClean="0">
              <a:solidFill>
                <a:schemeClr val="tx1"/>
              </a:solidFill>
              <a:latin typeface="Times New Roman" pitchFamily="18" charset="0"/>
              <a:cs typeface="Times New Roman" pitchFamily="18" charset="0"/>
            </a:endParaRPr>
          </a:p>
          <a:p>
            <a:pPr indent="396000">
              <a:lnSpc>
                <a:spcPct val="150000"/>
              </a:lnSpc>
              <a:spcBef>
                <a:spcPts val="0"/>
              </a:spcBef>
            </a:pPr>
            <a:r>
              <a:rPr lang="tr-TR" sz="1400" dirty="0" smtClean="0">
                <a:solidFill>
                  <a:schemeClr val="tx1"/>
                </a:solidFill>
                <a:latin typeface="Times New Roman" pitchFamily="18" charset="0"/>
                <a:cs typeface="Times New Roman" pitchFamily="18" charset="0"/>
              </a:rPr>
              <a:t> </a:t>
            </a:r>
            <a:r>
              <a:rPr lang="tr-TR" sz="1200" b="1" u="sng" dirty="0" smtClean="0">
                <a:solidFill>
                  <a:schemeClr val="tx2">
                    <a:lumMod val="60000"/>
                    <a:lumOff val="40000"/>
                  </a:schemeClr>
                </a:solidFill>
                <a:latin typeface="Times New Roman" pitchFamily="18" charset="0"/>
                <a:cs typeface="Times New Roman" pitchFamily="18" charset="0"/>
              </a:rPr>
              <a:t>Kama</a:t>
            </a:r>
            <a:r>
              <a:rPr lang="tr-TR" sz="1200" b="1" dirty="0" smtClean="0">
                <a:solidFill>
                  <a:schemeClr val="tx2">
                    <a:lumMod val="60000"/>
                    <a:lumOff val="40000"/>
                  </a:schemeClr>
                </a:solidFill>
                <a:latin typeface="Times New Roman" pitchFamily="18" charset="0"/>
                <a:cs typeface="Times New Roman" pitchFamily="18" charset="0"/>
              </a:rPr>
              <a:t>:</a:t>
            </a:r>
            <a:r>
              <a:rPr lang="tr-TR" sz="1200" dirty="0" smtClean="0">
                <a:solidFill>
                  <a:schemeClr val="tx1"/>
                </a:solidFill>
                <a:latin typeface="Times New Roman" pitchFamily="18" charset="0"/>
                <a:cs typeface="Times New Roman" pitchFamily="18" charset="0"/>
              </a:rPr>
              <a:t> Buzul yüzeyindeki göller içinde tabakalanarak birikmiş dik yamaçlı konik tepeler</a:t>
            </a:r>
          </a:p>
          <a:p>
            <a:pPr indent="396000">
              <a:lnSpc>
                <a:spcPct val="150000"/>
              </a:lnSpc>
              <a:spcBef>
                <a:spcPts val="0"/>
              </a:spcBef>
            </a:pPr>
            <a:r>
              <a:rPr lang="tr-TR" sz="1200" dirty="0" smtClean="0">
                <a:solidFill>
                  <a:schemeClr val="tx1"/>
                </a:solidFill>
                <a:latin typeface="Times New Roman" pitchFamily="18" charset="0"/>
                <a:cs typeface="Times New Roman" pitchFamily="18" charset="0"/>
              </a:rPr>
              <a:t> veya taraçalardır. Genellikle çakıl ve kum gibi ince taneli malzemelerden oluşur.</a:t>
            </a:r>
            <a:endParaRPr lang="tr-TR" sz="1400" dirty="0" smtClean="0">
              <a:solidFill>
                <a:schemeClr val="tx1"/>
              </a:solidFill>
              <a:latin typeface="Times New Roman" pitchFamily="18" charset="0"/>
              <a:cs typeface="Times New Roman" pitchFamily="18" charset="0"/>
            </a:endParaRPr>
          </a:p>
          <a:p>
            <a:pPr indent="396000">
              <a:lnSpc>
                <a:spcPct val="150000"/>
              </a:lnSpc>
              <a:spcBef>
                <a:spcPts val="0"/>
              </a:spcBef>
            </a:pPr>
            <a:r>
              <a:rPr lang="tr-TR" sz="1400" dirty="0" smtClean="0">
                <a:solidFill>
                  <a:schemeClr val="tx1"/>
                </a:solidFill>
                <a:latin typeface="Times New Roman" pitchFamily="18" charset="0"/>
                <a:cs typeface="Times New Roman" pitchFamily="18" charset="0"/>
              </a:rPr>
              <a:t> </a:t>
            </a:r>
          </a:p>
          <a:p>
            <a:pPr indent="396000">
              <a:lnSpc>
                <a:spcPct val="150000"/>
              </a:lnSpc>
              <a:spcBef>
                <a:spcPts val="0"/>
              </a:spcBef>
            </a:pPr>
            <a:r>
              <a:rPr lang="tr-TR" sz="1200" b="1" u="sng" dirty="0" err="1" smtClean="0">
                <a:solidFill>
                  <a:schemeClr val="tx2">
                    <a:lumMod val="60000"/>
                    <a:lumOff val="40000"/>
                  </a:schemeClr>
                </a:solidFill>
                <a:latin typeface="Times New Roman" pitchFamily="18" charset="0"/>
                <a:cs typeface="Times New Roman" pitchFamily="18" charset="0"/>
              </a:rPr>
              <a:t>Esker</a:t>
            </a:r>
            <a:r>
              <a:rPr lang="tr-TR" sz="1200" b="1" dirty="0" smtClean="0">
                <a:solidFill>
                  <a:schemeClr val="tx2">
                    <a:lumMod val="60000"/>
                    <a:lumOff val="40000"/>
                  </a:schemeClr>
                </a:solidFill>
                <a:latin typeface="Times New Roman" pitchFamily="18" charset="0"/>
                <a:cs typeface="Times New Roman" pitchFamily="18" charset="0"/>
              </a:rPr>
              <a:t>: </a:t>
            </a:r>
            <a:r>
              <a:rPr lang="tr-TR" sz="1200" dirty="0" smtClean="0">
                <a:solidFill>
                  <a:schemeClr val="tx1"/>
                </a:solidFill>
                <a:latin typeface="Times New Roman" pitchFamily="18" charset="0"/>
                <a:cs typeface="Times New Roman" pitchFamily="18" charset="0"/>
              </a:rPr>
              <a:t>Gerileme evresindeki kıta buzullarının altından akan suların </a:t>
            </a:r>
          </a:p>
          <a:p>
            <a:pPr indent="396000">
              <a:lnSpc>
                <a:spcPct val="150000"/>
              </a:lnSpc>
              <a:spcBef>
                <a:spcPts val="0"/>
              </a:spcBef>
            </a:pPr>
            <a:r>
              <a:rPr lang="tr-TR" sz="1200" dirty="0" smtClean="0">
                <a:solidFill>
                  <a:schemeClr val="tx1"/>
                </a:solidFill>
                <a:latin typeface="Times New Roman" pitchFamily="18" charset="0"/>
                <a:cs typeface="Times New Roman" pitchFamily="18" charset="0"/>
              </a:rPr>
              <a:t>zamanla oluşturdukları tünellerin içinde çökelttikleri yılan şeklindeki </a:t>
            </a:r>
          </a:p>
          <a:p>
            <a:pPr indent="396000">
              <a:lnSpc>
                <a:spcPct val="150000"/>
              </a:lnSpc>
              <a:spcBef>
                <a:spcPts val="0"/>
              </a:spcBef>
            </a:pPr>
            <a:r>
              <a:rPr lang="tr-TR" sz="1200" dirty="0" smtClean="0">
                <a:solidFill>
                  <a:schemeClr val="tx1"/>
                </a:solidFill>
                <a:latin typeface="Times New Roman" pitchFamily="18" charset="0"/>
                <a:cs typeface="Times New Roman" pitchFamily="18" charset="0"/>
              </a:rPr>
              <a:t>depolardır. Buzul erime suyunun oluşturduğu drenajın taşıyıp </a:t>
            </a:r>
          </a:p>
          <a:p>
            <a:pPr indent="396000">
              <a:lnSpc>
                <a:spcPct val="150000"/>
              </a:lnSpc>
              <a:spcBef>
                <a:spcPts val="0"/>
              </a:spcBef>
            </a:pPr>
            <a:r>
              <a:rPr lang="tr-TR" sz="1200" dirty="0" smtClean="0">
                <a:solidFill>
                  <a:schemeClr val="tx1"/>
                </a:solidFill>
                <a:latin typeface="Times New Roman" pitchFamily="18" charset="0"/>
                <a:cs typeface="Times New Roman" pitchFamily="18" charset="0"/>
              </a:rPr>
              <a:t>getirdiği tabakalı yapıya sahip çökellerdir (Turoğlu 2011).</a:t>
            </a:r>
          </a:p>
          <a:p>
            <a:pPr indent="396000">
              <a:lnSpc>
                <a:spcPct val="150000"/>
              </a:lnSpc>
              <a:spcBef>
                <a:spcPts val="0"/>
              </a:spcBef>
            </a:pPr>
            <a:endParaRPr lang="tr-TR" sz="12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a:solidFill>
                <a:schemeClr val="tx1"/>
              </a:solidFill>
              <a:latin typeface="Times New Roman" pitchFamily="18" charset="0"/>
              <a:cs typeface="Times New Roman" pitchFamily="18" charset="0"/>
            </a:endParaRPr>
          </a:p>
          <a:p>
            <a:pPr indent="396000">
              <a:lnSpc>
                <a:spcPct val="150000"/>
              </a:lnSpc>
              <a:spcBef>
                <a:spcPts val="0"/>
              </a:spcBef>
            </a:pPr>
            <a:endParaRPr lang="tr-TR" sz="1400" dirty="0" smtClean="0">
              <a:solidFill>
                <a:schemeClr val="tx1"/>
              </a:solidFill>
              <a:latin typeface="Times New Roman" pitchFamily="18" charset="0"/>
              <a:cs typeface="Times New Roman" pitchFamily="18" charset="0"/>
            </a:endParaRPr>
          </a:p>
          <a:p>
            <a:pPr indent="396000">
              <a:lnSpc>
                <a:spcPct val="150000"/>
              </a:lnSpc>
              <a:spcBef>
                <a:spcPts val="0"/>
              </a:spcBef>
            </a:pPr>
            <a:r>
              <a:rPr lang="tr-TR" sz="1200" b="1" dirty="0" smtClean="0">
                <a:solidFill>
                  <a:schemeClr val="tx1"/>
                </a:solidFill>
                <a:latin typeface="Times New Roman" pitchFamily="18" charset="0"/>
                <a:cs typeface="Times New Roman" pitchFamily="18" charset="0"/>
              </a:rPr>
              <a:t>                                     </a:t>
            </a:r>
          </a:p>
          <a:p>
            <a:pPr indent="396000">
              <a:lnSpc>
                <a:spcPct val="150000"/>
              </a:lnSpc>
              <a:spcBef>
                <a:spcPts val="0"/>
              </a:spcBef>
            </a:pPr>
            <a:endParaRPr lang="tr-TR" sz="1200" b="1"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400" dirty="0" smtClean="0">
              <a:solidFill>
                <a:schemeClr val="tx1"/>
              </a:solidFill>
              <a:latin typeface="Times New Roman" pitchFamily="18" charset="0"/>
              <a:cs typeface="Times New Roman" pitchFamily="18" charset="0"/>
            </a:endParaRPr>
          </a:p>
          <a:p>
            <a:pPr indent="396000">
              <a:lnSpc>
                <a:spcPct val="150000"/>
              </a:lnSpc>
              <a:spcBef>
                <a:spcPts val="0"/>
              </a:spcBef>
            </a:pPr>
            <a:r>
              <a:rPr lang="tr-TR" sz="1400" dirty="0" smtClean="0">
                <a:solidFill>
                  <a:schemeClr val="tx1"/>
                </a:solidFill>
                <a:latin typeface="Times New Roman" pitchFamily="18" charset="0"/>
                <a:cs typeface="Times New Roman" pitchFamily="18" charset="0"/>
              </a:rPr>
              <a:t>  </a:t>
            </a:r>
            <a:endParaRPr lang="tr-TR" sz="1600" dirty="0">
              <a:solidFill>
                <a:schemeClr val="tx1"/>
              </a:solidFill>
              <a:latin typeface="Times New Roman" pitchFamily="18" charset="0"/>
              <a:cs typeface="Times New Roman" pitchFamily="18" charset="0"/>
            </a:endParaRP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8029" y="1052736"/>
            <a:ext cx="2957795" cy="1728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3789040"/>
            <a:ext cx="3195171" cy="268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0469" y="3284984"/>
            <a:ext cx="3615119" cy="2867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951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800" y="-2722"/>
            <a:ext cx="9144000" cy="980728"/>
          </a:xfrm>
          <a:solidFill>
            <a:schemeClr val="accent5">
              <a:lumMod val="20000"/>
              <a:lumOff val="80000"/>
            </a:schemeClr>
          </a:solidFill>
          <a:scene3d>
            <a:camera prst="orthographicFront"/>
            <a:lightRig rig="threePt" dir="t"/>
          </a:scene3d>
          <a:sp3d>
            <a:bevelT prst="angle"/>
          </a:sp3d>
        </p:spPr>
        <p:txBody>
          <a:bodyPr anchor="ctr">
            <a:normAutofit/>
          </a:bodyPr>
          <a:lstStyle/>
          <a:p>
            <a:pPr indent="396000" algn="ctr">
              <a:lnSpc>
                <a:spcPct val="150000"/>
              </a:lnSpc>
            </a:pPr>
            <a:r>
              <a:rPr lang="tr-TR" sz="2400" dirty="0" smtClean="0">
                <a:solidFill>
                  <a:srgbClr val="FF0000"/>
                </a:solidFill>
                <a:latin typeface="Times New Roman" pitchFamily="18" charset="0"/>
                <a:cs typeface="Times New Roman" pitchFamily="18" charset="0"/>
              </a:rPr>
              <a:t> BUZULLARIN OLUŞTURDUĞU YERŞEKİLLERİ</a:t>
            </a:r>
            <a:endParaRPr lang="tr-TR" sz="2800"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0" y="922412"/>
            <a:ext cx="9173264" cy="5935588"/>
          </a:xfrm>
          <a:solidFill>
            <a:schemeClr val="accent5">
              <a:lumMod val="40000"/>
              <a:lumOff val="60000"/>
            </a:schemeClr>
          </a:solidFill>
          <a:scene3d>
            <a:camera prst="orthographicFront"/>
            <a:lightRig rig="threePt" dir="t"/>
          </a:scene3d>
          <a:sp3d>
            <a:bevelT prst="angle"/>
          </a:sp3d>
        </p:spPr>
        <p:txBody>
          <a:bodyPr anchor="t">
            <a:normAutofit lnSpcReduction="10000"/>
          </a:bodyPr>
          <a:lstStyle/>
          <a:p>
            <a:pPr indent="396000">
              <a:lnSpc>
                <a:spcPct val="150000"/>
              </a:lnSpc>
              <a:spcBef>
                <a:spcPts val="0"/>
              </a:spcBef>
            </a:pPr>
            <a:r>
              <a:rPr lang="tr-TR" sz="1200" b="1" u="sng" dirty="0" smtClean="0">
                <a:solidFill>
                  <a:schemeClr val="tx1"/>
                </a:solidFill>
                <a:latin typeface="Times New Roman" pitchFamily="18" charset="0"/>
                <a:cs typeface="Times New Roman" pitchFamily="18" charset="0"/>
              </a:rPr>
              <a:t> </a:t>
            </a:r>
            <a:endParaRPr lang="tr-TR" sz="1200" b="1" dirty="0">
              <a:solidFill>
                <a:schemeClr val="tx1"/>
              </a:solidFill>
              <a:latin typeface="Times New Roman" pitchFamily="18" charset="0"/>
              <a:cs typeface="Times New Roman" pitchFamily="18" charset="0"/>
            </a:endParaRPr>
          </a:p>
          <a:p>
            <a:pPr indent="396000">
              <a:lnSpc>
                <a:spcPct val="150000"/>
              </a:lnSpc>
              <a:spcBef>
                <a:spcPts val="0"/>
              </a:spcBef>
            </a:pPr>
            <a:r>
              <a:rPr lang="tr-TR" sz="1400" dirty="0" smtClean="0">
                <a:solidFill>
                  <a:schemeClr val="tx1"/>
                </a:solidFill>
                <a:latin typeface="Times New Roman" pitchFamily="18" charset="0"/>
                <a:cs typeface="Times New Roman" pitchFamily="18" charset="0"/>
              </a:rPr>
              <a:t> </a:t>
            </a:r>
          </a:p>
          <a:p>
            <a:pPr indent="396000">
              <a:lnSpc>
                <a:spcPct val="150000"/>
              </a:lnSpc>
              <a:spcBef>
                <a:spcPts val="0"/>
              </a:spcBef>
            </a:pPr>
            <a:r>
              <a:rPr lang="tr-TR" sz="1200" b="1" u="sng" dirty="0" smtClean="0">
                <a:solidFill>
                  <a:schemeClr val="tx2">
                    <a:lumMod val="60000"/>
                    <a:lumOff val="40000"/>
                  </a:schemeClr>
                </a:solidFill>
                <a:latin typeface="Times New Roman" pitchFamily="18" charset="0"/>
                <a:cs typeface="Times New Roman" pitchFamily="18" charset="0"/>
              </a:rPr>
              <a:t>Kazan (</a:t>
            </a:r>
            <a:r>
              <a:rPr lang="tr-TR" sz="1200" b="1" u="sng" dirty="0" err="1" smtClean="0">
                <a:solidFill>
                  <a:schemeClr val="tx2">
                    <a:lumMod val="60000"/>
                    <a:lumOff val="40000"/>
                  </a:schemeClr>
                </a:solidFill>
                <a:latin typeface="Times New Roman" pitchFamily="18" charset="0"/>
                <a:cs typeface="Times New Roman" pitchFamily="18" charset="0"/>
              </a:rPr>
              <a:t>kettle</a:t>
            </a:r>
            <a:r>
              <a:rPr lang="tr-TR" sz="1200" b="1" u="sng" dirty="0" smtClean="0">
                <a:solidFill>
                  <a:schemeClr val="tx2">
                    <a:lumMod val="60000"/>
                    <a:lumOff val="40000"/>
                  </a:schemeClr>
                </a:solidFill>
                <a:latin typeface="Times New Roman" pitchFamily="18" charset="0"/>
                <a:cs typeface="Times New Roman" pitchFamily="18" charset="0"/>
              </a:rPr>
              <a:t>)</a:t>
            </a:r>
            <a:r>
              <a:rPr lang="tr-TR" sz="1200" b="1" dirty="0" smtClean="0">
                <a:solidFill>
                  <a:schemeClr val="tx2">
                    <a:lumMod val="60000"/>
                    <a:lumOff val="40000"/>
                  </a:schemeClr>
                </a:solidFill>
                <a:latin typeface="Times New Roman" pitchFamily="18" charset="0"/>
                <a:cs typeface="Times New Roman" pitchFamily="18" charset="0"/>
              </a:rPr>
              <a:t>:</a:t>
            </a:r>
            <a:r>
              <a:rPr lang="tr-TR" sz="1200" dirty="0" smtClean="0">
                <a:solidFill>
                  <a:schemeClr val="tx1"/>
                </a:solidFill>
                <a:latin typeface="Times New Roman" pitchFamily="18" charset="0"/>
                <a:cs typeface="Times New Roman" pitchFamily="18" charset="0"/>
              </a:rPr>
              <a:t> Ana buzul kütlesinden koparak ölü buzul haline gelen buz kütlelerinin  zamanla </a:t>
            </a:r>
            <a:r>
              <a:rPr lang="tr-TR" sz="1200" dirty="0" err="1" smtClean="0">
                <a:solidFill>
                  <a:schemeClr val="tx1"/>
                </a:solidFill>
                <a:latin typeface="Times New Roman" pitchFamily="18" charset="0"/>
                <a:cs typeface="Times New Roman" pitchFamily="18" charset="0"/>
              </a:rPr>
              <a:t>sedimanla</a:t>
            </a:r>
            <a:r>
              <a:rPr lang="tr-TR" sz="1200" dirty="0" smtClean="0">
                <a:solidFill>
                  <a:schemeClr val="tx1"/>
                </a:solidFill>
                <a:latin typeface="Times New Roman" pitchFamily="18" charset="0"/>
                <a:cs typeface="Times New Roman" pitchFamily="18" charset="0"/>
              </a:rPr>
              <a:t> kaplanması sonucu çöküntü alanlarının su ile dolması sonucu oluşurlar.</a:t>
            </a:r>
          </a:p>
          <a:p>
            <a:pPr indent="396000">
              <a:lnSpc>
                <a:spcPct val="150000"/>
              </a:lnSpc>
              <a:spcBef>
                <a:spcPts val="0"/>
              </a:spcBef>
            </a:pPr>
            <a:r>
              <a:rPr lang="tr-TR" sz="1200" b="1" u="sng" dirty="0" err="1" smtClean="0">
                <a:solidFill>
                  <a:schemeClr val="tx2">
                    <a:lumMod val="60000"/>
                    <a:lumOff val="40000"/>
                  </a:schemeClr>
                </a:solidFill>
                <a:latin typeface="Times New Roman" pitchFamily="18" charset="0"/>
                <a:cs typeface="Times New Roman" pitchFamily="18" charset="0"/>
              </a:rPr>
              <a:t>Sandur</a:t>
            </a:r>
            <a:r>
              <a:rPr lang="tr-TR" sz="1200" b="1" u="sng" dirty="0" smtClean="0">
                <a:solidFill>
                  <a:schemeClr val="tx2">
                    <a:lumMod val="60000"/>
                    <a:lumOff val="40000"/>
                  </a:schemeClr>
                </a:solidFill>
                <a:latin typeface="Times New Roman" pitchFamily="18" charset="0"/>
                <a:cs typeface="Times New Roman" pitchFamily="18" charset="0"/>
              </a:rPr>
              <a:t> ovası (</a:t>
            </a:r>
            <a:r>
              <a:rPr lang="tr-TR" sz="1200" b="1" u="sng" dirty="0" err="1" smtClean="0">
                <a:solidFill>
                  <a:schemeClr val="tx2">
                    <a:lumMod val="60000"/>
                    <a:lumOff val="40000"/>
                  </a:schemeClr>
                </a:solidFill>
                <a:latin typeface="Times New Roman" pitchFamily="18" charset="0"/>
                <a:cs typeface="Times New Roman" pitchFamily="18" charset="0"/>
              </a:rPr>
              <a:t>outwash</a:t>
            </a:r>
            <a:r>
              <a:rPr lang="tr-TR" sz="1200" b="1" u="sng" dirty="0" smtClean="0">
                <a:solidFill>
                  <a:schemeClr val="tx2">
                    <a:lumMod val="60000"/>
                    <a:lumOff val="40000"/>
                  </a:schemeClr>
                </a:solidFill>
                <a:latin typeface="Times New Roman" pitchFamily="18" charset="0"/>
                <a:cs typeface="Times New Roman" pitchFamily="18" charset="0"/>
              </a:rPr>
              <a:t> </a:t>
            </a:r>
            <a:r>
              <a:rPr lang="tr-TR" sz="1200" b="1" u="sng" dirty="0" err="1" smtClean="0">
                <a:solidFill>
                  <a:schemeClr val="tx2">
                    <a:lumMod val="60000"/>
                    <a:lumOff val="40000"/>
                  </a:schemeClr>
                </a:solidFill>
                <a:latin typeface="Times New Roman" pitchFamily="18" charset="0"/>
                <a:cs typeface="Times New Roman" pitchFamily="18" charset="0"/>
              </a:rPr>
              <a:t>plain</a:t>
            </a:r>
            <a:r>
              <a:rPr lang="tr-TR" sz="1200" b="1" u="sng" dirty="0" smtClean="0">
                <a:solidFill>
                  <a:schemeClr val="tx2">
                    <a:lumMod val="60000"/>
                    <a:lumOff val="40000"/>
                  </a:schemeClr>
                </a:solidFill>
                <a:latin typeface="Times New Roman" pitchFamily="18" charset="0"/>
                <a:cs typeface="Times New Roman" pitchFamily="18" charset="0"/>
              </a:rPr>
              <a:t>)</a:t>
            </a:r>
            <a:r>
              <a:rPr lang="tr-TR" sz="1200" b="1" dirty="0" smtClean="0">
                <a:solidFill>
                  <a:schemeClr val="tx2">
                    <a:lumMod val="60000"/>
                    <a:lumOff val="40000"/>
                  </a:schemeClr>
                </a:solidFill>
                <a:latin typeface="Times New Roman" pitchFamily="18" charset="0"/>
                <a:cs typeface="Times New Roman" pitchFamily="18" charset="0"/>
              </a:rPr>
              <a:t> : </a:t>
            </a:r>
            <a:r>
              <a:rPr lang="tr-TR" sz="1200" dirty="0" smtClean="0">
                <a:solidFill>
                  <a:schemeClr val="tx1"/>
                </a:solidFill>
                <a:latin typeface="Times New Roman" pitchFamily="18" charset="0"/>
                <a:cs typeface="Times New Roman" pitchFamily="18" charset="0"/>
              </a:rPr>
              <a:t>Buzul altından ve önünden akan su beraberinde çeşitli </a:t>
            </a:r>
            <a:r>
              <a:rPr lang="tr-TR" sz="1200" dirty="0" err="1" smtClean="0">
                <a:solidFill>
                  <a:schemeClr val="tx1"/>
                </a:solidFill>
                <a:latin typeface="Times New Roman" pitchFamily="18" charset="0"/>
                <a:cs typeface="Times New Roman" pitchFamily="18" charset="0"/>
              </a:rPr>
              <a:t>boutlardaki</a:t>
            </a:r>
            <a:r>
              <a:rPr lang="tr-TR" sz="1200" dirty="0" smtClean="0">
                <a:solidFill>
                  <a:schemeClr val="tx1"/>
                </a:solidFill>
                <a:latin typeface="Times New Roman" pitchFamily="18" charset="0"/>
                <a:cs typeface="Times New Roman" pitchFamily="18" charset="0"/>
              </a:rPr>
              <a:t> </a:t>
            </a:r>
            <a:r>
              <a:rPr lang="tr-TR" sz="1200" dirty="0" err="1" smtClean="0">
                <a:solidFill>
                  <a:schemeClr val="tx1"/>
                </a:solidFill>
                <a:latin typeface="Times New Roman" pitchFamily="18" charset="0"/>
                <a:cs typeface="Times New Roman" pitchFamily="18" charset="0"/>
              </a:rPr>
              <a:t>sedimanları</a:t>
            </a:r>
            <a:r>
              <a:rPr lang="tr-TR" sz="1200" dirty="0" smtClean="0">
                <a:solidFill>
                  <a:schemeClr val="tx1"/>
                </a:solidFill>
                <a:latin typeface="Times New Roman" pitchFamily="18" charset="0"/>
                <a:cs typeface="Times New Roman" pitchFamily="18" charset="0"/>
              </a:rPr>
              <a:t> da taşır. Akan suyun hızı azaldıkça </a:t>
            </a:r>
            <a:r>
              <a:rPr lang="tr-TR" sz="1200" dirty="0" err="1" smtClean="0">
                <a:solidFill>
                  <a:schemeClr val="tx1"/>
                </a:solidFill>
                <a:latin typeface="Times New Roman" pitchFamily="18" charset="0"/>
                <a:cs typeface="Times New Roman" pitchFamily="18" charset="0"/>
              </a:rPr>
              <a:t>sandur</a:t>
            </a:r>
            <a:r>
              <a:rPr lang="tr-TR" sz="1200" dirty="0" smtClean="0">
                <a:solidFill>
                  <a:schemeClr val="tx1"/>
                </a:solidFill>
                <a:latin typeface="Times New Roman" pitchFamily="18" charset="0"/>
                <a:cs typeface="Times New Roman" pitchFamily="18" charset="0"/>
              </a:rPr>
              <a:t> ovası olarak bilinen </a:t>
            </a:r>
            <a:r>
              <a:rPr lang="tr-TR" sz="1200" dirty="0" err="1" smtClean="0">
                <a:solidFill>
                  <a:schemeClr val="tx1"/>
                </a:solidFill>
                <a:latin typeface="Times New Roman" pitchFamily="18" charset="0"/>
                <a:cs typeface="Times New Roman" pitchFamily="18" charset="0"/>
              </a:rPr>
              <a:t>alüvyal</a:t>
            </a:r>
            <a:r>
              <a:rPr lang="tr-TR" sz="1200" dirty="0" smtClean="0">
                <a:solidFill>
                  <a:schemeClr val="tx1"/>
                </a:solidFill>
                <a:latin typeface="Times New Roman" pitchFamily="18" charset="0"/>
                <a:cs typeface="Times New Roman" pitchFamily="18" charset="0"/>
              </a:rPr>
              <a:t> yelpaze morfolojisinde bir morfoloji oluştururlar.</a:t>
            </a:r>
          </a:p>
          <a:p>
            <a:pPr indent="396000">
              <a:lnSpc>
                <a:spcPct val="150000"/>
              </a:lnSpc>
              <a:spcBef>
                <a:spcPts val="0"/>
              </a:spcBef>
            </a:pPr>
            <a:endParaRPr lang="tr-TR" sz="1200"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smtClean="0">
              <a:solidFill>
                <a:schemeClr val="tx1"/>
              </a:solidFill>
              <a:latin typeface="Times New Roman" pitchFamily="18" charset="0"/>
              <a:cs typeface="Times New Roman" pitchFamily="18" charset="0"/>
            </a:endParaRPr>
          </a:p>
          <a:p>
            <a:pPr indent="396000">
              <a:lnSpc>
                <a:spcPct val="150000"/>
              </a:lnSpc>
              <a:spcBef>
                <a:spcPts val="0"/>
              </a:spcBef>
            </a:pPr>
            <a:r>
              <a:rPr lang="tr-TR" sz="1200" dirty="0" smtClean="0">
                <a:solidFill>
                  <a:schemeClr val="tx1"/>
                </a:solidFill>
                <a:latin typeface="Times New Roman" pitchFamily="18" charset="0"/>
                <a:cs typeface="Times New Roman" pitchFamily="18" charset="0"/>
              </a:rPr>
              <a:t>  </a:t>
            </a:r>
            <a:endParaRPr lang="tr-TR" sz="1200" b="1" u="sng" dirty="0" smtClean="0">
              <a:solidFill>
                <a:schemeClr val="tx2">
                  <a:lumMod val="60000"/>
                  <a:lumOff val="40000"/>
                </a:schemeClr>
              </a:solidFill>
              <a:latin typeface="Times New Roman" pitchFamily="18" charset="0"/>
              <a:cs typeface="Times New Roman" pitchFamily="18" charset="0"/>
            </a:endParaRPr>
          </a:p>
          <a:p>
            <a:pPr indent="396000">
              <a:lnSpc>
                <a:spcPct val="150000"/>
              </a:lnSpc>
              <a:spcBef>
                <a:spcPts val="0"/>
              </a:spcBef>
            </a:pPr>
            <a:endParaRPr lang="tr-TR" sz="12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dirty="0">
              <a:solidFill>
                <a:schemeClr val="tx1"/>
              </a:solidFill>
              <a:latin typeface="Times New Roman" pitchFamily="18" charset="0"/>
              <a:cs typeface="Times New Roman" pitchFamily="18" charset="0"/>
            </a:endParaRPr>
          </a:p>
          <a:p>
            <a:pPr indent="396000">
              <a:lnSpc>
                <a:spcPct val="150000"/>
              </a:lnSpc>
              <a:spcBef>
                <a:spcPts val="0"/>
              </a:spcBef>
            </a:pPr>
            <a:r>
              <a:rPr lang="tr-TR" sz="1200" b="1" dirty="0" smtClean="0">
                <a:solidFill>
                  <a:schemeClr val="tx1"/>
                </a:solidFill>
                <a:latin typeface="Times New Roman" pitchFamily="18" charset="0"/>
                <a:cs typeface="Times New Roman" pitchFamily="18" charset="0"/>
              </a:rPr>
              <a:t>                                     </a:t>
            </a:r>
            <a:endParaRPr lang="tr-TR" sz="1200" b="1"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400" dirty="0" smtClean="0">
              <a:solidFill>
                <a:schemeClr val="tx1"/>
              </a:solidFill>
              <a:latin typeface="Times New Roman" pitchFamily="18" charset="0"/>
              <a:cs typeface="Times New Roman" pitchFamily="18" charset="0"/>
            </a:endParaRPr>
          </a:p>
          <a:p>
            <a:pPr indent="396000">
              <a:lnSpc>
                <a:spcPct val="150000"/>
              </a:lnSpc>
              <a:spcBef>
                <a:spcPts val="0"/>
              </a:spcBef>
            </a:pPr>
            <a:r>
              <a:rPr lang="tr-TR" sz="1400" dirty="0" smtClean="0">
                <a:solidFill>
                  <a:schemeClr val="tx1"/>
                </a:solidFill>
                <a:latin typeface="Times New Roman" pitchFamily="18" charset="0"/>
                <a:cs typeface="Times New Roman" pitchFamily="18" charset="0"/>
              </a:rPr>
              <a:t>  </a:t>
            </a:r>
            <a:endParaRPr lang="tr-TR" sz="1600" dirty="0">
              <a:solidFill>
                <a:schemeClr val="tx1"/>
              </a:solidFill>
              <a:latin typeface="Times New Roman" pitchFamily="18" charset="0"/>
              <a:cs typeface="Times New Roman"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149" y="1"/>
            <a:ext cx="597115" cy="54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2924944"/>
            <a:ext cx="468052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1139" y="2924944"/>
            <a:ext cx="4168067"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8706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800" y="-2722"/>
            <a:ext cx="9144000" cy="980728"/>
          </a:xfrm>
          <a:solidFill>
            <a:schemeClr val="accent5">
              <a:lumMod val="20000"/>
              <a:lumOff val="80000"/>
            </a:schemeClr>
          </a:solidFill>
          <a:scene3d>
            <a:camera prst="orthographicFront"/>
            <a:lightRig rig="threePt" dir="t"/>
          </a:scene3d>
          <a:sp3d>
            <a:bevelT prst="angle"/>
          </a:sp3d>
        </p:spPr>
        <p:txBody>
          <a:bodyPr anchor="ctr">
            <a:normAutofit/>
          </a:bodyPr>
          <a:lstStyle/>
          <a:p>
            <a:pPr indent="396000" algn="ctr">
              <a:lnSpc>
                <a:spcPct val="150000"/>
              </a:lnSpc>
            </a:pPr>
            <a:r>
              <a:rPr lang="tr-TR" sz="2400" dirty="0" smtClean="0">
                <a:solidFill>
                  <a:srgbClr val="FF0000"/>
                </a:solidFill>
                <a:latin typeface="Times New Roman" pitchFamily="18" charset="0"/>
                <a:cs typeface="Times New Roman" pitchFamily="18" charset="0"/>
              </a:rPr>
              <a:t> </a:t>
            </a:r>
            <a:r>
              <a:rPr lang="tr-TR" sz="2400" dirty="0" err="1" smtClean="0">
                <a:solidFill>
                  <a:srgbClr val="FF0000"/>
                </a:solidFill>
                <a:latin typeface="Times New Roman" pitchFamily="18" charset="0"/>
                <a:cs typeface="Times New Roman" pitchFamily="18" charset="0"/>
              </a:rPr>
              <a:t>BUZulLARIN</a:t>
            </a:r>
            <a:r>
              <a:rPr lang="tr-TR" sz="2400" dirty="0" smtClean="0">
                <a:solidFill>
                  <a:srgbClr val="FF0000"/>
                </a:solidFill>
                <a:latin typeface="Times New Roman" pitchFamily="18" charset="0"/>
                <a:cs typeface="Times New Roman" pitchFamily="18" charset="0"/>
              </a:rPr>
              <a:t> OLUŞTURDUĞU YERŞEKİLLERİ</a:t>
            </a:r>
            <a:endParaRPr lang="tr-TR" sz="2800"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0" y="922412"/>
            <a:ext cx="9173264" cy="5935588"/>
          </a:xfrm>
          <a:solidFill>
            <a:schemeClr val="accent5">
              <a:lumMod val="40000"/>
              <a:lumOff val="60000"/>
            </a:schemeClr>
          </a:solidFill>
          <a:scene3d>
            <a:camera prst="orthographicFront"/>
            <a:lightRig rig="threePt" dir="t"/>
          </a:scene3d>
          <a:sp3d>
            <a:bevelT prst="angle"/>
          </a:sp3d>
        </p:spPr>
        <p:txBody>
          <a:bodyPr anchor="t">
            <a:normAutofit/>
          </a:bodyPr>
          <a:lstStyle/>
          <a:p>
            <a:pPr indent="396000">
              <a:lnSpc>
                <a:spcPct val="150000"/>
              </a:lnSpc>
              <a:spcBef>
                <a:spcPts val="0"/>
              </a:spcBef>
            </a:pPr>
            <a:r>
              <a:rPr lang="tr-TR" sz="1200" b="1" u="sng" dirty="0" smtClean="0">
                <a:solidFill>
                  <a:schemeClr val="tx1"/>
                </a:solidFill>
                <a:latin typeface="Times New Roman" pitchFamily="18" charset="0"/>
                <a:cs typeface="Times New Roman" pitchFamily="18" charset="0"/>
              </a:rPr>
              <a:t> </a:t>
            </a:r>
            <a:endParaRPr lang="tr-TR" sz="1200" b="1" dirty="0">
              <a:solidFill>
                <a:schemeClr val="tx1"/>
              </a:solidFill>
              <a:latin typeface="Times New Roman" pitchFamily="18" charset="0"/>
              <a:cs typeface="Times New Roman" pitchFamily="18" charset="0"/>
            </a:endParaRPr>
          </a:p>
          <a:p>
            <a:pPr indent="396000">
              <a:lnSpc>
                <a:spcPct val="150000"/>
              </a:lnSpc>
              <a:spcBef>
                <a:spcPts val="0"/>
              </a:spcBef>
            </a:pPr>
            <a:r>
              <a:rPr lang="tr-TR" sz="1400" dirty="0" smtClean="0">
                <a:solidFill>
                  <a:schemeClr val="tx1"/>
                </a:solidFill>
                <a:latin typeface="Times New Roman" pitchFamily="18" charset="0"/>
                <a:cs typeface="Times New Roman" pitchFamily="18" charset="0"/>
              </a:rPr>
              <a:t> </a:t>
            </a:r>
            <a:r>
              <a:rPr lang="tr-TR" sz="1200" b="1" u="sng" dirty="0" smtClean="0">
                <a:solidFill>
                  <a:schemeClr val="tx2">
                    <a:lumMod val="60000"/>
                    <a:lumOff val="40000"/>
                  </a:schemeClr>
                </a:solidFill>
                <a:latin typeface="Times New Roman" pitchFamily="18" charset="0"/>
                <a:cs typeface="Times New Roman" pitchFamily="18" charset="0"/>
              </a:rPr>
              <a:t>Buzul gölü çökelleri (</a:t>
            </a:r>
            <a:r>
              <a:rPr lang="tr-TR" sz="1200" b="1" u="sng" dirty="0" err="1" smtClean="0">
                <a:solidFill>
                  <a:schemeClr val="tx2">
                    <a:lumMod val="60000"/>
                    <a:lumOff val="40000"/>
                  </a:schemeClr>
                </a:solidFill>
                <a:latin typeface="Times New Roman" pitchFamily="18" charset="0"/>
                <a:cs typeface="Times New Roman" pitchFamily="18" charset="0"/>
              </a:rPr>
              <a:t>varvlar</a:t>
            </a:r>
            <a:r>
              <a:rPr lang="tr-TR" sz="1200" b="1" u="sng" dirty="0" smtClean="0">
                <a:solidFill>
                  <a:schemeClr val="tx2">
                    <a:lumMod val="60000"/>
                    <a:lumOff val="40000"/>
                  </a:schemeClr>
                </a:solidFill>
                <a:latin typeface="Times New Roman" pitchFamily="18" charset="0"/>
                <a:cs typeface="Times New Roman" pitchFamily="18" charset="0"/>
              </a:rPr>
              <a:t>)</a:t>
            </a:r>
            <a:r>
              <a:rPr lang="tr-TR" sz="1200" b="1" dirty="0" smtClean="0">
                <a:solidFill>
                  <a:schemeClr val="tx2">
                    <a:lumMod val="60000"/>
                    <a:lumOff val="40000"/>
                  </a:schemeClr>
                </a:solidFill>
                <a:latin typeface="Times New Roman" pitchFamily="18" charset="0"/>
                <a:cs typeface="Times New Roman" pitchFamily="18" charset="0"/>
              </a:rPr>
              <a:t>:</a:t>
            </a:r>
            <a:r>
              <a:rPr lang="tr-TR" sz="1200" dirty="0">
                <a:solidFill>
                  <a:schemeClr val="tx1"/>
                </a:solidFill>
                <a:latin typeface="Times New Roman" pitchFamily="18" charset="0"/>
                <a:cs typeface="Times New Roman" pitchFamily="18" charset="0"/>
              </a:rPr>
              <a:t> </a:t>
            </a:r>
            <a:r>
              <a:rPr lang="tr-TR" sz="1200" dirty="0" smtClean="0">
                <a:solidFill>
                  <a:schemeClr val="tx1"/>
                </a:solidFill>
                <a:latin typeface="Times New Roman" pitchFamily="18" charset="0"/>
                <a:cs typeface="Times New Roman" pitchFamily="18" charset="0"/>
              </a:rPr>
              <a:t>Akarsuların enerjisinin nispeten daha az olduğu kış aylarında gölün orta kesimlerinde biriken cm kalınlığındaki açık renkli kil seviyesinin üzerine yaz aylarında akarsuların enerjisinin artması ile birlikte organik maddece daha zengin olan başka bir kil tabakası çökelir. Genelde açık ve koyu renkli </a:t>
            </a:r>
            <a:r>
              <a:rPr lang="tr-TR" sz="1200" dirty="0" err="1" smtClean="0">
                <a:solidFill>
                  <a:schemeClr val="tx1"/>
                </a:solidFill>
                <a:latin typeface="Times New Roman" pitchFamily="18" charset="0"/>
                <a:cs typeface="Times New Roman" pitchFamily="18" charset="0"/>
              </a:rPr>
              <a:t>ardalanmalar</a:t>
            </a:r>
            <a:r>
              <a:rPr lang="tr-TR" sz="1200" dirty="0" smtClean="0">
                <a:solidFill>
                  <a:schemeClr val="tx1"/>
                </a:solidFill>
                <a:latin typeface="Times New Roman" pitchFamily="18" charset="0"/>
                <a:cs typeface="Times New Roman" pitchFamily="18" charset="0"/>
              </a:rPr>
              <a:t> şeklinde olan bu </a:t>
            </a:r>
            <a:r>
              <a:rPr lang="tr-TR" sz="1200" dirty="0" err="1" smtClean="0">
                <a:solidFill>
                  <a:schemeClr val="tx1"/>
                </a:solidFill>
                <a:latin typeface="Times New Roman" pitchFamily="18" charset="0"/>
                <a:cs typeface="Times New Roman" pitchFamily="18" charset="0"/>
              </a:rPr>
              <a:t>tabakalanmalara</a:t>
            </a:r>
            <a:r>
              <a:rPr lang="tr-TR" sz="1200" dirty="0" smtClean="0">
                <a:solidFill>
                  <a:schemeClr val="tx1"/>
                </a:solidFill>
                <a:latin typeface="Times New Roman" pitchFamily="18" charset="0"/>
                <a:cs typeface="Times New Roman" pitchFamily="18" charset="0"/>
              </a:rPr>
              <a:t> </a:t>
            </a:r>
            <a:r>
              <a:rPr lang="tr-TR" sz="1200" dirty="0" err="1" smtClean="0">
                <a:solidFill>
                  <a:schemeClr val="tx1"/>
                </a:solidFill>
                <a:latin typeface="Times New Roman" pitchFamily="18" charset="0"/>
                <a:cs typeface="Times New Roman" pitchFamily="18" charset="0"/>
              </a:rPr>
              <a:t>varv</a:t>
            </a:r>
            <a:r>
              <a:rPr lang="tr-TR" sz="1200" dirty="0" smtClean="0">
                <a:solidFill>
                  <a:schemeClr val="tx1"/>
                </a:solidFill>
                <a:latin typeface="Times New Roman" pitchFamily="18" charset="0"/>
                <a:cs typeface="Times New Roman" pitchFamily="18" charset="0"/>
              </a:rPr>
              <a:t> adı verilir ve her </a:t>
            </a:r>
            <a:r>
              <a:rPr lang="tr-TR" sz="1200" dirty="0" err="1" smtClean="0">
                <a:solidFill>
                  <a:schemeClr val="tx1"/>
                </a:solidFill>
                <a:latin typeface="Times New Roman" pitchFamily="18" charset="0"/>
                <a:cs typeface="Times New Roman" pitchFamily="18" charset="0"/>
              </a:rPr>
              <a:t>varv</a:t>
            </a:r>
            <a:r>
              <a:rPr lang="tr-TR" sz="1200" dirty="0" smtClean="0">
                <a:solidFill>
                  <a:schemeClr val="tx1"/>
                </a:solidFill>
                <a:latin typeface="Times New Roman" pitchFamily="18" charset="0"/>
                <a:cs typeface="Times New Roman" pitchFamily="18" charset="0"/>
              </a:rPr>
              <a:t> çifti  1 yıllık birikimi temsil eder.</a:t>
            </a:r>
          </a:p>
          <a:p>
            <a:pPr indent="396000">
              <a:lnSpc>
                <a:spcPct val="150000"/>
              </a:lnSpc>
              <a:spcBef>
                <a:spcPts val="0"/>
              </a:spcBef>
            </a:pPr>
            <a:r>
              <a:rPr lang="tr-TR" sz="1200" b="1" u="sng" dirty="0" smtClean="0">
                <a:solidFill>
                  <a:schemeClr val="tx2">
                    <a:lumMod val="60000"/>
                    <a:lumOff val="40000"/>
                  </a:schemeClr>
                </a:solidFill>
                <a:latin typeface="Times New Roman" pitchFamily="18" charset="0"/>
                <a:cs typeface="Times New Roman" pitchFamily="18" charset="0"/>
              </a:rPr>
              <a:t>Lös çökelleri</a:t>
            </a:r>
            <a:r>
              <a:rPr lang="tr-TR" sz="1200" b="1" dirty="0" smtClean="0">
                <a:solidFill>
                  <a:schemeClr val="tx2">
                    <a:lumMod val="60000"/>
                    <a:lumOff val="40000"/>
                  </a:schemeClr>
                </a:solidFill>
                <a:latin typeface="Times New Roman" pitchFamily="18" charset="0"/>
                <a:cs typeface="Times New Roman" pitchFamily="18" charset="0"/>
              </a:rPr>
              <a:t> : </a:t>
            </a:r>
            <a:r>
              <a:rPr lang="tr-TR" sz="1200" dirty="0" smtClean="0">
                <a:solidFill>
                  <a:schemeClr val="tx1"/>
                </a:solidFill>
                <a:latin typeface="Times New Roman" pitchFamily="18" charset="0"/>
                <a:cs typeface="Times New Roman" pitchFamily="18" charset="0"/>
              </a:rPr>
              <a:t> Kıta buzullarının çok küçük boyutlara indirgediği kil-</a:t>
            </a:r>
            <a:r>
              <a:rPr lang="tr-TR" sz="1200" dirty="0" err="1" smtClean="0">
                <a:solidFill>
                  <a:schemeClr val="tx1"/>
                </a:solidFill>
                <a:latin typeface="Times New Roman" pitchFamily="18" charset="0"/>
                <a:cs typeface="Times New Roman" pitchFamily="18" charset="0"/>
              </a:rPr>
              <a:t>silt</a:t>
            </a:r>
            <a:r>
              <a:rPr lang="tr-TR" sz="1200" dirty="0" smtClean="0">
                <a:solidFill>
                  <a:schemeClr val="tx1"/>
                </a:solidFill>
                <a:latin typeface="Times New Roman" pitchFamily="18" charset="0"/>
                <a:cs typeface="Times New Roman" pitchFamily="18" charset="0"/>
              </a:rPr>
              <a:t> boyu sedimanlar kuvvetli rüzgarlarla uzak mesafelere taşınır.  Belli belirsiz bir tabakalanma gösteren ve genel olarak kuvars minerallerinden oluşmuş bu çökellere lös adı verilir. </a:t>
            </a:r>
          </a:p>
          <a:p>
            <a:pPr indent="396000">
              <a:lnSpc>
                <a:spcPct val="150000"/>
              </a:lnSpc>
              <a:spcBef>
                <a:spcPts val="0"/>
              </a:spcBef>
            </a:pPr>
            <a:r>
              <a:rPr lang="tr-TR" sz="1200" b="1" u="sng" dirty="0" smtClean="0">
                <a:solidFill>
                  <a:schemeClr val="tx2">
                    <a:lumMod val="60000"/>
                    <a:lumOff val="40000"/>
                  </a:schemeClr>
                </a:solidFill>
                <a:latin typeface="Times New Roman" pitchFamily="18" charset="0"/>
                <a:cs typeface="Times New Roman" pitchFamily="18" charset="0"/>
              </a:rPr>
              <a:t>Denizel buzul çökelleri (</a:t>
            </a:r>
            <a:r>
              <a:rPr lang="tr-TR" sz="1200" b="1" u="sng" dirty="0" err="1" smtClean="0">
                <a:solidFill>
                  <a:schemeClr val="tx2">
                    <a:lumMod val="60000"/>
                    <a:lumOff val="40000"/>
                  </a:schemeClr>
                </a:solidFill>
                <a:latin typeface="Times New Roman" pitchFamily="18" charset="0"/>
                <a:cs typeface="Times New Roman" pitchFamily="18" charset="0"/>
              </a:rPr>
              <a:t>damlataş</a:t>
            </a:r>
            <a:r>
              <a:rPr lang="tr-TR" sz="1200" b="1" u="sng" dirty="0" smtClean="0">
                <a:solidFill>
                  <a:schemeClr val="tx2">
                    <a:lumMod val="60000"/>
                    <a:lumOff val="40000"/>
                  </a:schemeClr>
                </a:solidFill>
                <a:latin typeface="Times New Roman" pitchFamily="18" charset="0"/>
                <a:cs typeface="Times New Roman" pitchFamily="18" charset="0"/>
              </a:rPr>
              <a:t>)</a:t>
            </a:r>
            <a:r>
              <a:rPr lang="tr-TR" sz="1200" b="1" dirty="0" smtClean="0">
                <a:solidFill>
                  <a:schemeClr val="tx2">
                    <a:lumMod val="60000"/>
                    <a:lumOff val="40000"/>
                  </a:schemeClr>
                </a:solidFill>
                <a:latin typeface="Times New Roman" pitchFamily="18" charset="0"/>
                <a:cs typeface="Times New Roman" pitchFamily="18" charset="0"/>
              </a:rPr>
              <a:t>: </a:t>
            </a:r>
            <a:r>
              <a:rPr lang="tr-TR" sz="1200" dirty="0" smtClean="0">
                <a:solidFill>
                  <a:schemeClr val="tx1"/>
                </a:solidFill>
                <a:latin typeface="Times New Roman" pitchFamily="18" charset="0"/>
                <a:cs typeface="Times New Roman" pitchFamily="18" charset="0"/>
              </a:rPr>
              <a:t>Buzulların denize ulaşması ve büyük parçaların kopması sonucu buzdağları (</a:t>
            </a:r>
            <a:r>
              <a:rPr lang="tr-TR" sz="1200" dirty="0" err="1" smtClean="0">
                <a:solidFill>
                  <a:schemeClr val="tx1"/>
                </a:solidFill>
                <a:latin typeface="Times New Roman" pitchFamily="18" charset="0"/>
                <a:cs typeface="Times New Roman" pitchFamily="18" charset="0"/>
              </a:rPr>
              <a:t>iceberg</a:t>
            </a:r>
            <a:r>
              <a:rPr lang="tr-TR" sz="1200" dirty="0" smtClean="0">
                <a:solidFill>
                  <a:schemeClr val="tx1"/>
                </a:solidFill>
                <a:latin typeface="Times New Roman" pitchFamily="18" charset="0"/>
                <a:cs typeface="Times New Roman" pitchFamily="18" charset="0"/>
              </a:rPr>
              <a:t>) oluşur. Buzdağları ile birlikte taşınan çeşitli sedimanlar buzulun erimesi  ile okyanus tabanına düşerler ve </a:t>
            </a:r>
            <a:r>
              <a:rPr lang="tr-TR" sz="1200" dirty="0" err="1" smtClean="0">
                <a:solidFill>
                  <a:schemeClr val="tx1"/>
                </a:solidFill>
                <a:latin typeface="Times New Roman" pitchFamily="18" charset="0"/>
                <a:cs typeface="Times New Roman" pitchFamily="18" charset="0"/>
              </a:rPr>
              <a:t>damlataş</a:t>
            </a:r>
            <a:r>
              <a:rPr lang="tr-TR" sz="1200" dirty="0" smtClean="0">
                <a:solidFill>
                  <a:schemeClr val="tx1"/>
                </a:solidFill>
                <a:latin typeface="Times New Roman" pitchFamily="18" charset="0"/>
                <a:cs typeface="Times New Roman" pitchFamily="18" charset="0"/>
              </a:rPr>
              <a:t> (</a:t>
            </a:r>
            <a:r>
              <a:rPr lang="tr-TR" sz="1200" dirty="0" err="1" smtClean="0">
                <a:solidFill>
                  <a:schemeClr val="tx1"/>
                </a:solidFill>
                <a:latin typeface="Times New Roman" pitchFamily="18" charset="0"/>
                <a:cs typeface="Times New Roman" pitchFamily="18" charset="0"/>
              </a:rPr>
              <a:t>dropstone</a:t>
            </a:r>
            <a:r>
              <a:rPr lang="tr-TR" sz="1200" dirty="0" smtClean="0">
                <a:solidFill>
                  <a:schemeClr val="tx1"/>
                </a:solidFill>
                <a:latin typeface="Times New Roman" pitchFamily="18" charset="0"/>
                <a:cs typeface="Times New Roman" pitchFamily="18" charset="0"/>
              </a:rPr>
              <a:t>) oluşur.</a:t>
            </a:r>
          </a:p>
          <a:p>
            <a:pPr indent="396000">
              <a:lnSpc>
                <a:spcPct val="150000"/>
              </a:lnSpc>
              <a:spcBef>
                <a:spcPts val="0"/>
              </a:spcBef>
            </a:pPr>
            <a:r>
              <a:rPr lang="tr-TR" sz="1200" dirty="0" smtClean="0">
                <a:solidFill>
                  <a:schemeClr val="tx1"/>
                </a:solidFill>
                <a:latin typeface="Times New Roman" pitchFamily="18" charset="0"/>
                <a:cs typeface="Times New Roman" pitchFamily="18" charset="0"/>
              </a:rPr>
              <a:t> </a:t>
            </a:r>
            <a:endParaRPr lang="tr-TR" sz="1200" b="1" dirty="0" smtClean="0">
              <a:solidFill>
                <a:schemeClr val="tx2">
                  <a:lumMod val="60000"/>
                  <a:lumOff val="40000"/>
                </a:schemeClr>
              </a:solidFill>
              <a:latin typeface="Times New Roman" pitchFamily="18" charset="0"/>
              <a:cs typeface="Times New Roman" pitchFamily="18" charset="0"/>
            </a:endParaRPr>
          </a:p>
          <a:p>
            <a:pPr indent="396000">
              <a:lnSpc>
                <a:spcPct val="150000"/>
              </a:lnSpc>
              <a:spcBef>
                <a:spcPts val="0"/>
              </a:spcBef>
            </a:pPr>
            <a:endParaRPr lang="tr-TR" sz="1200" dirty="0">
              <a:solidFill>
                <a:schemeClr val="tx1"/>
              </a:solidFill>
              <a:latin typeface="Times New Roman" pitchFamily="18" charset="0"/>
              <a:cs typeface="Times New Roman" pitchFamily="18" charset="0"/>
            </a:endParaRPr>
          </a:p>
          <a:p>
            <a:pPr indent="396000">
              <a:lnSpc>
                <a:spcPct val="150000"/>
              </a:lnSpc>
              <a:spcBef>
                <a:spcPts val="0"/>
              </a:spcBef>
            </a:pPr>
            <a:r>
              <a:rPr lang="tr-TR" sz="1200" b="1" dirty="0" smtClean="0">
                <a:solidFill>
                  <a:schemeClr val="tx1"/>
                </a:solidFill>
                <a:latin typeface="Times New Roman" pitchFamily="18" charset="0"/>
                <a:cs typeface="Times New Roman" pitchFamily="18" charset="0"/>
              </a:rPr>
              <a:t>                                     </a:t>
            </a:r>
            <a:endParaRPr lang="tr-TR" sz="1200" b="1"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400" dirty="0" smtClean="0">
              <a:solidFill>
                <a:schemeClr val="tx1"/>
              </a:solidFill>
              <a:latin typeface="Times New Roman" pitchFamily="18" charset="0"/>
              <a:cs typeface="Times New Roman" pitchFamily="18" charset="0"/>
            </a:endParaRPr>
          </a:p>
          <a:p>
            <a:pPr indent="396000">
              <a:lnSpc>
                <a:spcPct val="150000"/>
              </a:lnSpc>
              <a:spcBef>
                <a:spcPts val="0"/>
              </a:spcBef>
            </a:pPr>
            <a:r>
              <a:rPr lang="tr-TR" sz="1400" dirty="0" smtClean="0">
                <a:solidFill>
                  <a:schemeClr val="tx1"/>
                </a:solidFill>
                <a:latin typeface="Times New Roman" pitchFamily="18" charset="0"/>
                <a:cs typeface="Times New Roman" pitchFamily="18" charset="0"/>
              </a:rPr>
              <a:t>  </a:t>
            </a:r>
            <a:endParaRPr lang="tr-TR" sz="1600" dirty="0">
              <a:solidFill>
                <a:schemeClr val="tx1"/>
              </a:solidFill>
              <a:latin typeface="Times New Roman" pitchFamily="18" charset="0"/>
              <a:cs typeface="Times New Roman"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149" y="1"/>
            <a:ext cx="597115" cy="54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7534" y="3645024"/>
            <a:ext cx="4536466"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3645024"/>
            <a:ext cx="2384137"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645024"/>
            <a:ext cx="2195736"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401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800" y="-2722"/>
            <a:ext cx="9144000" cy="980728"/>
          </a:xfrm>
          <a:solidFill>
            <a:schemeClr val="accent5">
              <a:lumMod val="20000"/>
              <a:lumOff val="80000"/>
            </a:schemeClr>
          </a:solidFill>
          <a:scene3d>
            <a:camera prst="orthographicFront"/>
            <a:lightRig rig="threePt" dir="t"/>
          </a:scene3d>
          <a:sp3d>
            <a:bevelT prst="angle"/>
          </a:sp3d>
        </p:spPr>
        <p:txBody>
          <a:bodyPr anchor="ctr">
            <a:normAutofit/>
          </a:bodyPr>
          <a:lstStyle/>
          <a:p>
            <a:pPr indent="396000" algn="ctr">
              <a:lnSpc>
                <a:spcPct val="150000"/>
              </a:lnSpc>
            </a:pPr>
            <a:r>
              <a:rPr lang="tr-TR" sz="2400" dirty="0" smtClean="0">
                <a:solidFill>
                  <a:srgbClr val="FF0000"/>
                </a:solidFill>
                <a:latin typeface="Times New Roman" pitchFamily="18" charset="0"/>
                <a:cs typeface="Times New Roman" pitchFamily="18" charset="0"/>
              </a:rPr>
              <a:t>kaynaklar</a:t>
            </a:r>
            <a:endParaRPr lang="tr-TR" sz="2800"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0" y="764704"/>
            <a:ext cx="9173264" cy="6093296"/>
          </a:xfrm>
          <a:solidFill>
            <a:schemeClr val="accent5">
              <a:lumMod val="40000"/>
              <a:lumOff val="60000"/>
            </a:schemeClr>
          </a:solidFill>
          <a:scene3d>
            <a:camera prst="orthographicFront"/>
            <a:lightRig rig="threePt" dir="t"/>
          </a:scene3d>
          <a:sp3d>
            <a:bevelT prst="angle"/>
          </a:sp3d>
        </p:spPr>
        <p:txBody>
          <a:bodyPr anchor="t">
            <a:normAutofit fontScale="92500" lnSpcReduction="20000"/>
          </a:bodyPr>
          <a:lstStyle/>
          <a:p>
            <a:pPr algn="just">
              <a:spcBef>
                <a:spcPts val="0"/>
              </a:spcBef>
            </a:pPr>
            <a:endParaRPr lang="tr-TR" sz="1400" dirty="0" smtClean="0">
              <a:solidFill>
                <a:schemeClr val="tx1"/>
              </a:solidFill>
              <a:latin typeface="Times New Roman" pitchFamily="18" charset="0"/>
              <a:cs typeface="Times New Roman" pitchFamily="18" charset="0"/>
            </a:endParaRPr>
          </a:p>
          <a:p>
            <a:pPr algn="just">
              <a:lnSpc>
                <a:spcPct val="150000"/>
              </a:lnSpc>
              <a:spcBef>
                <a:spcPts val="0"/>
              </a:spcBef>
            </a:pPr>
            <a:r>
              <a:rPr lang="tr-TR" sz="1400" dirty="0" smtClean="0">
                <a:solidFill>
                  <a:schemeClr val="tx1"/>
                </a:solidFill>
                <a:latin typeface="Times New Roman" pitchFamily="18" charset="0"/>
                <a:cs typeface="Times New Roman" pitchFamily="18" charset="0"/>
              </a:rPr>
              <a:t>Çiner, A . 2004. ‘</a:t>
            </a:r>
            <a:r>
              <a:rPr lang="tr-TR" sz="1400" dirty="0" err="1" smtClean="0">
                <a:solidFill>
                  <a:schemeClr val="tx1"/>
                </a:solidFill>
                <a:latin typeface="Times New Roman" pitchFamily="18" charset="0"/>
                <a:cs typeface="Times New Roman" pitchFamily="18" charset="0"/>
              </a:rPr>
              <a:t>Turkish</a:t>
            </a:r>
            <a:r>
              <a:rPr lang="tr-TR" sz="1400" dirty="0" smtClean="0">
                <a:solidFill>
                  <a:schemeClr val="tx1"/>
                </a:solidFill>
                <a:latin typeface="Times New Roman" pitchFamily="18" charset="0"/>
                <a:cs typeface="Times New Roman" pitchFamily="18" charset="0"/>
              </a:rPr>
              <a:t> </a:t>
            </a:r>
            <a:r>
              <a:rPr lang="tr-TR" sz="1400" dirty="0" err="1" smtClean="0">
                <a:solidFill>
                  <a:schemeClr val="tx1"/>
                </a:solidFill>
                <a:latin typeface="Times New Roman" pitchFamily="18" charset="0"/>
                <a:cs typeface="Times New Roman" pitchFamily="18" charset="0"/>
              </a:rPr>
              <a:t>glaciers</a:t>
            </a:r>
            <a:r>
              <a:rPr lang="tr-TR" sz="1400" dirty="0" smtClean="0">
                <a:solidFill>
                  <a:schemeClr val="tx1"/>
                </a:solidFill>
                <a:latin typeface="Times New Roman" pitchFamily="18" charset="0"/>
                <a:cs typeface="Times New Roman" pitchFamily="18" charset="0"/>
              </a:rPr>
              <a:t> and glacial </a:t>
            </a:r>
            <a:r>
              <a:rPr lang="tr-TR" sz="1400" dirty="0" err="1" smtClean="0">
                <a:solidFill>
                  <a:schemeClr val="tx1"/>
                </a:solidFill>
                <a:latin typeface="Times New Roman" pitchFamily="18" charset="0"/>
                <a:cs typeface="Times New Roman" pitchFamily="18" charset="0"/>
              </a:rPr>
              <a:t>deposits</a:t>
            </a:r>
            <a:r>
              <a:rPr lang="tr-TR" sz="1400" dirty="0" smtClean="0">
                <a:solidFill>
                  <a:schemeClr val="tx1"/>
                </a:solidFill>
                <a:latin typeface="Times New Roman" pitchFamily="18" charset="0"/>
                <a:cs typeface="Times New Roman" pitchFamily="18" charset="0"/>
              </a:rPr>
              <a:t>’. </a:t>
            </a:r>
            <a:r>
              <a:rPr lang="tr-TR" sz="1400" dirty="0" err="1" smtClean="0">
                <a:solidFill>
                  <a:schemeClr val="tx1"/>
                </a:solidFill>
                <a:latin typeface="Times New Roman" pitchFamily="18" charset="0"/>
                <a:cs typeface="Times New Roman" pitchFamily="18" charset="0"/>
              </a:rPr>
              <a:t>In</a:t>
            </a:r>
            <a:r>
              <a:rPr lang="tr-TR" sz="1400" dirty="0" smtClean="0">
                <a:solidFill>
                  <a:schemeClr val="tx1"/>
                </a:solidFill>
                <a:latin typeface="Times New Roman" pitchFamily="18" charset="0"/>
                <a:cs typeface="Times New Roman" pitchFamily="18" charset="0"/>
              </a:rPr>
              <a:t> Quaternary </a:t>
            </a:r>
            <a:r>
              <a:rPr lang="tr-TR" sz="1400" dirty="0" err="1" smtClean="0">
                <a:solidFill>
                  <a:schemeClr val="tx1"/>
                </a:solidFill>
                <a:latin typeface="Times New Roman" pitchFamily="18" charset="0"/>
                <a:cs typeface="Times New Roman" pitchFamily="18" charset="0"/>
              </a:rPr>
              <a:t>Glaciations</a:t>
            </a:r>
            <a:r>
              <a:rPr lang="tr-TR" sz="1400" dirty="0" smtClean="0">
                <a:solidFill>
                  <a:schemeClr val="tx1"/>
                </a:solidFill>
                <a:latin typeface="Times New Roman" pitchFamily="18" charset="0"/>
                <a:cs typeface="Times New Roman" pitchFamily="18" charset="0"/>
              </a:rPr>
              <a:t>.</a:t>
            </a:r>
          </a:p>
          <a:p>
            <a:pPr algn="just">
              <a:lnSpc>
                <a:spcPct val="150000"/>
              </a:lnSpc>
              <a:spcBef>
                <a:spcPts val="0"/>
              </a:spcBef>
            </a:pPr>
            <a:r>
              <a:rPr lang="tr-TR" sz="1400" dirty="0" smtClean="0">
                <a:solidFill>
                  <a:schemeClr val="tx1"/>
                </a:solidFill>
                <a:latin typeface="Times New Roman" pitchFamily="18" charset="0"/>
                <a:cs typeface="Times New Roman" pitchFamily="18" charset="0"/>
              </a:rPr>
              <a:t>Çiner, A. 2012. Buzullar ve İklim Değişikliği, Enerji ve İklim Değişikliği Vakfı, İstanbul.</a:t>
            </a:r>
          </a:p>
          <a:p>
            <a:pPr algn="just">
              <a:lnSpc>
                <a:spcPct val="150000"/>
              </a:lnSpc>
              <a:spcBef>
                <a:spcPts val="0"/>
              </a:spcBef>
            </a:pPr>
            <a:r>
              <a:rPr lang="tr-TR" sz="1400" dirty="0" smtClean="0">
                <a:solidFill>
                  <a:schemeClr val="tx1"/>
                </a:solidFill>
                <a:latin typeface="Times New Roman" pitchFamily="18" charset="0"/>
                <a:cs typeface="Times New Roman" pitchFamily="18" charset="0"/>
              </a:rPr>
              <a:t>Dirik, K. (2006) Fiziksel Jeoloji 2 Ders Notları ‘Buzullar’.</a:t>
            </a:r>
          </a:p>
          <a:p>
            <a:pPr algn="just">
              <a:lnSpc>
                <a:spcPct val="150000"/>
              </a:lnSpc>
              <a:spcBef>
                <a:spcPts val="0"/>
              </a:spcBef>
            </a:pPr>
            <a:r>
              <a:rPr lang="tr-TR" sz="1400" dirty="0" smtClean="0">
                <a:solidFill>
                  <a:schemeClr val="tx1"/>
                </a:solidFill>
                <a:latin typeface="Times New Roman" pitchFamily="18" charset="0"/>
                <a:cs typeface="Times New Roman" pitchFamily="18" charset="0"/>
              </a:rPr>
              <a:t>Flint, R.F. 1971. Glacial and Quaternary Geology. ISBN 0-471-26435-0, John Wiley and Sons, Inc. Printing in USA.</a:t>
            </a:r>
          </a:p>
          <a:p>
            <a:pPr algn="just">
              <a:lnSpc>
                <a:spcPct val="150000"/>
              </a:lnSpc>
              <a:spcBef>
                <a:spcPts val="0"/>
              </a:spcBef>
            </a:pPr>
            <a:r>
              <a:rPr lang="tr-TR" sz="1400" dirty="0" smtClean="0">
                <a:solidFill>
                  <a:schemeClr val="tx1"/>
                </a:solidFill>
                <a:latin typeface="Times New Roman" pitchFamily="18" charset="0"/>
                <a:cs typeface="Times New Roman" pitchFamily="18" charset="0"/>
              </a:rPr>
              <a:t>Ghienne, J.F., Le Heron, D., Moreau J., Denis M &amp;Deynoux M.2007. The Late Ordovician glacial sedimantery sistem of the North Gondwana platform.</a:t>
            </a:r>
          </a:p>
          <a:p>
            <a:pPr algn="just">
              <a:lnSpc>
                <a:spcPct val="150000"/>
              </a:lnSpc>
              <a:spcBef>
                <a:spcPts val="0"/>
              </a:spcBef>
            </a:pPr>
            <a:r>
              <a:rPr lang="tr-TR" sz="1400" dirty="0" smtClean="0">
                <a:solidFill>
                  <a:schemeClr val="tx1"/>
                </a:solidFill>
                <a:latin typeface="Times New Roman" pitchFamily="18" charset="0"/>
                <a:cs typeface="Times New Roman" pitchFamily="18" charset="0"/>
              </a:rPr>
              <a:t>Ghienne, J.F., Monod, O., Kozlu, H. &amp; Dean, W.T. 2010. Cambrian-Ordovician depositional sequences in the Middle East.</a:t>
            </a:r>
          </a:p>
          <a:p>
            <a:pPr algn="just">
              <a:lnSpc>
                <a:spcPct val="150000"/>
              </a:lnSpc>
              <a:spcBef>
                <a:spcPts val="0"/>
              </a:spcBef>
            </a:pPr>
            <a:r>
              <a:rPr lang="tr-TR" sz="1400" dirty="0" smtClean="0">
                <a:solidFill>
                  <a:schemeClr val="tx1"/>
                </a:solidFill>
                <a:latin typeface="Times New Roman" pitchFamily="18" charset="0"/>
                <a:cs typeface="Times New Roman" pitchFamily="18" charset="0"/>
              </a:rPr>
              <a:t>Hyde, W.T., Crowley. T.J., Baum, S.K., Peltier, W.R., 2001. Neoproterozoic ‘snowball Earth’ simulations with a coupled climate/</a:t>
            </a:r>
            <a:r>
              <a:rPr lang="tr-TR" sz="1400" dirty="0" err="1" smtClean="0">
                <a:solidFill>
                  <a:schemeClr val="tx1"/>
                </a:solidFill>
                <a:latin typeface="Times New Roman" pitchFamily="18" charset="0"/>
                <a:cs typeface="Times New Roman" pitchFamily="18" charset="0"/>
              </a:rPr>
              <a:t>ice-sheet</a:t>
            </a:r>
            <a:r>
              <a:rPr lang="tr-TR" sz="1400" dirty="0" smtClean="0">
                <a:solidFill>
                  <a:schemeClr val="tx1"/>
                </a:solidFill>
                <a:latin typeface="Times New Roman" pitchFamily="18" charset="0"/>
                <a:cs typeface="Times New Roman" pitchFamily="18" charset="0"/>
              </a:rPr>
              <a:t> model.</a:t>
            </a:r>
          </a:p>
          <a:p>
            <a:pPr algn="just">
              <a:lnSpc>
                <a:spcPct val="150000"/>
              </a:lnSpc>
              <a:spcBef>
                <a:spcPts val="0"/>
              </a:spcBef>
            </a:pPr>
            <a:r>
              <a:rPr lang="tr-TR" sz="1400" dirty="0" smtClean="0">
                <a:solidFill>
                  <a:schemeClr val="tx1"/>
                </a:solidFill>
                <a:latin typeface="Times New Roman" pitchFamily="18" charset="0"/>
                <a:cs typeface="Times New Roman" pitchFamily="18" charset="0"/>
              </a:rPr>
              <a:t>Martini, I.P., </a:t>
            </a:r>
            <a:r>
              <a:rPr lang="tr-TR" sz="1400" dirty="0" err="1" smtClean="0">
                <a:solidFill>
                  <a:schemeClr val="tx1"/>
                </a:solidFill>
                <a:latin typeface="Times New Roman" pitchFamily="18" charset="0"/>
                <a:cs typeface="Times New Roman" pitchFamily="18" charset="0"/>
              </a:rPr>
              <a:t>Brookfield</a:t>
            </a:r>
            <a:r>
              <a:rPr lang="tr-TR" sz="1400" dirty="0" smtClean="0">
                <a:solidFill>
                  <a:schemeClr val="tx1"/>
                </a:solidFill>
                <a:latin typeface="Times New Roman" pitchFamily="18" charset="0"/>
                <a:cs typeface="Times New Roman" pitchFamily="18" charset="0"/>
              </a:rPr>
              <a:t>, M.E., </a:t>
            </a:r>
            <a:r>
              <a:rPr lang="tr-TR" sz="1400" dirty="0" err="1" smtClean="0">
                <a:solidFill>
                  <a:schemeClr val="tx1"/>
                </a:solidFill>
                <a:latin typeface="Times New Roman" pitchFamily="18" charset="0"/>
                <a:cs typeface="Times New Roman" pitchFamily="18" charset="0"/>
              </a:rPr>
              <a:t>Sadura</a:t>
            </a:r>
            <a:r>
              <a:rPr lang="tr-TR" sz="1400" dirty="0" smtClean="0">
                <a:solidFill>
                  <a:schemeClr val="tx1"/>
                </a:solidFill>
                <a:latin typeface="Times New Roman" pitchFamily="18" charset="0"/>
                <a:cs typeface="Times New Roman" pitchFamily="18" charset="0"/>
              </a:rPr>
              <a:t>, S. 2001. </a:t>
            </a:r>
            <a:r>
              <a:rPr lang="tr-TR" sz="1400" dirty="0" err="1" smtClean="0">
                <a:solidFill>
                  <a:schemeClr val="tx1"/>
                </a:solidFill>
                <a:latin typeface="Times New Roman" pitchFamily="18" charset="0"/>
                <a:cs typeface="Times New Roman" pitchFamily="18" charset="0"/>
              </a:rPr>
              <a:t>Principle</a:t>
            </a:r>
            <a:r>
              <a:rPr lang="tr-TR" sz="1400" dirty="0" smtClean="0">
                <a:solidFill>
                  <a:schemeClr val="tx1"/>
                </a:solidFill>
                <a:latin typeface="Times New Roman" pitchFamily="18" charset="0"/>
                <a:cs typeface="Times New Roman" pitchFamily="18" charset="0"/>
              </a:rPr>
              <a:t> of  </a:t>
            </a:r>
            <a:r>
              <a:rPr lang="tr-TR" sz="1400" dirty="0" err="1" smtClean="0">
                <a:solidFill>
                  <a:schemeClr val="tx1"/>
                </a:solidFill>
                <a:latin typeface="Times New Roman" pitchFamily="18" charset="0"/>
                <a:cs typeface="Times New Roman" pitchFamily="18" charset="0"/>
              </a:rPr>
              <a:t>Glaisyal</a:t>
            </a:r>
            <a:r>
              <a:rPr lang="tr-TR" sz="1400" dirty="0" smtClean="0">
                <a:solidFill>
                  <a:schemeClr val="tx1"/>
                </a:solidFill>
                <a:latin typeface="Times New Roman" pitchFamily="18" charset="0"/>
                <a:cs typeface="Times New Roman" pitchFamily="18" charset="0"/>
              </a:rPr>
              <a:t> </a:t>
            </a:r>
            <a:r>
              <a:rPr lang="tr-TR" sz="1400" dirty="0" err="1" smtClean="0">
                <a:solidFill>
                  <a:schemeClr val="tx1"/>
                </a:solidFill>
                <a:latin typeface="Times New Roman" pitchFamily="18" charset="0"/>
                <a:cs typeface="Times New Roman" pitchFamily="18" charset="0"/>
              </a:rPr>
              <a:t>Geomorphology</a:t>
            </a:r>
            <a:r>
              <a:rPr lang="tr-TR" sz="1400" dirty="0" smtClean="0">
                <a:solidFill>
                  <a:schemeClr val="tx1"/>
                </a:solidFill>
                <a:latin typeface="Times New Roman" pitchFamily="18" charset="0"/>
                <a:cs typeface="Times New Roman" pitchFamily="18" charset="0"/>
              </a:rPr>
              <a:t> and Geology.</a:t>
            </a:r>
          </a:p>
          <a:p>
            <a:pPr algn="just">
              <a:lnSpc>
                <a:spcPct val="150000"/>
              </a:lnSpc>
              <a:spcBef>
                <a:spcPts val="0"/>
              </a:spcBef>
            </a:pPr>
            <a:r>
              <a:rPr lang="tr-TR" sz="1400" dirty="0" smtClean="0">
                <a:solidFill>
                  <a:schemeClr val="tx1"/>
                </a:solidFill>
                <a:latin typeface="Times New Roman" pitchFamily="18" charset="0"/>
                <a:cs typeface="Times New Roman" pitchFamily="18" charset="0"/>
              </a:rPr>
              <a:t>Monod, O., Kozlu, H., Ghienne, J.F., Dean, W.T., Günay, Y., Le </a:t>
            </a:r>
            <a:r>
              <a:rPr lang="tr-TR" sz="1400" dirty="0" err="1" smtClean="0">
                <a:solidFill>
                  <a:schemeClr val="tx1"/>
                </a:solidFill>
                <a:latin typeface="Times New Roman" pitchFamily="18" charset="0"/>
                <a:cs typeface="Times New Roman" pitchFamily="18" charset="0"/>
              </a:rPr>
              <a:t>Herisse</a:t>
            </a:r>
            <a:r>
              <a:rPr lang="tr-TR" sz="1400" dirty="0" smtClean="0">
                <a:solidFill>
                  <a:schemeClr val="tx1"/>
                </a:solidFill>
                <a:latin typeface="Times New Roman" pitchFamily="18" charset="0"/>
                <a:cs typeface="Times New Roman" pitchFamily="18" charset="0"/>
              </a:rPr>
              <a:t>, A., Paris, F., </a:t>
            </a:r>
            <a:r>
              <a:rPr lang="tr-TR" sz="1400" dirty="0" err="1" smtClean="0">
                <a:solidFill>
                  <a:schemeClr val="tx1"/>
                </a:solidFill>
                <a:latin typeface="Times New Roman" pitchFamily="18" charset="0"/>
                <a:cs typeface="Times New Roman" pitchFamily="18" charset="0"/>
              </a:rPr>
              <a:t>Robardet</a:t>
            </a:r>
            <a:r>
              <a:rPr lang="tr-TR" sz="1400" dirty="0" smtClean="0">
                <a:solidFill>
                  <a:schemeClr val="tx1"/>
                </a:solidFill>
                <a:latin typeface="Times New Roman" pitchFamily="18" charset="0"/>
                <a:cs typeface="Times New Roman" pitchFamily="18" charset="0"/>
              </a:rPr>
              <a:t>, M. 2003. Late Ordovician </a:t>
            </a:r>
            <a:r>
              <a:rPr lang="tr-TR" sz="1400" dirty="0" err="1" smtClean="0">
                <a:solidFill>
                  <a:schemeClr val="tx1"/>
                </a:solidFill>
                <a:latin typeface="Times New Roman" pitchFamily="18" charset="0"/>
                <a:cs typeface="Times New Roman" pitchFamily="18" charset="0"/>
              </a:rPr>
              <a:t>glaciation</a:t>
            </a:r>
            <a:r>
              <a:rPr lang="tr-TR" sz="1400" dirty="0" smtClean="0">
                <a:solidFill>
                  <a:schemeClr val="tx1"/>
                </a:solidFill>
                <a:latin typeface="Times New Roman" pitchFamily="18" charset="0"/>
                <a:cs typeface="Times New Roman" pitchFamily="18" charset="0"/>
              </a:rPr>
              <a:t> in </a:t>
            </a:r>
            <a:r>
              <a:rPr lang="tr-TR" sz="1400" dirty="0" err="1" smtClean="0">
                <a:solidFill>
                  <a:schemeClr val="tx1"/>
                </a:solidFill>
                <a:latin typeface="Times New Roman" pitchFamily="18" charset="0"/>
                <a:cs typeface="Times New Roman" pitchFamily="18" charset="0"/>
              </a:rPr>
              <a:t>Southern</a:t>
            </a:r>
            <a:r>
              <a:rPr lang="tr-TR" sz="1400" dirty="0" smtClean="0">
                <a:solidFill>
                  <a:schemeClr val="tx1"/>
                </a:solidFill>
                <a:latin typeface="Times New Roman" pitchFamily="18" charset="0"/>
                <a:cs typeface="Times New Roman" pitchFamily="18" charset="0"/>
              </a:rPr>
              <a:t> </a:t>
            </a:r>
            <a:r>
              <a:rPr lang="tr-TR" sz="1400" dirty="0" err="1" smtClean="0">
                <a:solidFill>
                  <a:schemeClr val="tx1"/>
                </a:solidFill>
                <a:latin typeface="Times New Roman" pitchFamily="18" charset="0"/>
                <a:cs typeface="Times New Roman" pitchFamily="18" charset="0"/>
              </a:rPr>
              <a:t>Turkey</a:t>
            </a:r>
            <a:r>
              <a:rPr lang="tr-TR" sz="1400" dirty="0" smtClean="0">
                <a:solidFill>
                  <a:schemeClr val="tx1"/>
                </a:solidFill>
                <a:latin typeface="Times New Roman" pitchFamily="18" charset="0"/>
                <a:cs typeface="Times New Roman" pitchFamily="18" charset="0"/>
              </a:rPr>
              <a:t>.</a:t>
            </a:r>
          </a:p>
          <a:p>
            <a:pPr algn="just">
              <a:lnSpc>
                <a:spcPct val="150000"/>
              </a:lnSpc>
              <a:spcBef>
                <a:spcPts val="0"/>
              </a:spcBef>
            </a:pPr>
            <a:r>
              <a:rPr lang="tr-TR" sz="1400" dirty="0" err="1" smtClean="0">
                <a:solidFill>
                  <a:schemeClr val="tx1"/>
                </a:solidFill>
                <a:latin typeface="Times New Roman" pitchFamily="18" charset="0"/>
                <a:cs typeface="Times New Roman" pitchFamily="18" charset="0"/>
              </a:rPr>
              <a:t>Saltzman</a:t>
            </a:r>
            <a:r>
              <a:rPr lang="tr-TR" sz="1400" dirty="0" smtClean="0">
                <a:solidFill>
                  <a:schemeClr val="tx1"/>
                </a:solidFill>
                <a:latin typeface="Times New Roman" pitchFamily="18" charset="0"/>
                <a:cs typeface="Times New Roman" pitchFamily="18" charset="0"/>
              </a:rPr>
              <a:t>, B., 2002. </a:t>
            </a:r>
            <a:r>
              <a:rPr lang="tr-TR" sz="1400" dirty="0" err="1" smtClean="0">
                <a:solidFill>
                  <a:schemeClr val="tx1"/>
                </a:solidFill>
                <a:latin typeface="Times New Roman" pitchFamily="18" charset="0"/>
                <a:cs typeface="Times New Roman" pitchFamily="18" charset="0"/>
              </a:rPr>
              <a:t>Dynamical</a:t>
            </a:r>
            <a:r>
              <a:rPr lang="tr-TR" sz="1400" dirty="0" smtClean="0">
                <a:solidFill>
                  <a:schemeClr val="tx1"/>
                </a:solidFill>
                <a:latin typeface="Times New Roman" pitchFamily="18" charset="0"/>
                <a:cs typeface="Times New Roman" pitchFamily="18" charset="0"/>
              </a:rPr>
              <a:t> </a:t>
            </a:r>
            <a:r>
              <a:rPr lang="tr-TR" sz="1400" dirty="0" err="1" smtClean="0">
                <a:solidFill>
                  <a:schemeClr val="tx1"/>
                </a:solidFill>
                <a:latin typeface="Times New Roman" pitchFamily="18" charset="0"/>
                <a:cs typeface="Times New Roman" pitchFamily="18" charset="0"/>
              </a:rPr>
              <a:t>Paleoclimatology</a:t>
            </a:r>
            <a:r>
              <a:rPr lang="tr-TR" sz="1400" dirty="0" smtClean="0">
                <a:solidFill>
                  <a:schemeClr val="tx1"/>
                </a:solidFill>
                <a:latin typeface="Times New Roman" pitchFamily="18" charset="0"/>
                <a:cs typeface="Times New Roman" pitchFamily="18" charset="0"/>
              </a:rPr>
              <a:t>, </a:t>
            </a:r>
            <a:r>
              <a:rPr lang="tr-TR" sz="1400" dirty="0" err="1" smtClean="0">
                <a:solidFill>
                  <a:schemeClr val="tx1"/>
                </a:solidFill>
                <a:latin typeface="Times New Roman" pitchFamily="18" charset="0"/>
                <a:cs typeface="Times New Roman" pitchFamily="18" charset="0"/>
              </a:rPr>
              <a:t>Generalized</a:t>
            </a:r>
            <a:r>
              <a:rPr lang="tr-TR" sz="1400" dirty="0" smtClean="0">
                <a:solidFill>
                  <a:schemeClr val="tx1"/>
                </a:solidFill>
                <a:latin typeface="Times New Roman" pitchFamily="18" charset="0"/>
                <a:cs typeface="Times New Roman" pitchFamily="18" charset="0"/>
              </a:rPr>
              <a:t> </a:t>
            </a:r>
            <a:r>
              <a:rPr lang="tr-TR" sz="1400" dirty="0" err="1" smtClean="0">
                <a:solidFill>
                  <a:schemeClr val="tx1"/>
                </a:solidFill>
                <a:latin typeface="Times New Roman" pitchFamily="18" charset="0"/>
                <a:cs typeface="Times New Roman" pitchFamily="18" charset="0"/>
              </a:rPr>
              <a:t>Theory</a:t>
            </a:r>
            <a:r>
              <a:rPr lang="tr-TR" sz="1400" dirty="0" smtClean="0">
                <a:solidFill>
                  <a:schemeClr val="tx1"/>
                </a:solidFill>
                <a:latin typeface="Times New Roman" pitchFamily="18" charset="0"/>
                <a:cs typeface="Times New Roman" pitchFamily="18" charset="0"/>
              </a:rPr>
              <a:t> of Global Climate </a:t>
            </a:r>
            <a:r>
              <a:rPr lang="tr-TR" sz="1400" dirty="0" err="1" smtClean="0">
                <a:solidFill>
                  <a:schemeClr val="tx1"/>
                </a:solidFill>
                <a:latin typeface="Times New Roman" pitchFamily="18" charset="0"/>
                <a:cs typeface="Times New Roman" pitchFamily="18" charset="0"/>
              </a:rPr>
              <a:t>Change</a:t>
            </a:r>
            <a:r>
              <a:rPr lang="tr-TR" sz="1400" dirty="0" smtClean="0">
                <a:solidFill>
                  <a:schemeClr val="tx1"/>
                </a:solidFill>
                <a:latin typeface="Times New Roman" pitchFamily="18" charset="0"/>
                <a:cs typeface="Times New Roman" pitchFamily="18" charset="0"/>
              </a:rPr>
              <a:t>.</a:t>
            </a:r>
          </a:p>
          <a:p>
            <a:pPr algn="just">
              <a:lnSpc>
                <a:spcPct val="150000"/>
              </a:lnSpc>
              <a:spcBef>
                <a:spcPts val="0"/>
              </a:spcBef>
            </a:pPr>
            <a:r>
              <a:rPr lang="tr-TR" sz="1400" dirty="0" smtClean="0">
                <a:solidFill>
                  <a:schemeClr val="tx1"/>
                </a:solidFill>
                <a:latin typeface="Times New Roman" pitchFamily="18" charset="0"/>
                <a:cs typeface="Times New Roman" pitchFamily="18" charset="0"/>
              </a:rPr>
              <a:t>Sarıkaya, M.A., 2012. </a:t>
            </a:r>
            <a:r>
              <a:rPr lang="tr-TR" sz="1400" dirty="0" err="1" smtClean="0">
                <a:solidFill>
                  <a:schemeClr val="tx1"/>
                </a:solidFill>
                <a:latin typeface="Times New Roman" pitchFamily="18" charset="0"/>
                <a:cs typeface="Times New Roman" pitchFamily="18" charset="0"/>
              </a:rPr>
              <a:t>Recession</a:t>
            </a:r>
            <a:r>
              <a:rPr lang="tr-TR" sz="1400" dirty="0" smtClean="0">
                <a:solidFill>
                  <a:schemeClr val="tx1"/>
                </a:solidFill>
                <a:latin typeface="Times New Roman" pitchFamily="18" charset="0"/>
                <a:cs typeface="Times New Roman" pitchFamily="18" charset="0"/>
              </a:rPr>
              <a:t> of the </a:t>
            </a:r>
            <a:r>
              <a:rPr lang="tr-TR" sz="1400" dirty="0" err="1" smtClean="0">
                <a:solidFill>
                  <a:schemeClr val="tx1"/>
                </a:solidFill>
                <a:latin typeface="Times New Roman" pitchFamily="18" charset="0"/>
                <a:cs typeface="Times New Roman" pitchFamily="18" charset="0"/>
              </a:rPr>
              <a:t>ice</a:t>
            </a:r>
            <a:r>
              <a:rPr lang="tr-TR" sz="1400" dirty="0" smtClean="0">
                <a:solidFill>
                  <a:schemeClr val="tx1"/>
                </a:solidFill>
                <a:latin typeface="Times New Roman" pitchFamily="18" charset="0"/>
                <a:cs typeface="Times New Roman" pitchFamily="18" charset="0"/>
              </a:rPr>
              <a:t> </a:t>
            </a:r>
            <a:r>
              <a:rPr lang="tr-TR" sz="1400" dirty="0" err="1" smtClean="0">
                <a:solidFill>
                  <a:schemeClr val="tx1"/>
                </a:solidFill>
                <a:latin typeface="Times New Roman" pitchFamily="18" charset="0"/>
                <a:cs typeface="Times New Roman" pitchFamily="18" charset="0"/>
              </a:rPr>
              <a:t>cap</a:t>
            </a:r>
            <a:r>
              <a:rPr lang="tr-TR" sz="1400" dirty="0" smtClean="0">
                <a:solidFill>
                  <a:schemeClr val="tx1"/>
                </a:solidFill>
                <a:latin typeface="Times New Roman" pitchFamily="18" charset="0"/>
                <a:cs typeface="Times New Roman" pitchFamily="18" charset="0"/>
              </a:rPr>
              <a:t> on </a:t>
            </a:r>
            <a:r>
              <a:rPr lang="tr-TR" sz="1400" dirty="0" err="1" smtClean="0">
                <a:solidFill>
                  <a:schemeClr val="tx1"/>
                </a:solidFill>
                <a:latin typeface="Times New Roman" pitchFamily="18" charset="0"/>
                <a:cs typeface="Times New Roman" pitchFamily="18" charset="0"/>
              </a:rPr>
              <a:t>Mount</a:t>
            </a:r>
            <a:r>
              <a:rPr lang="tr-TR" sz="1400" dirty="0" smtClean="0">
                <a:solidFill>
                  <a:schemeClr val="tx1"/>
                </a:solidFill>
                <a:latin typeface="Times New Roman" pitchFamily="18" charset="0"/>
                <a:cs typeface="Times New Roman" pitchFamily="18" charset="0"/>
              </a:rPr>
              <a:t> Ağrı (Ararat), </a:t>
            </a:r>
            <a:r>
              <a:rPr lang="tr-TR" sz="1400" dirty="0" err="1" smtClean="0">
                <a:solidFill>
                  <a:schemeClr val="tx1"/>
                </a:solidFill>
                <a:latin typeface="Times New Roman" pitchFamily="18" charset="0"/>
                <a:cs typeface="Times New Roman" pitchFamily="18" charset="0"/>
              </a:rPr>
              <a:t>Turkey</a:t>
            </a:r>
            <a:r>
              <a:rPr lang="tr-TR" sz="1400" dirty="0" smtClean="0">
                <a:solidFill>
                  <a:schemeClr val="tx1"/>
                </a:solidFill>
                <a:latin typeface="Times New Roman" pitchFamily="18" charset="0"/>
                <a:cs typeface="Times New Roman" pitchFamily="18" charset="0"/>
              </a:rPr>
              <a:t>, </a:t>
            </a:r>
            <a:r>
              <a:rPr lang="tr-TR" sz="1400" dirty="0" err="1" smtClean="0">
                <a:solidFill>
                  <a:schemeClr val="tx1"/>
                </a:solidFill>
                <a:latin typeface="Times New Roman" pitchFamily="18" charset="0"/>
                <a:cs typeface="Times New Roman" pitchFamily="18" charset="0"/>
              </a:rPr>
              <a:t>from</a:t>
            </a:r>
            <a:r>
              <a:rPr lang="tr-TR" sz="1400" dirty="0" smtClean="0">
                <a:solidFill>
                  <a:schemeClr val="tx1"/>
                </a:solidFill>
                <a:latin typeface="Times New Roman" pitchFamily="18" charset="0"/>
                <a:cs typeface="Times New Roman" pitchFamily="18" charset="0"/>
              </a:rPr>
              <a:t> 1976 </a:t>
            </a:r>
            <a:r>
              <a:rPr lang="tr-TR" sz="1400" dirty="0" err="1" smtClean="0">
                <a:solidFill>
                  <a:schemeClr val="tx1"/>
                </a:solidFill>
                <a:latin typeface="Times New Roman" pitchFamily="18" charset="0"/>
                <a:cs typeface="Times New Roman" pitchFamily="18" charset="0"/>
              </a:rPr>
              <a:t>to</a:t>
            </a:r>
            <a:r>
              <a:rPr lang="tr-TR" sz="1400" dirty="0" smtClean="0">
                <a:solidFill>
                  <a:schemeClr val="tx1"/>
                </a:solidFill>
                <a:latin typeface="Times New Roman" pitchFamily="18" charset="0"/>
                <a:cs typeface="Times New Roman" pitchFamily="18" charset="0"/>
              </a:rPr>
              <a:t> 2011 and </a:t>
            </a:r>
            <a:r>
              <a:rPr lang="tr-TR" sz="1400" dirty="0" err="1" smtClean="0">
                <a:solidFill>
                  <a:schemeClr val="tx1"/>
                </a:solidFill>
                <a:latin typeface="Times New Roman" pitchFamily="18" charset="0"/>
                <a:cs typeface="Times New Roman" pitchFamily="18" charset="0"/>
              </a:rPr>
              <a:t>its</a:t>
            </a:r>
            <a:r>
              <a:rPr lang="tr-TR" sz="1400" dirty="0" smtClean="0">
                <a:solidFill>
                  <a:schemeClr val="tx1"/>
                </a:solidFill>
                <a:latin typeface="Times New Roman" pitchFamily="18" charset="0"/>
                <a:cs typeface="Times New Roman" pitchFamily="18" charset="0"/>
              </a:rPr>
              <a:t> </a:t>
            </a:r>
            <a:r>
              <a:rPr lang="tr-TR" sz="1400" dirty="0" err="1" smtClean="0">
                <a:solidFill>
                  <a:schemeClr val="tx1"/>
                </a:solidFill>
                <a:latin typeface="Times New Roman" pitchFamily="18" charset="0"/>
                <a:cs typeface="Times New Roman" pitchFamily="18" charset="0"/>
              </a:rPr>
              <a:t>climatic</a:t>
            </a:r>
            <a:r>
              <a:rPr lang="tr-TR" sz="1400" dirty="0" smtClean="0">
                <a:solidFill>
                  <a:schemeClr val="tx1"/>
                </a:solidFill>
                <a:latin typeface="Times New Roman" pitchFamily="18" charset="0"/>
                <a:cs typeface="Times New Roman" pitchFamily="18" charset="0"/>
              </a:rPr>
              <a:t> </a:t>
            </a:r>
            <a:r>
              <a:rPr lang="tr-TR" sz="1400" dirty="0" err="1" smtClean="0">
                <a:solidFill>
                  <a:schemeClr val="tx1"/>
                </a:solidFill>
                <a:latin typeface="Times New Roman" pitchFamily="18" charset="0"/>
                <a:cs typeface="Times New Roman" pitchFamily="18" charset="0"/>
              </a:rPr>
              <a:t>significance</a:t>
            </a:r>
            <a:r>
              <a:rPr lang="tr-TR" sz="1400" dirty="0" smtClean="0">
                <a:solidFill>
                  <a:schemeClr val="tx1"/>
                </a:solidFill>
                <a:latin typeface="Times New Roman" pitchFamily="18" charset="0"/>
                <a:cs typeface="Times New Roman" pitchFamily="18" charset="0"/>
              </a:rPr>
              <a:t>.</a:t>
            </a:r>
          </a:p>
          <a:p>
            <a:pPr algn="just">
              <a:lnSpc>
                <a:spcPct val="150000"/>
              </a:lnSpc>
              <a:spcBef>
                <a:spcPts val="0"/>
              </a:spcBef>
            </a:pPr>
            <a:r>
              <a:rPr lang="tr-TR" sz="1400" dirty="0" err="1" smtClean="0">
                <a:solidFill>
                  <a:schemeClr val="tx1"/>
                </a:solidFill>
                <a:latin typeface="Times New Roman" pitchFamily="18" charset="0"/>
                <a:cs typeface="Times New Roman" pitchFamily="18" charset="0"/>
              </a:rPr>
              <a:t>Scotese</a:t>
            </a:r>
            <a:r>
              <a:rPr lang="tr-TR" sz="1400" dirty="0" smtClean="0">
                <a:solidFill>
                  <a:schemeClr val="tx1"/>
                </a:solidFill>
                <a:latin typeface="Times New Roman" pitchFamily="18" charset="0"/>
                <a:cs typeface="Times New Roman" pitchFamily="18" charset="0"/>
              </a:rPr>
              <a:t>, C.R. 2000. PALEOMAP Project</a:t>
            </a:r>
          </a:p>
          <a:p>
            <a:pPr algn="just">
              <a:lnSpc>
                <a:spcPct val="150000"/>
              </a:lnSpc>
              <a:spcBef>
                <a:spcPts val="0"/>
              </a:spcBef>
            </a:pPr>
            <a:r>
              <a:rPr lang="tr-TR" sz="1400" dirty="0" err="1" smtClean="0">
                <a:solidFill>
                  <a:schemeClr val="tx1"/>
                </a:solidFill>
                <a:latin typeface="Times New Roman" pitchFamily="18" charset="0"/>
                <a:cs typeface="Times New Roman" pitchFamily="18" charset="0"/>
              </a:rPr>
              <a:t>Şenalp</a:t>
            </a:r>
            <a:r>
              <a:rPr lang="tr-TR" sz="1400" dirty="0" smtClean="0">
                <a:solidFill>
                  <a:schemeClr val="tx1"/>
                </a:solidFill>
                <a:latin typeface="Times New Roman" pitchFamily="18" charset="0"/>
                <a:cs typeface="Times New Roman" pitchFamily="18" charset="0"/>
              </a:rPr>
              <a:t>, M. &amp; Al-</a:t>
            </a:r>
            <a:r>
              <a:rPr lang="tr-TR" sz="1400" dirty="0" err="1" smtClean="0">
                <a:solidFill>
                  <a:schemeClr val="tx1"/>
                </a:solidFill>
                <a:latin typeface="Times New Roman" pitchFamily="18" charset="0"/>
                <a:cs typeface="Times New Roman" pitchFamily="18" charset="0"/>
              </a:rPr>
              <a:t>Laboun</a:t>
            </a:r>
            <a:r>
              <a:rPr lang="tr-TR" sz="1400" dirty="0" smtClean="0">
                <a:solidFill>
                  <a:schemeClr val="tx1"/>
                </a:solidFill>
                <a:latin typeface="Times New Roman" pitchFamily="18" charset="0"/>
                <a:cs typeface="Times New Roman" pitchFamily="18" charset="0"/>
              </a:rPr>
              <a:t>, A. 2000. New </a:t>
            </a:r>
            <a:r>
              <a:rPr lang="tr-TR" sz="1400" dirty="0" err="1" smtClean="0">
                <a:solidFill>
                  <a:schemeClr val="tx1"/>
                </a:solidFill>
                <a:latin typeface="Times New Roman" pitchFamily="18" charset="0"/>
                <a:cs typeface="Times New Roman" pitchFamily="18" charset="0"/>
              </a:rPr>
              <a:t>evidence</a:t>
            </a:r>
            <a:r>
              <a:rPr lang="tr-TR" sz="1400" dirty="0" smtClean="0">
                <a:solidFill>
                  <a:schemeClr val="tx1"/>
                </a:solidFill>
                <a:latin typeface="Times New Roman" pitchFamily="18" charset="0"/>
                <a:cs typeface="Times New Roman" pitchFamily="18" charset="0"/>
              </a:rPr>
              <a:t> on the Late Ordovician </a:t>
            </a:r>
            <a:r>
              <a:rPr lang="tr-TR" sz="1400" dirty="0" err="1" smtClean="0">
                <a:solidFill>
                  <a:schemeClr val="tx1"/>
                </a:solidFill>
                <a:latin typeface="Times New Roman" pitchFamily="18" charset="0"/>
                <a:cs typeface="Times New Roman" pitchFamily="18" charset="0"/>
              </a:rPr>
              <a:t>Glacation</a:t>
            </a:r>
            <a:r>
              <a:rPr lang="tr-TR" sz="1400" dirty="0" smtClean="0">
                <a:solidFill>
                  <a:schemeClr val="tx1"/>
                </a:solidFill>
                <a:latin typeface="Times New Roman" pitchFamily="18" charset="0"/>
                <a:cs typeface="Times New Roman" pitchFamily="18" charset="0"/>
              </a:rPr>
              <a:t> in Central </a:t>
            </a:r>
            <a:r>
              <a:rPr lang="tr-TR" sz="1400" dirty="0" err="1" smtClean="0">
                <a:solidFill>
                  <a:schemeClr val="tx1"/>
                </a:solidFill>
                <a:latin typeface="Times New Roman" pitchFamily="18" charset="0"/>
                <a:cs typeface="Times New Roman" pitchFamily="18" charset="0"/>
              </a:rPr>
              <a:t>Saudi</a:t>
            </a:r>
            <a:r>
              <a:rPr lang="tr-TR" sz="1400" dirty="0" smtClean="0">
                <a:solidFill>
                  <a:schemeClr val="tx1"/>
                </a:solidFill>
                <a:latin typeface="Times New Roman" pitchFamily="18" charset="0"/>
                <a:cs typeface="Times New Roman" pitchFamily="18" charset="0"/>
              </a:rPr>
              <a:t> </a:t>
            </a:r>
            <a:r>
              <a:rPr lang="tr-TR" sz="1400" dirty="0" err="1" smtClean="0">
                <a:solidFill>
                  <a:schemeClr val="tx1"/>
                </a:solidFill>
                <a:latin typeface="Times New Roman" pitchFamily="18" charset="0"/>
                <a:cs typeface="Times New Roman" pitchFamily="18" charset="0"/>
              </a:rPr>
              <a:t>Arabia</a:t>
            </a:r>
            <a:r>
              <a:rPr lang="tr-TR" sz="1400" dirty="0" smtClean="0">
                <a:solidFill>
                  <a:schemeClr val="tx1"/>
                </a:solidFill>
                <a:latin typeface="Times New Roman" pitchFamily="18" charset="0"/>
                <a:cs typeface="Times New Roman" pitchFamily="18" charset="0"/>
              </a:rPr>
              <a:t>. </a:t>
            </a:r>
            <a:r>
              <a:rPr lang="tr-TR" sz="1400" dirty="0" err="1" smtClean="0">
                <a:solidFill>
                  <a:schemeClr val="tx1"/>
                </a:solidFill>
                <a:latin typeface="Times New Roman" pitchFamily="18" charset="0"/>
                <a:cs typeface="Times New Roman" pitchFamily="18" charset="0"/>
              </a:rPr>
              <a:t>Saudi</a:t>
            </a:r>
            <a:r>
              <a:rPr lang="tr-TR" sz="1400" dirty="0" smtClean="0">
                <a:solidFill>
                  <a:schemeClr val="tx1"/>
                </a:solidFill>
                <a:latin typeface="Times New Roman" pitchFamily="18" charset="0"/>
                <a:cs typeface="Times New Roman" pitchFamily="18" charset="0"/>
              </a:rPr>
              <a:t> </a:t>
            </a:r>
            <a:r>
              <a:rPr lang="tr-TR" sz="1400" dirty="0" err="1" smtClean="0">
                <a:solidFill>
                  <a:schemeClr val="tx1"/>
                </a:solidFill>
                <a:latin typeface="Times New Roman" pitchFamily="18" charset="0"/>
                <a:cs typeface="Times New Roman" pitchFamily="18" charset="0"/>
              </a:rPr>
              <a:t>Aramco</a:t>
            </a:r>
            <a:r>
              <a:rPr lang="tr-TR" sz="1400" dirty="0" smtClean="0">
                <a:solidFill>
                  <a:schemeClr val="tx1"/>
                </a:solidFill>
                <a:latin typeface="Times New Roman" pitchFamily="18" charset="0"/>
                <a:cs typeface="Times New Roman" pitchFamily="18" charset="0"/>
              </a:rPr>
              <a:t> </a:t>
            </a:r>
            <a:r>
              <a:rPr lang="tr-TR" sz="1400" dirty="0" err="1" smtClean="0">
                <a:solidFill>
                  <a:schemeClr val="tx1"/>
                </a:solidFill>
                <a:latin typeface="Times New Roman" pitchFamily="18" charset="0"/>
                <a:cs typeface="Times New Roman" pitchFamily="18" charset="0"/>
              </a:rPr>
              <a:t>Journal</a:t>
            </a:r>
            <a:r>
              <a:rPr lang="tr-TR" sz="1400" dirty="0" smtClean="0">
                <a:solidFill>
                  <a:schemeClr val="tx1"/>
                </a:solidFill>
                <a:latin typeface="Times New Roman" pitchFamily="18" charset="0"/>
                <a:cs typeface="Times New Roman" pitchFamily="18" charset="0"/>
              </a:rPr>
              <a:t> of </a:t>
            </a:r>
            <a:r>
              <a:rPr lang="tr-TR" sz="1400" dirty="0" err="1" smtClean="0">
                <a:solidFill>
                  <a:schemeClr val="tx1"/>
                </a:solidFill>
                <a:latin typeface="Times New Roman" pitchFamily="18" charset="0"/>
                <a:cs typeface="Times New Roman" pitchFamily="18" charset="0"/>
              </a:rPr>
              <a:t>Technology</a:t>
            </a:r>
            <a:r>
              <a:rPr lang="tr-TR" sz="1400" dirty="0" smtClean="0">
                <a:solidFill>
                  <a:schemeClr val="tx1"/>
                </a:solidFill>
                <a:latin typeface="Times New Roman" pitchFamily="18" charset="0"/>
                <a:cs typeface="Times New Roman" pitchFamily="18" charset="0"/>
              </a:rPr>
              <a:t>.</a:t>
            </a:r>
          </a:p>
          <a:p>
            <a:pPr algn="just">
              <a:lnSpc>
                <a:spcPct val="150000"/>
              </a:lnSpc>
              <a:spcBef>
                <a:spcPts val="0"/>
              </a:spcBef>
            </a:pPr>
            <a:r>
              <a:rPr lang="tr-TR" sz="1400" dirty="0" err="1" smtClean="0">
                <a:solidFill>
                  <a:schemeClr val="tx1"/>
                </a:solidFill>
                <a:latin typeface="Times New Roman" pitchFamily="18" charset="0"/>
                <a:cs typeface="Times New Roman" pitchFamily="18" charset="0"/>
              </a:rPr>
              <a:t>Turoğlu</a:t>
            </a:r>
            <a:r>
              <a:rPr lang="tr-TR" sz="1400" dirty="0" smtClean="0">
                <a:solidFill>
                  <a:schemeClr val="tx1"/>
                </a:solidFill>
                <a:latin typeface="Times New Roman" pitchFamily="18" charset="0"/>
                <a:cs typeface="Times New Roman" pitchFamily="18" charset="0"/>
              </a:rPr>
              <a:t>, H. 2011. Buzullar ve Buzul Jeomorfolojisi. Çantay Kitabevi: İstanbul, ISBN 978-975-9060-82-4  </a:t>
            </a:r>
          </a:p>
          <a:p>
            <a:pPr algn="just">
              <a:lnSpc>
                <a:spcPct val="150000"/>
              </a:lnSpc>
              <a:spcBef>
                <a:spcPts val="0"/>
              </a:spcBef>
            </a:pPr>
            <a:endParaRPr lang="tr-TR" sz="1400" dirty="0" smtClean="0">
              <a:solidFill>
                <a:schemeClr val="tx1"/>
              </a:solidFill>
              <a:latin typeface="Times New Roman" pitchFamily="18" charset="0"/>
              <a:cs typeface="Times New Roman" pitchFamily="18" charset="0"/>
            </a:endParaRPr>
          </a:p>
          <a:p>
            <a:pPr algn="just">
              <a:lnSpc>
                <a:spcPct val="150000"/>
              </a:lnSpc>
              <a:spcBef>
                <a:spcPts val="0"/>
              </a:spcBef>
            </a:pPr>
            <a:endParaRPr lang="tr-TR" sz="1400" dirty="0" smtClean="0">
              <a:solidFill>
                <a:schemeClr val="tx1"/>
              </a:solidFill>
              <a:latin typeface="Times New Roman" pitchFamily="18" charset="0"/>
              <a:cs typeface="Times New Roman" pitchFamily="18" charset="0"/>
            </a:endParaRPr>
          </a:p>
          <a:p>
            <a:pPr algn="just">
              <a:lnSpc>
                <a:spcPct val="150000"/>
              </a:lnSpc>
              <a:spcBef>
                <a:spcPts val="0"/>
              </a:spcBef>
            </a:pPr>
            <a:r>
              <a:rPr lang="tr-TR" sz="1400" dirty="0" smtClean="0">
                <a:solidFill>
                  <a:schemeClr val="tx1"/>
                </a:solidFill>
                <a:latin typeface="Times New Roman" pitchFamily="18" charset="0"/>
                <a:cs typeface="Times New Roman" pitchFamily="18" charset="0"/>
              </a:rPr>
              <a:t>   </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149" y="1"/>
            <a:ext cx="597115" cy="54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563888" y="6441860"/>
            <a:ext cx="1656184" cy="338554"/>
          </a:xfrm>
          <a:prstGeom prst="rect">
            <a:avLst/>
          </a:prstGeom>
        </p:spPr>
        <p:txBody>
          <a:bodyPr wrap="square">
            <a:spAutoFit/>
          </a:bodyPr>
          <a:lstStyle/>
          <a:p>
            <a:r>
              <a:rPr lang="tr-TR" sz="1600" dirty="0" smtClean="0"/>
              <a:t> </a:t>
            </a:r>
            <a:endParaRPr lang="tr-TR" sz="1400" dirty="0">
              <a:latin typeface="Arial" pitchFamily="34" charset="0"/>
              <a:cs typeface="Arial" pitchFamily="34" charset="0"/>
            </a:endParaRPr>
          </a:p>
        </p:txBody>
      </p:sp>
    </p:spTree>
    <p:extLst>
      <p:ext uri="{BB962C8B-B14F-4D97-AF65-F5344CB8AC3E}">
        <p14:creationId xmlns:p14="http://schemas.microsoft.com/office/powerpoint/2010/main" val="24780588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800" y="-2722"/>
            <a:ext cx="9144000" cy="980728"/>
          </a:xfrm>
          <a:solidFill>
            <a:schemeClr val="accent5">
              <a:lumMod val="20000"/>
              <a:lumOff val="80000"/>
            </a:schemeClr>
          </a:solidFill>
          <a:scene3d>
            <a:camera prst="orthographicFront"/>
            <a:lightRig rig="threePt" dir="t"/>
          </a:scene3d>
          <a:sp3d>
            <a:bevelT prst="angle"/>
          </a:sp3d>
        </p:spPr>
        <p:txBody>
          <a:bodyPr anchor="ctr">
            <a:normAutofit/>
          </a:bodyPr>
          <a:lstStyle/>
          <a:p>
            <a:pPr indent="396000" algn="ctr">
              <a:lnSpc>
                <a:spcPct val="150000"/>
              </a:lnSpc>
            </a:pPr>
            <a:r>
              <a:rPr lang="tr-TR" sz="2400" dirty="0" smtClean="0">
                <a:solidFill>
                  <a:srgbClr val="FF0000"/>
                </a:solidFill>
                <a:latin typeface="Times New Roman" pitchFamily="18" charset="0"/>
                <a:cs typeface="Times New Roman" pitchFamily="18" charset="0"/>
              </a:rPr>
              <a:t>Web kaynaklarI</a:t>
            </a:r>
            <a:endParaRPr lang="tr-TR" sz="2800"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0" y="764704"/>
            <a:ext cx="9173264" cy="6093296"/>
          </a:xfrm>
          <a:solidFill>
            <a:schemeClr val="accent5">
              <a:lumMod val="40000"/>
              <a:lumOff val="60000"/>
            </a:schemeClr>
          </a:solidFill>
          <a:scene3d>
            <a:camera prst="orthographicFront"/>
            <a:lightRig rig="threePt" dir="t"/>
          </a:scene3d>
          <a:sp3d>
            <a:bevelT prst="angle"/>
          </a:sp3d>
        </p:spPr>
        <p:txBody>
          <a:bodyPr anchor="t">
            <a:normAutofit/>
          </a:bodyPr>
          <a:lstStyle/>
          <a:p>
            <a:pPr algn="just">
              <a:lnSpc>
                <a:spcPct val="150000"/>
              </a:lnSpc>
              <a:spcBef>
                <a:spcPts val="0"/>
              </a:spcBef>
            </a:pPr>
            <a:r>
              <a:rPr lang="tr-TR" sz="1300" dirty="0" smtClean="0">
                <a:solidFill>
                  <a:schemeClr val="tx1"/>
                </a:solidFill>
                <a:latin typeface="Times New Roman" pitchFamily="18" charset="0"/>
                <a:cs typeface="Times New Roman" pitchFamily="18" charset="0"/>
              </a:rPr>
              <a:t>[</a:t>
            </a:r>
            <a:r>
              <a:rPr lang="tr-TR" sz="1300" dirty="0">
                <a:solidFill>
                  <a:schemeClr val="tx1"/>
                </a:solidFill>
                <a:latin typeface="Times New Roman" pitchFamily="18" charset="0"/>
                <a:cs typeface="Times New Roman" pitchFamily="18" charset="0"/>
              </a:rPr>
              <a:t>1] http://tr.wikipedia.org/wiki/Buzul</a:t>
            </a:r>
          </a:p>
          <a:p>
            <a:pPr algn="just">
              <a:lnSpc>
                <a:spcPct val="150000"/>
              </a:lnSpc>
              <a:spcBef>
                <a:spcPts val="0"/>
              </a:spcBef>
            </a:pPr>
            <a:r>
              <a:rPr lang="tr-TR" sz="1300" dirty="0">
                <a:solidFill>
                  <a:schemeClr val="tx1"/>
                </a:solidFill>
                <a:latin typeface="Times New Roman" pitchFamily="18" charset="0"/>
                <a:cs typeface="Times New Roman" pitchFamily="18" charset="0"/>
              </a:rPr>
              <a:t>[2]http://www.swisseduc.ch/glaciers/glossary/ice-sheet-en.html</a:t>
            </a:r>
          </a:p>
          <a:p>
            <a:pPr algn="just">
              <a:lnSpc>
                <a:spcPct val="150000"/>
              </a:lnSpc>
              <a:spcBef>
                <a:spcPts val="0"/>
              </a:spcBef>
            </a:pPr>
            <a:r>
              <a:rPr lang="tr-TR" sz="1300" dirty="0">
                <a:solidFill>
                  <a:schemeClr val="tx1"/>
                </a:solidFill>
                <a:latin typeface="Times New Roman" pitchFamily="18" charset="0"/>
                <a:cs typeface="Times New Roman" pitchFamily="18" charset="0"/>
              </a:rPr>
              <a:t>[3]http://commons.wikimedia.org/wiki/File:Greenland_ice-sheet_hg.jpg</a:t>
            </a:r>
          </a:p>
          <a:p>
            <a:pPr algn="just">
              <a:lnSpc>
                <a:spcPct val="150000"/>
              </a:lnSpc>
              <a:spcBef>
                <a:spcPts val="0"/>
              </a:spcBef>
            </a:pPr>
            <a:r>
              <a:rPr lang="tr-TR" sz="1300" dirty="0" smtClean="0">
                <a:solidFill>
                  <a:schemeClr val="tx1"/>
                </a:solidFill>
                <a:latin typeface="Times New Roman" pitchFamily="18" charset="0"/>
                <a:cs typeface="Times New Roman" pitchFamily="18" charset="0"/>
              </a:rPr>
              <a:t>[</a:t>
            </a:r>
            <a:r>
              <a:rPr lang="tr-TR" sz="1300" dirty="0">
                <a:solidFill>
                  <a:schemeClr val="tx1"/>
                </a:solidFill>
                <a:latin typeface="Times New Roman" pitchFamily="18" charset="0"/>
                <a:cs typeface="Times New Roman" pitchFamily="18" charset="0"/>
              </a:rPr>
              <a:t>4] http://v.gg/iceland-sightseeing-glaciers-259/</a:t>
            </a:r>
          </a:p>
          <a:p>
            <a:pPr algn="just">
              <a:lnSpc>
                <a:spcPct val="150000"/>
              </a:lnSpc>
              <a:spcBef>
                <a:spcPts val="0"/>
              </a:spcBef>
            </a:pPr>
            <a:r>
              <a:rPr lang="tr-TR" sz="1300" dirty="0">
                <a:solidFill>
                  <a:schemeClr val="tx1"/>
                </a:solidFill>
                <a:latin typeface="Times New Roman" pitchFamily="18" charset="0"/>
                <a:cs typeface="Times New Roman" pitchFamily="18" charset="0"/>
              </a:rPr>
              <a:t>[5]http://all-that-is-interesting.com/stunning-glaciers</a:t>
            </a:r>
          </a:p>
          <a:p>
            <a:pPr algn="just">
              <a:lnSpc>
                <a:spcPct val="150000"/>
              </a:lnSpc>
              <a:spcBef>
                <a:spcPts val="0"/>
              </a:spcBef>
            </a:pPr>
            <a:r>
              <a:rPr lang="tr-TR" sz="1300" dirty="0" smtClean="0">
                <a:solidFill>
                  <a:schemeClr val="tx1"/>
                </a:solidFill>
                <a:latin typeface="Times New Roman" pitchFamily="18" charset="0"/>
                <a:cs typeface="Times New Roman" pitchFamily="18" charset="0"/>
              </a:rPr>
              <a:t>[6]http</a:t>
            </a:r>
            <a:r>
              <a:rPr lang="tr-TR" sz="1300" dirty="0">
                <a:solidFill>
                  <a:schemeClr val="tx1"/>
                </a:solidFill>
                <a:latin typeface="Times New Roman" pitchFamily="18" charset="0"/>
                <a:cs typeface="Times New Roman" pitchFamily="18" charset="0"/>
              </a:rPr>
              <a:t>://climatechange.umaine.edu/Research/projects/Greenland/home.html</a:t>
            </a:r>
          </a:p>
          <a:p>
            <a:pPr algn="just">
              <a:lnSpc>
                <a:spcPct val="150000"/>
              </a:lnSpc>
              <a:spcBef>
                <a:spcPts val="0"/>
              </a:spcBef>
            </a:pPr>
            <a:r>
              <a:rPr lang="tr-TR" sz="1300" dirty="0">
                <a:solidFill>
                  <a:schemeClr val="tx1"/>
                </a:solidFill>
                <a:latin typeface="Times New Roman" pitchFamily="18" charset="0"/>
                <a:cs typeface="Times New Roman" pitchFamily="18" charset="0"/>
              </a:rPr>
              <a:t>[7]http://www.ararat717.com/mount-ararat</a:t>
            </a:r>
          </a:p>
          <a:p>
            <a:pPr algn="just">
              <a:lnSpc>
                <a:spcPct val="150000"/>
              </a:lnSpc>
              <a:spcBef>
                <a:spcPts val="0"/>
              </a:spcBef>
            </a:pPr>
            <a:r>
              <a:rPr lang="tr-TR" sz="1300" dirty="0">
                <a:solidFill>
                  <a:schemeClr val="tx1"/>
                </a:solidFill>
                <a:latin typeface="Times New Roman" pitchFamily="18" charset="0"/>
                <a:cs typeface="Times New Roman" pitchFamily="18" charset="0"/>
              </a:rPr>
              <a:t> [8]http://marlimillerphoto.com/Gl-04.html</a:t>
            </a:r>
          </a:p>
          <a:p>
            <a:pPr algn="just">
              <a:lnSpc>
                <a:spcPct val="150000"/>
              </a:lnSpc>
              <a:spcBef>
                <a:spcPts val="0"/>
              </a:spcBef>
            </a:pPr>
            <a:r>
              <a:rPr lang="tr-TR" sz="1300" dirty="0">
                <a:solidFill>
                  <a:schemeClr val="tx1"/>
                </a:solidFill>
                <a:latin typeface="Times New Roman" pitchFamily="18" charset="0"/>
                <a:cs typeface="Times New Roman" pitchFamily="18" charset="0"/>
              </a:rPr>
              <a:t>[9]https://www.academia.edu/7825904/Buzul_s%C3%BCre%C3%A7leri_Kuvaterner_yaz_okulu_ders_notlar%C4%B1_</a:t>
            </a:r>
          </a:p>
          <a:p>
            <a:pPr algn="just">
              <a:lnSpc>
                <a:spcPct val="150000"/>
              </a:lnSpc>
              <a:spcBef>
                <a:spcPts val="0"/>
              </a:spcBef>
            </a:pPr>
            <a:r>
              <a:rPr lang="tr-TR" sz="1300" dirty="0">
                <a:solidFill>
                  <a:schemeClr val="tx1"/>
                </a:solidFill>
                <a:latin typeface="Times New Roman" pitchFamily="18" charset="0"/>
                <a:cs typeface="Times New Roman" pitchFamily="18" charset="0"/>
              </a:rPr>
              <a:t>[10]http://luirig.altervista.org/</a:t>
            </a:r>
            <a:r>
              <a:rPr lang="tr-TR" sz="1300" dirty="0" err="1">
                <a:solidFill>
                  <a:schemeClr val="tx1"/>
                </a:solidFill>
                <a:latin typeface="Times New Roman" pitchFamily="18" charset="0"/>
                <a:cs typeface="Times New Roman" pitchFamily="18" charset="0"/>
              </a:rPr>
              <a:t>naturaitaliana</a:t>
            </a:r>
            <a:r>
              <a:rPr lang="tr-TR" sz="1300" dirty="0">
                <a:solidFill>
                  <a:schemeClr val="tx1"/>
                </a:solidFill>
                <a:latin typeface="Times New Roman" pitchFamily="18" charset="0"/>
                <a:cs typeface="Times New Roman" pitchFamily="18" charset="0"/>
              </a:rPr>
              <a:t>/</a:t>
            </a:r>
            <a:r>
              <a:rPr lang="tr-TR" sz="1300" dirty="0" err="1">
                <a:solidFill>
                  <a:schemeClr val="tx1"/>
                </a:solidFill>
                <a:latin typeface="Times New Roman" pitchFamily="18" charset="0"/>
                <a:cs typeface="Times New Roman" pitchFamily="18" charset="0"/>
              </a:rPr>
              <a:t>viewpics.php?title</a:t>
            </a:r>
            <a:r>
              <a:rPr lang="tr-TR" sz="1300" dirty="0">
                <a:solidFill>
                  <a:schemeClr val="tx1"/>
                </a:solidFill>
                <a:latin typeface="Times New Roman" pitchFamily="18" charset="0"/>
                <a:cs typeface="Times New Roman" pitchFamily="18" charset="0"/>
              </a:rPr>
              <a:t>=Greenland.+Kames+in+Happy+Valley.+August+8,+1953.</a:t>
            </a:r>
          </a:p>
          <a:p>
            <a:pPr algn="just">
              <a:lnSpc>
                <a:spcPct val="150000"/>
              </a:lnSpc>
              <a:spcBef>
                <a:spcPts val="0"/>
              </a:spcBef>
            </a:pPr>
            <a:r>
              <a:rPr lang="tr-TR" sz="1300" dirty="0">
                <a:solidFill>
                  <a:schemeClr val="tx1"/>
                </a:solidFill>
                <a:latin typeface="Times New Roman" pitchFamily="18" charset="0"/>
                <a:cs typeface="Times New Roman" pitchFamily="18" charset="0"/>
              </a:rPr>
              <a:t>[11]http://www.physicalgeography.net/fundamentals/10af.html</a:t>
            </a:r>
          </a:p>
          <a:p>
            <a:pPr algn="just">
              <a:lnSpc>
                <a:spcPct val="150000"/>
              </a:lnSpc>
              <a:spcBef>
                <a:spcPts val="0"/>
              </a:spcBef>
            </a:pPr>
            <a:r>
              <a:rPr lang="tr-TR" sz="1300" dirty="0">
                <a:solidFill>
                  <a:schemeClr val="tx1"/>
                </a:solidFill>
                <a:latin typeface="Times New Roman" pitchFamily="18" charset="0"/>
                <a:cs typeface="Times New Roman" pitchFamily="18" charset="0"/>
              </a:rPr>
              <a:t>[12]http://www.geo-logic.org/Glacial%20Geology/Esker%20Deposits.htm</a:t>
            </a:r>
          </a:p>
          <a:p>
            <a:pPr algn="just">
              <a:lnSpc>
                <a:spcPct val="150000"/>
              </a:lnSpc>
              <a:spcBef>
                <a:spcPts val="0"/>
              </a:spcBef>
            </a:pPr>
            <a:r>
              <a:rPr lang="tr-TR" sz="1300" dirty="0">
                <a:solidFill>
                  <a:schemeClr val="tx1"/>
                </a:solidFill>
                <a:latin typeface="Times New Roman" pitchFamily="18" charset="0"/>
                <a:cs typeface="Times New Roman" pitchFamily="18" charset="0"/>
              </a:rPr>
              <a:t>[13] https://notendur.hi.is/oi/quaternary_geology.htm</a:t>
            </a:r>
          </a:p>
          <a:p>
            <a:pPr algn="just">
              <a:lnSpc>
                <a:spcPct val="150000"/>
              </a:lnSpc>
              <a:spcBef>
                <a:spcPts val="0"/>
              </a:spcBef>
            </a:pPr>
            <a:r>
              <a:rPr lang="tr-TR" sz="1300" dirty="0">
                <a:solidFill>
                  <a:schemeClr val="tx1"/>
                </a:solidFill>
                <a:latin typeface="Times New Roman" pitchFamily="18" charset="0"/>
                <a:cs typeface="Times New Roman" pitchFamily="18" charset="0"/>
              </a:rPr>
              <a:t>[14]http://www.globalwarmingart.com/wiki/File:Holocene_Temperature_Variations_Rev_png</a:t>
            </a:r>
          </a:p>
          <a:p>
            <a:pPr algn="just">
              <a:lnSpc>
                <a:spcPct val="150000"/>
              </a:lnSpc>
              <a:spcBef>
                <a:spcPts val="0"/>
              </a:spcBef>
            </a:pPr>
            <a:r>
              <a:rPr lang="tr-TR" sz="1300" dirty="0">
                <a:solidFill>
                  <a:schemeClr val="tx1"/>
                </a:solidFill>
                <a:latin typeface="Times New Roman" pitchFamily="18" charset="0"/>
                <a:cs typeface="Times New Roman" pitchFamily="18" charset="0"/>
              </a:rPr>
              <a:t>[15]http://iceagenow.info/2011/10/real-unprecedented-warming-happened-industrial-age/</a:t>
            </a:r>
          </a:p>
          <a:p>
            <a:pPr algn="just">
              <a:lnSpc>
                <a:spcPct val="150000"/>
              </a:lnSpc>
              <a:spcBef>
                <a:spcPts val="0"/>
              </a:spcBef>
            </a:pPr>
            <a:r>
              <a:rPr lang="tr-TR" sz="1300" dirty="0">
                <a:solidFill>
                  <a:schemeClr val="tx1"/>
                </a:solidFill>
                <a:latin typeface="Times New Roman" pitchFamily="18" charset="0"/>
                <a:cs typeface="Times New Roman" pitchFamily="18" charset="0"/>
              </a:rPr>
              <a:t>[16]http://tr.wikipedia.org/wiki/Kullan%C4%B1c%C4%B1:Erturac/T%C3%BCrkiyedeki_buzullar</a:t>
            </a:r>
          </a:p>
          <a:p>
            <a:pPr algn="just">
              <a:lnSpc>
                <a:spcPct val="150000"/>
              </a:lnSpc>
              <a:spcBef>
                <a:spcPts val="0"/>
              </a:spcBef>
            </a:pPr>
            <a:r>
              <a:rPr lang="tr-TR" sz="1300" dirty="0">
                <a:solidFill>
                  <a:schemeClr val="tx1"/>
                </a:solidFill>
                <a:latin typeface="Times New Roman" pitchFamily="18" charset="0"/>
                <a:cs typeface="Times New Roman" pitchFamily="18" charset="0"/>
              </a:rPr>
              <a:t>[17] http://pixgood.com/glacial-erosional-landforms.html</a:t>
            </a:r>
          </a:p>
          <a:p>
            <a:pPr algn="just">
              <a:lnSpc>
                <a:spcPct val="150000"/>
              </a:lnSpc>
              <a:spcBef>
                <a:spcPts val="0"/>
              </a:spcBef>
            </a:pPr>
            <a:r>
              <a:rPr lang="tr-TR" sz="1300" dirty="0">
                <a:solidFill>
                  <a:schemeClr val="tx1"/>
                </a:solidFill>
                <a:latin typeface="Times New Roman" pitchFamily="18" charset="0"/>
                <a:cs typeface="Times New Roman" pitchFamily="18" charset="0"/>
              </a:rPr>
              <a:t>[18]http://csmres.jmu.edu/geollab/eaton/web/eaton_files/Courses/Geomorphology/Presentations/Glacial%20Mechanics%20and%20Landforms_PowerPressed.ppt</a:t>
            </a:r>
          </a:p>
          <a:p>
            <a:pPr algn="just">
              <a:lnSpc>
                <a:spcPct val="150000"/>
              </a:lnSpc>
              <a:spcBef>
                <a:spcPts val="0"/>
              </a:spcBef>
            </a:pPr>
            <a:r>
              <a:rPr lang="tr-TR" sz="1300" dirty="0">
                <a:solidFill>
                  <a:schemeClr val="tx1"/>
                </a:solidFill>
                <a:latin typeface="Times New Roman" pitchFamily="18" charset="0"/>
                <a:cs typeface="Times New Roman" pitchFamily="18" charset="0"/>
              </a:rPr>
              <a:t>[19]http://www.personal.kent.edu/~sclement/dynamics/glaciers/glaciers.htm</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149" y="1"/>
            <a:ext cx="597115" cy="54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563888" y="6441860"/>
            <a:ext cx="1656184" cy="338554"/>
          </a:xfrm>
          <a:prstGeom prst="rect">
            <a:avLst/>
          </a:prstGeom>
        </p:spPr>
        <p:txBody>
          <a:bodyPr wrap="square">
            <a:spAutoFit/>
          </a:bodyPr>
          <a:lstStyle/>
          <a:p>
            <a:r>
              <a:rPr lang="tr-TR" sz="1600" dirty="0" smtClean="0"/>
              <a:t> </a:t>
            </a:r>
            <a:endParaRPr lang="tr-TR" sz="1400" dirty="0">
              <a:latin typeface="Arial" pitchFamily="34" charset="0"/>
              <a:cs typeface="Arial" pitchFamily="34" charset="0"/>
            </a:endParaRPr>
          </a:p>
        </p:txBody>
      </p:sp>
    </p:spTree>
    <p:extLst>
      <p:ext uri="{BB962C8B-B14F-4D97-AF65-F5344CB8AC3E}">
        <p14:creationId xmlns:p14="http://schemas.microsoft.com/office/powerpoint/2010/main" val="2674684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800" y="-2722"/>
            <a:ext cx="9144000" cy="980728"/>
          </a:xfrm>
          <a:solidFill>
            <a:schemeClr val="accent5">
              <a:lumMod val="20000"/>
              <a:lumOff val="80000"/>
            </a:schemeClr>
          </a:solidFill>
          <a:scene3d>
            <a:camera prst="orthographicFront"/>
            <a:lightRig rig="threePt" dir="t"/>
          </a:scene3d>
          <a:sp3d>
            <a:bevelT prst="angle"/>
          </a:sp3d>
        </p:spPr>
        <p:txBody>
          <a:bodyPr anchor="ctr">
            <a:normAutofit/>
          </a:bodyPr>
          <a:lstStyle/>
          <a:p>
            <a:pPr indent="396000" algn="ctr">
              <a:lnSpc>
                <a:spcPct val="150000"/>
              </a:lnSpc>
            </a:pPr>
            <a:r>
              <a:rPr lang="tr-TR" sz="2400" dirty="0" smtClean="0">
                <a:solidFill>
                  <a:srgbClr val="FF0000"/>
                </a:solidFill>
                <a:latin typeface="Times New Roman" pitchFamily="18" charset="0"/>
                <a:cs typeface="Times New Roman" pitchFamily="18" charset="0"/>
              </a:rPr>
              <a:t> BUZullarIN OLUŞUMU</a:t>
            </a:r>
            <a:endParaRPr lang="tr-TR" sz="2800"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992" y="923426"/>
            <a:ext cx="9144992" cy="5934573"/>
          </a:xfrm>
          <a:solidFill>
            <a:schemeClr val="accent5">
              <a:lumMod val="40000"/>
              <a:lumOff val="60000"/>
            </a:schemeClr>
          </a:solidFill>
          <a:scene3d>
            <a:camera prst="orthographicFront"/>
            <a:lightRig rig="threePt" dir="t"/>
          </a:scene3d>
          <a:sp3d>
            <a:bevelT prst="angle"/>
          </a:sp3d>
        </p:spPr>
        <p:txBody>
          <a:bodyPr anchor="t">
            <a:normAutofit lnSpcReduction="10000"/>
          </a:bodyPr>
          <a:lstStyle/>
          <a:p>
            <a:pPr indent="396000">
              <a:lnSpc>
                <a:spcPct val="150000"/>
              </a:lnSpc>
              <a:spcBef>
                <a:spcPts val="0"/>
              </a:spcBef>
            </a:pPr>
            <a:r>
              <a:rPr lang="tr-TR" sz="1600" dirty="0" smtClean="0">
                <a:solidFill>
                  <a:schemeClr val="tx1"/>
                </a:solidFill>
                <a:latin typeface="Times New Roman" pitchFamily="18" charset="0"/>
                <a:cs typeface="Times New Roman" pitchFamily="18" charset="0"/>
              </a:rPr>
              <a:t>Taze bir kar yağışı, toz gibi gevşek kar tanelerinden oluşur. Sürekli olarak donma ve erimeye maruz kalan kar taneleri  zamanla </a:t>
            </a:r>
            <a:r>
              <a:rPr lang="tr-TR" sz="1600" dirty="0" err="1" smtClean="0">
                <a:solidFill>
                  <a:schemeClr val="tx1"/>
                </a:solidFill>
                <a:latin typeface="Times New Roman" pitchFamily="18" charset="0"/>
                <a:cs typeface="Times New Roman" pitchFamily="18" charset="0"/>
              </a:rPr>
              <a:t>buzkar</a:t>
            </a:r>
            <a:r>
              <a:rPr lang="tr-TR" sz="1600" dirty="0" smtClean="0">
                <a:solidFill>
                  <a:schemeClr val="tx1"/>
                </a:solidFill>
                <a:latin typeface="Times New Roman" pitchFamily="18" charset="0"/>
                <a:cs typeface="Times New Roman" pitchFamily="18" charset="0"/>
              </a:rPr>
              <a:t> (</a:t>
            </a:r>
            <a:r>
              <a:rPr lang="tr-TR" sz="1600" dirty="0" err="1" smtClean="0">
                <a:solidFill>
                  <a:schemeClr val="tx1"/>
                </a:solidFill>
                <a:latin typeface="Times New Roman" pitchFamily="18" charset="0"/>
                <a:cs typeface="Times New Roman" pitchFamily="18" charset="0"/>
              </a:rPr>
              <a:t>neve</a:t>
            </a:r>
            <a:r>
              <a:rPr lang="tr-TR" sz="1600" dirty="0" smtClean="0">
                <a:solidFill>
                  <a:schemeClr val="tx1"/>
                </a:solidFill>
                <a:latin typeface="Times New Roman" pitchFamily="18" charset="0"/>
                <a:cs typeface="Times New Roman" pitchFamily="18" charset="0"/>
              </a:rPr>
              <a:t>) haline dönüşür. Üzerindeki buz ve kar katmanı</a:t>
            </a:r>
            <a:r>
              <a:rPr lang="tr-TR" sz="1600" dirty="0">
                <a:solidFill>
                  <a:schemeClr val="tx1"/>
                </a:solidFill>
                <a:latin typeface="Times New Roman" pitchFamily="18" charset="0"/>
                <a:cs typeface="Times New Roman" pitchFamily="18" charset="0"/>
              </a:rPr>
              <a:t> </a:t>
            </a:r>
            <a:r>
              <a:rPr lang="tr-TR" sz="1600" dirty="0" smtClean="0">
                <a:solidFill>
                  <a:schemeClr val="tx1"/>
                </a:solidFill>
                <a:latin typeface="Times New Roman" pitchFamily="18" charset="0"/>
                <a:cs typeface="Times New Roman" pitchFamily="18" charset="0"/>
              </a:rPr>
              <a:t>basınç etkisiyle daha yoğun olan eski kar (</a:t>
            </a:r>
            <a:r>
              <a:rPr lang="tr-TR" sz="1600" dirty="0" err="1" smtClean="0">
                <a:solidFill>
                  <a:schemeClr val="tx1"/>
                </a:solidFill>
                <a:latin typeface="Times New Roman" pitchFamily="18" charset="0"/>
                <a:cs typeface="Times New Roman" pitchFamily="18" charset="0"/>
              </a:rPr>
              <a:t>firn</a:t>
            </a:r>
            <a:r>
              <a:rPr lang="tr-TR" sz="1600" dirty="0" smtClean="0">
                <a:solidFill>
                  <a:schemeClr val="tx1"/>
                </a:solidFill>
                <a:latin typeface="Times New Roman" pitchFamily="18" charset="0"/>
                <a:cs typeface="Times New Roman" pitchFamily="18" charset="0"/>
              </a:rPr>
              <a:t>) haline gelir  ve zamanla sıkışarak buzul oluşur.</a:t>
            </a:r>
          </a:p>
          <a:p>
            <a:pPr indent="396000">
              <a:lnSpc>
                <a:spcPct val="150000"/>
              </a:lnSpc>
              <a:spcBef>
                <a:spcPts val="0"/>
              </a:spcBef>
            </a:pPr>
            <a:r>
              <a:rPr lang="tr-TR" sz="1800" dirty="0">
                <a:solidFill>
                  <a:schemeClr val="tx1"/>
                </a:solidFill>
                <a:latin typeface="Times New Roman" pitchFamily="18" charset="0"/>
                <a:cs typeface="Times New Roman" pitchFamily="18" charset="0"/>
              </a:rPr>
              <a:t> </a:t>
            </a:r>
            <a:r>
              <a:rPr lang="tr-TR" sz="1800" dirty="0" smtClean="0">
                <a:solidFill>
                  <a:schemeClr val="tx1"/>
                </a:solidFill>
                <a:latin typeface="Times New Roman" pitchFamily="18" charset="0"/>
                <a:cs typeface="Times New Roman" pitchFamily="18" charset="0"/>
              </a:rPr>
              <a:t>                                                                      </a:t>
            </a:r>
          </a:p>
          <a:p>
            <a:pPr indent="396000">
              <a:lnSpc>
                <a:spcPct val="150000"/>
              </a:lnSpc>
              <a:spcBef>
                <a:spcPts val="0"/>
              </a:spcBef>
            </a:pPr>
            <a:r>
              <a:rPr lang="tr-TR" sz="1800" dirty="0">
                <a:solidFill>
                  <a:schemeClr val="tx1"/>
                </a:solidFill>
                <a:latin typeface="Times New Roman" pitchFamily="18" charset="0"/>
                <a:cs typeface="Times New Roman" pitchFamily="18" charset="0"/>
              </a:rPr>
              <a:t> </a:t>
            </a:r>
            <a:r>
              <a:rPr lang="tr-TR" sz="1800" dirty="0" smtClean="0">
                <a:solidFill>
                  <a:schemeClr val="tx1"/>
                </a:solidFill>
                <a:latin typeface="Times New Roman" pitchFamily="18" charset="0"/>
                <a:cs typeface="Times New Roman" pitchFamily="18" charset="0"/>
              </a:rPr>
              <a:t>                                                                      </a:t>
            </a:r>
          </a:p>
          <a:p>
            <a:pPr indent="396000">
              <a:lnSpc>
                <a:spcPct val="150000"/>
              </a:lnSpc>
              <a:spcBef>
                <a:spcPts val="0"/>
              </a:spcBef>
            </a:pPr>
            <a:endParaRPr lang="tr-TR" sz="1800" b="1" dirty="0">
              <a:solidFill>
                <a:schemeClr val="tx1"/>
              </a:solidFill>
              <a:latin typeface="Times New Roman" pitchFamily="18" charset="0"/>
              <a:cs typeface="Times New Roman" pitchFamily="18" charset="0"/>
            </a:endParaRPr>
          </a:p>
          <a:p>
            <a:pPr indent="396000">
              <a:lnSpc>
                <a:spcPct val="150000"/>
              </a:lnSpc>
              <a:spcBef>
                <a:spcPts val="0"/>
              </a:spcBef>
            </a:pPr>
            <a:endParaRPr lang="tr-TR" sz="1800" b="1"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800" b="1" dirty="0">
              <a:solidFill>
                <a:schemeClr val="tx1"/>
              </a:solidFill>
              <a:latin typeface="Times New Roman" pitchFamily="18" charset="0"/>
              <a:cs typeface="Times New Roman" pitchFamily="18" charset="0"/>
            </a:endParaRPr>
          </a:p>
          <a:p>
            <a:pPr indent="396000">
              <a:lnSpc>
                <a:spcPct val="150000"/>
              </a:lnSpc>
              <a:spcBef>
                <a:spcPts val="0"/>
              </a:spcBef>
            </a:pPr>
            <a:endParaRPr lang="tr-TR" sz="1800" b="1"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800" b="1" dirty="0">
              <a:solidFill>
                <a:schemeClr val="tx1"/>
              </a:solidFill>
              <a:latin typeface="Times New Roman" pitchFamily="18" charset="0"/>
              <a:cs typeface="Times New Roman" pitchFamily="18" charset="0"/>
            </a:endParaRPr>
          </a:p>
          <a:p>
            <a:pPr indent="396000">
              <a:lnSpc>
                <a:spcPct val="150000"/>
              </a:lnSpc>
              <a:spcBef>
                <a:spcPts val="0"/>
              </a:spcBef>
            </a:pPr>
            <a:endParaRPr lang="tr-TR" sz="1800" b="1" dirty="0">
              <a:solidFill>
                <a:schemeClr val="tx1"/>
              </a:solidFill>
              <a:latin typeface="Times New Roman" pitchFamily="18" charset="0"/>
              <a:cs typeface="Times New Roman" pitchFamily="18" charset="0"/>
            </a:endParaRPr>
          </a:p>
          <a:p>
            <a:pPr indent="396000">
              <a:lnSpc>
                <a:spcPct val="150000"/>
              </a:lnSpc>
              <a:spcBef>
                <a:spcPts val="0"/>
              </a:spcBef>
            </a:pPr>
            <a:endParaRPr lang="tr-TR" sz="1800" b="1" dirty="0" smtClean="0">
              <a:solidFill>
                <a:schemeClr val="tx1"/>
              </a:solidFill>
              <a:latin typeface="Times New Roman" pitchFamily="18" charset="0"/>
              <a:cs typeface="Times New Roman" pitchFamily="18" charset="0"/>
            </a:endParaRPr>
          </a:p>
          <a:p>
            <a:pPr indent="396000">
              <a:lnSpc>
                <a:spcPct val="150000"/>
              </a:lnSpc>
              <a:spcBef>
                <a:spcPts val="0"/>
              </a:spcBef>
            </a:pPr>
            <a:r>
              <a:rPr lang="tr-TR" sz="1400" b="1" dirty="0" smtClean="0">
                <a:solidFill>
                  <a:schemeClr val="tx1"/>
                </a:solidFill>
                <a:latin typeface="Times New Roman" pitchFamily="18" charset="0"/>
                <a:cs typeface="Times New Roman" pitchFamily="18" charset="0"/>
              </a:rPr>
              <a:t>Kardan itibaren buzul oluşumu [1]                                      Kardan buzul buzuna geçiş aşamaları (Flint-1971)</a:t>
            </a:r>
          </a:p>
          <a:p>
            <a:pPr indent="396000">
              <a:lnSpc>
                <a:spcPct val="150000"/>
              </a:lnSpc>
              <a:spcBef>
                <a:spcPts val="0"/>
              </a:spcBef>
            </a:pPr>
            <a:r>
              <a:rPr lang="tr-TR" sz="1600" dirty="0">
                <a:solidFill>
                  <a:schemeClr val="tx1"/>
                </a:solidFill>
                <a:latin typeface="Times New Roman" pitchFamily="18" charset="0"/>
                <a:cs typeface="Times New Roman" pitchFamily="18" charset="0"/>
              </a:rPr>
              <a:t> </a:t>
            </a:r>
            <a:r>
              <a:rPr lang="tr-TR" sz="1600" dirty="0" smtClean="0">
                <a:solidFill>
                  <a:schemeClr val="tx1"/>
                </a:solidFill>
                <a:latin typeface="Times New Roman" pitchFamily="18" charset="0"/>
                <a:cs typeface="Times New Roman" pitchFamily="18" charset="0"/>
              </a:rPr>
              <a:t>                                                                                        </a:t>
            </a:r>
          </a:p>
          <a:p>
            <a:pPr indent="396000">
              <a:lnSpc>
                <a:spcPct val="150000"/>
              </a:lnSpc>
              <a:spcBef>
                <a:spcPts val="0"/>
              </a:spcBef>
            </a:pPr>
            <a:r>
              <a:rPr lang="tr-TR" sz="1800" dirty="0">
                <a:solidFill>
                  <a:schemeClr val="tx1"/>
                </a:solidFill>
                <a:latin typeface="Times New Roman" pitchFamily="18" charset="0"/>
                <a:cs typeface="Times New Roman" pitchFamily="18" charset="0"/>
              </a:rPr>
              <a:t> </a:t>
            </a:r>
            <a:r>
              <a:rPr lang="tr-TR" sz="1800" dirty="0" smtClean="0">
                <a:solidFill>
                  <a:schemeClr val="tx1"/>
                </a:solidFill>
                <a:latin typeface="Times New Roman" pitchFamily="18" charset="0"/>
                <a:cs typeface="Times New Roman" pitchFamily="18" charset="0"/>
              </a:rPr>
              <a:t>                                                                                         </a:t>
            </a:r>
          </a:p>
          <a:p>
            <a:pPr indent="396000">
              <a:lnSpc>
                <a:spcPct val="150000"/>
              </a:lnSpc>
              <a:spcBef>
                <a:spcPts val="0"/>
              </a:spcBef>
            </a:pPr>
            <a:endParaRPr lang="tr-TR" sz="1800" dirty="0">
              <a:solidFill>
                <a:schemeClr val="tx1"/>
              </a:solidFill>
              <a:latin typeface="Times New Roman" pitchFamily="18" charset="0"/>
              <a:cs typeface="Times New Roman" pitchFamily="18" charset="0"/>
            </a:endParaRPr>
          </a:p>
          <a:p>
            <a:pPr indent="396000">
              <a:lnSpc>
                <a:spcPct val="150000"/>
              </a:lnSpc>
              <a:spcBef>
                <a:spcPts val="0"/>
              </a:spcBef>
            </a:pPr>
            <a:endParaRPr lang="tr-TR" sz="1800" dirty="0" smtClean="0">
              <a:solidFill>
                <a:schemeClr val="tx1"/>
              </a:solidFill>
              <a:latin typeface="Times New Roman" pitchFamily="18" charset="0"/>
              <a:cs typeface="Times New Roman"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149" y="1"/>
            <a:ext cx="597115" cy="54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276872"/>
            <a:ext cx="3683171" cy="3128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5111" y="2285013"/>
            <a:ext cx="4089545" cy="3119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370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800" y="-2722"/>
            <a:ext cx="9144000" cy="980728"/>
          </a:xfrm>
          <a:solidFill>
            <a:schemeClr val="accent5">
              <a:lumMod val="20000"/>
              <a:lumOff val="80000"/>
            </a:schemeClr>
          </a:solidFill>
          <a:scene3d>
            <a:camera prst="orthographicFront"/>
            <a:lightRig rig="threePt" dir="t"/>
          </a:scene3d>
          <a:sp3d>
            <a:bevelT prst="angle"/>
          </a:sp3d>
        </p:spPr>
        <p:txBody>
          <a:bodyPr anchor="ctr">
            <a:normAutofit/>
          </a:bodyPr>
          <a:lstStyle/>
          <a:p>
            <a:pPr indent="396000" algn="ctr">
              <a:lnSpc>
                <a:spcPct val="150000"/>
              </a:lnSpc>
            </a:pPr>
            <a:r>
              <a:rPr lang="tr-TR" sz="2400" dirty="0" smtClean="0">
                <a:solidFill>
                  <a:srgbClr val="FF0000"/>
                </a:solidFill>
                <a:latin typeface="Times New Roman" pitchFamily="18" charset="0"/>
                <a:cs typeface="Times New Roman" pitchFamily="18" charset="0"/>
              </a:rPr>
              <a:t> BUZulun hareketİ</a:t>
            </a:r>
            <a:endParaRPr lang="tr-TR" sz="2800"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992" y="908720"/>
            <a:ext cx="9144992" cy="5949280"/>
          </a:xfrm>
          <a:solidFill>
            <a:schemeClr val="accent5">
              <a:lumMod val="40000"/>
              <a:lumOff val="60000"/>
            </a:schemeClr>
          </a:solidFill>
          <a:scene3d>
            <a:camera prst="orthographicFront"/>
            <a:lightRig rig="threePt" dir="t"/>
          </a:scene3d>
          <a:sp3d>
            <a:bevelT prst="angle"/>
          </a:sp3d>
        </p:spPr>
        <p:txBody>
          <a:bodyPr anchor="t">
            <a:normAutofit fontScale="62500" lnSpcReduction="20000"/>
          </a:bodyPr>
          <a:lstStyle/>
          <a:p>
            <a:pPr indent="396000">
              <a:spcBef>
                <a:spcPts val="0"/>
              </a:spcBef>
            </a:pPr>
            <a:endParaRPr lang="tr-TR" sz="1400" b="1" u="sng" dirty="0" smtClean="0">
              <a:solidFill>
                <a:schemeClr val="tx1"/>
              </a:solidFill>
              <a:latin typeface="Times New Roman" pitchFamily="18" charset="0"/>
              <a:cs typeface="Times New Roman" pitchFamily="18" charset="0"/>
            </a:endParaRPr>
          </a:p>
          <a:p>
            <a:pPr indent="396000">
              <a:lnSpc>
                <a:spcPct val="120000"/>
              </a:lnSpc>
              <a:spcBef>
                <a:spcPts val="0"/>
              </a:spcBef>
            </a:pPr>
            <a:endParaRPr lang="tr-TR" sz="2200" b="1" u="sng" dirty="0" smtClean="0">
              <a:solidFill>
                <a:schemeClr val="tx1"/>
              </a:solidFill>
              <a:latin typeface="Times New Roman" pitchFamily="18" charset="0"/>
              <a:cs typeface="Times New Roman" pitchFamily="18" charset="0"/>
            </a:endParaRPr>
          </a:p>
          <a:p>
            <a:pPr indent="396000">
              <a:lnSpc>
                <a:spcPct val="120000"/>
              </a:lnSpc>
              <a:spcBef>
                <a:spcPts val="0"/>
              </a:spcBef>
            </a:pPr>
            <a:r>
              <a:rPr lang="tr-TR" sz="2200" b="1" u="sng" dirty="0" smtClean="0">
                <a:solidFill>
                  <a:schemeClr val="tx2">
                    <a:lumMod val="60000"/>
                    <a:lumOff val="40000"/>
                  </a:schemeClr>
                </a:solidFill>
                <a:latin typeface="Times New Roman" pitchFamily="18" charset="0"/>
                <a:cs typeface="Times New Roman" pitchFamily="18" charset="0"/>
              </a:rPr>
              <a:t>Kuru buzullarda hareket: Plastik akış</a:t>
            </a:r>
            <a:r>
              <a:rPr lang="tr-TR" sz="2200" b="1" dirty="0">
                <a:solidFill>
                  <a:schemeClr val="tx2">
                    <a:lumMod val="60000"/>
                    <a:lumOff val="40000"/>
                  </a:schemeClr>
                </a:solidFill>
                <a:latin typeface="Times New Roman" pitchFamily="18" charset="0"/>
                <a:cs typeface="Times New Roman" pitchFamily="18" charset="0"/>
              </a:rPr>
              <a:t> </a:t>
            </a:r>
            <a:r>
              <a:rPr lang="tr-TR" sz="2200" dirty="0" smtClean="0">
                <a:solidFill>
                  <a:schemeClr val="tx1"/>
                </a:solidFill>
                <a:latin typeface="Times New Roman" pitchFamily="18" charset="0"/>
                <a:cs typeface="Times New Roman" pitchFamily="18" charset="0"/>
              </a:rPr>
              <a:t>Bir buzulun içinde hüküm süren büyük basınçlara maruz kalan buz kristalleri kısa zamanlarda çok küçük hareketler yaparlar. Buna plastik akış denir. Bu tür hareket buzulların çok soğuk iklim koşullarında olmaları durumunda egemendir.  Tüm buzul, erime sıcaklığının çok altındadır ve altındaki zemine donarak yapışmıştır. Plastik akışla, buzulun hareketleri zemindeki toprak veya kayaçları deforme ederek koparır ve buzulla beraber taşır .</a:t>
            </a:r>
          </a:p>
          <a:p>
            <a:pPr indent="396000">
              <a:lnSpc>
                <a:spcPct val="120000"/>
              </a:lnSpc>
              <a:spcBef>
                <a:spcPts val="0"/>
              </a:spcBef>
            </a:pPr>
            <a:r>
              <a:rPr lang="tr-TR" sz="2200" b="1" u="sng" dirty="0" smtClean="0">
                <a:solidFill>
                  <a:schemeClr val="tx2">
                    <a:lumMod val="60000"/>
                    <a:lumOff val="40000"/>
                  </a:schemeClr>
                </a:solidFill>
                <a:latin typeface="Times New Roman" pitchFamily="18" charset="0"/>
                <a:cs typeface="Times New Roman" pitchFamily="18" charset="0"/>
              </a:rPr>
              <a:t>Nemli sulu buzullarda hareket: temelden kayma (</a:t>
            </a:r>
            <a:r>
              <a:rPr lang="tr-TR" sz="2200" b="1" u="sng" dirty="0" err="1" smtClean="0">
                <a:solidFill>
                  <a:schemeClr val="tx2">
                    <a:lumMod val="60000"/>
                    <a:lumOff val="40000"/>
                  </a:schemeClr>
                </a:solidFill>
                <a:latin typeface="Times New Roman" pitchFamily="18" charset="0"/>
                <a:cs typeface="Times New Roman" pitchFamily="18" charset="0"/>
              </a:rPr>
              <a:t>basal</a:t>
            </a:r>
            <a:r>
              <a:rPr lang="tr-TR" sz="2200" b="1" u="sng" dirty="0" smtClean="0">
                <a:solidFill>
                  <a:schemeClr val="tx2">
                    <a:lumMod val="60000"/>
                    <a:lumOff val="40000"/>
                  </a:schemeClr>
                </a:solidFill>
                <a:latin typeface="Times New Roman" pitchFamily="18" charset="0"/>
                <a:cs typeface="Times New Roman" pitchFamily="18" charset="0"/>
              </a:rPr>
              <a:t> slip): </a:t>
            </a:r>
            <a:r>
              <a:rPr lang="tr-TR" sz="2200" dirty="0" smtClean="0">
                <a:solidFill>
                  <a:schemeClr val="tx1"/>
                </a:solidFill>
                <a:latin typeface="Times New Roman" pitchFamily="18" charset="0"/>
                <a:cs typeface="Times New Roman" pitchFamily="18" charset="0"/>
              </a:rPr>
              <a:t>Temelden kayma temel ile buzul arasındaki kısmın sıcaklığına bağlıdır. Buzulların alt kesimlerinde temel uyguladıkları basınç buz kütlesinin yüksekliği nedeni ile çok fazladır. Basınç arttıkça erimenin de artması ile buzulun alt kesimlerinde buz eriyebilir ve bir yağ gibi kaydırıcı etkisi olan bir su  tabakası gelişebilir (Dirik, 2006).</a:t>
            </a:r>
          </a:p>
          <a:p>
            <a:pPr indent="396000">
              <a:spcBef>
                <a:spcPts val="0"/>
              </a:spcBef>
            </a:pPr>
            <a:endParaRPr lang="tr-TR" sz="1600" dirty="0">
              <a:solidFill>
                <a:schemeClr val="tx1"/>
              </a:solidFill>
              <a:latin typeface="Times New Roman" pitchFamily="18" charset="0"/>
              <a:cs typeface="Times New Roman" pitchFamily="18" charset="0"/>
            </a:endParaRPr>
          </a:p>
          <a:p>
            <a:pPr indent="396000">
              <a:spcBef>
                <a:spcPts val="0"/>
              </a:spcBef>
            </a:pPr>
            <a:endParaRPr lang="tr-TR" sz="1600" b="1" dirty="0" smtClean="0">
              <a:solidFill>
                <a:schemeClr val="tx1"/>
              </a:solidFill>
              <a:latin typeface="Times New Roman" pitchFamily="18" charset="0"/>
              <a:cs typeface="Times New Roman" pitchFamily="18" charset="0"/>
            </a:endParaRPr>
          </a:p>
          <a:p>
            <a:pPr indent="396000">
              <a:spcBef>
                <a:spcPts val="0"/>
              </a:spcBef>
            </a:pPr>
            <a:endParaRPr lang="tr-TR" sz="1600" b="1" dirty="0">
              <a:solidFill>
                <a:schemeClr val="tx1"/>
              </a:solidFill>
              <a:latin typeface="Times New Roman" pitchFamily="18" charset="0"/>
              <a:cs typeface="Times New Roman" pitchFamily="18" charset="0"/>
            </a:endParaRPr>
          </a:p>
          <a:p>
            <a:pPr indent="396000">
              <a:spcBef>
                <a:spcPts val="0"/>
              </a:spcBef>
            </a:pPr>
            <a:endParaRPr lang="tr-TR" sz="1600" b="1" dirty="0" smtClean="0">
              <a:solidFill>
                <a:schemeClr val="tx1"/>
              </a:solidFill>
              <a:latin typeface="Times New Roman" pitchFamily="18" charset="0"/>
              <a:cs typeface="Times New Roman" pitchFamily="18" charset="0"/>
            </a:endParaRPr>
          </a:p>
          <a:p>
            <a:pPr indent="396000">
              <a:spcBef>
                <a:spcPts val="0"/>
              </a:spcBef>
            </a:pPr>
            <a:r>
              <a:rPr lang="tr-TR" sz="1800" b="1" dirty="0" smtClean="0">
                <a:solidFill>
                  <a:schemeClr val="tx1"/>
                </a:solidFill>
                <a:latin typeface="Times New Roman" pitchFamily="18" charset="0"/>
                <a:cs typeface="Times New Roman" pitchFamily="18" charset="0"/>
              </a:rPr>
              <a:t>                                                       Plastik akış hareketi ve </a:t>
            </a:r>
            <a:r>
              <a:rPr lang="tr-TR" sz="1800" b="1" dirty="0" err="1" smtClean="0">
                <a:solidFill>
                  <a:schemeClr val="tx1"/>
                </a:solidFill>
                <a:latin typeface="Times New Roman" pitchFamily="18" charset="0"/>
                <a:cs typeface="Times New Roman" pitchFamily="18" charset="0"/>
              </a:rPr>
              <a:t>tabansal</a:t>
            </a:r>
            <a:r>
              <a:rPr lang="tr-TR" sz="1800" b="1" dirty="0" smtClean="0">
                <a:solidFill>
                  <a:schemeClr val="tx1"/>
                </a:solidFill>
                <a:latin typeface="Times New Roman" pitchFamily="18" charset="0"/>
                <a:cs typeface="Times New Roman" pitchFamily="18" charset="0"/>
              </a:rPr>
              <a:t> kayma (Turoğlu</a:t>
            </a:r>
            <a:r>
              <a:rPr lang="tr-TR" sz="1800" b="1" dirty="0">
                <a:solidFill>
                  <a:schemeClr val="tx1"/>
                </a:solidFill>
                <a:latin typeface="Times New Roman" pitchFamily="18" charset="0"/>
                <a:cs typeface="Times New Roman" pitchFamily="18" charset="0"/>
              </a:rPr>
              <a:t> </a:t>
            </a:r>
            <a:r>
              <a:rPr lang="tr-TR" sz="1800" b="1" dirty="0" smtClean="0">
                <a:solidFill>
                  <a:schemeClr val="tx1"/>
                </a:solidFill>
                <a:latin typeface="Times New Roman" pitchFamily="18" charset="0"/>
                <a:cs typeface="Times New Roman" pitchFamily="18" charset="0"/>
              </a:rPr>
              <a:t>2011)</a:t>
            </a:r>
          </a:p>
          <a:p>
            <a:pPr indent="396000">
              <a:spcBef>
                <a:spcPts val="0"/>
              </a:spcBef>
            </a:pPr>
            <a:endParaRPr lang="tr-TR" sz="1400" dirty="0">
              <a:solidFill>
                <a:schemeClr val="tx1"/>
              </a:solidFill>
              <a:latin typeface="Times New Roman" pitchFamily="18" charset="0"/>
              <a:cs typeface="Times New Roman" pitchFamily="18" charset="0"/>
            </a:endParaRPr>
          </a:p>
          <a:p>
            <a:pPr indent="396000">
              <a:spcBef>
                <a:spcPts val="0"/>
              </a:spcBef>
            </a:pPr>
            <a:endParaRPr lang="tr-TR" sz="1400" dirty="0" smtClean="0">
              <a:solidFill>
                <a:schemeClr val="tx1"/>
              </a:solidFill>
              <a:latin typeface="Times New Roman" pitchFamily="18" charset="0"/>
              <a:cs typeface="Times New Roman" pitchFamily="18" charset="0"/>
            </a:endParaRPr>
          </a:p>
          <a:p>
            <a:pPr indent="396000">
              <a:spcBef>
                <a:spcPts val="0"/>
              </a:spcBef>
            </a:pPr>
            <a:endParaRPr lang="tr-TR" sz="1400" dirty="0">
              <a:solidFill>
                <a:schemeClr val="tx1"/>
              </a:solidFill>
              <a:latin typeface="Times New Roman" pitchFamily="18" charset="0"/>
              <a:cs typeface="Times New Roman" pitchFamily="18" charset="0"/>
            </a:endParaRPr>
          </a:p>
          <a:p>
            <a:pPr indent="396000">
              <a:spcBef>
                <a:spcPts val="0"/>
              </a:spcBef>
            </a:pPr>
            <a:endParaRPr lang="tr-TR" sz="1400" dirty="0" smtClean="0">
              <a:solidFill>
                <a:schemeClr val="tx1"/>
              </a:solidFill>
              <a:latin typeface="Times New Roman" pitchFamily="18" charset="0"/>
              <a:cs typeface="Times New Roman" pitchFamily="18" charset="0"/>
            </a:endParaRPr>
          </a:p>
          <a:p>
            <a:pPr indent="396000">
              <a:spcBef>
                <a:spcPts val="0"/>
              </a:spcBef>
            </a:pPr>
            <a:endParaRPr lang="tr-TR" sz="1400" dirty="0">
              <a:solidFill>
                <a:schemeClr val="tx1"/>
              </a:solidFill>
              <a:latin typeface="Times New Roman" pitchFamily="18" charset="0"/>
              <a:cs typeface="Times New Roman" pitchFamily="18" charset="0"/>
            </a:endParaRPr>
          </a:p>
          <a:p>
            <a:pPr indent="396000">
              <a:spcBef>
                <a:spcPts val="0"/>
              </a:spcBef>
            </a:pPr>
            <a:endParaRPr lang="tr-TR" sz="1400" dirty="0" smtClean="0">
              <a:solidFill>
                <a:schemeClr val="tx1"/>
              </a:solidFill>
              <a:latin typeface="Times New Roman" pitchFamily="18" charset="0"/>
              <a:cs typeface="Times New Roman" pitchFamily="18" charset="0"/>
            </a:endParaRPr>
          </a:p>
          <a:p>
            <a:pPr indent="396000">
              <a:spcBef>
                <a:spcPts val="0"/>
              </a:spcBef>
            </a:pPr>
            <a:endParaRPr lang="tr-TR" sz="1400" dirty="0" smtClean="0">
              <a:solidFill>
                <a:schemeClr val="tx1"/>
              </a:solidFill>
              <a:latin typeface="Times New Roman" pitchFamily="18" charset="0"/>
              <a:cs typeface="Times New Roman" pitchFamily="18" charset="0"/>
            </a:endParaRPr>
          </a:p>
          <a:p>
            <a:pPr indent="396000">
              <a:spcBef>
                <a:spcPts val="0"/>
              </a:spcBef>
            </a:pPr>
            <a:endParaRPr lang="tr-TR" sz="1400" dirty="0" smtClean="0">
              <a:solidFill>
                <a:schemeClr val="tx1"/>
              </a:solidFill>
              <a:latin typeface="Times New Roman" pitchFamily="18" charset="0"/>
              <a:cs typeface="Times New Roman" pitchFamily="18" charset="0"/>
            </a:endParaRPr>
          </a:p>
          <a:p>
            <a:pPr indent="396000">
              <a:spcBef>
                <a:spcPts val="0"/>
              </a:spcBef>
            </a:pPr>
            <a:endParaRPr lang="tr-TR" sz="1400" dirty="0">
              <a:solidFill>
                <a:schemeClr val="tx1"/>
              </a:solidFill>
              <a:latin typeface="Times New Roman" pitchFamily="18" charset="0"/>
              <a:cs typeface="Times New Roman" pitchFamily="18" charset="0"/>
            </a:endParaRPr>
          </a:p>
          <a:p>
            <a:pPr indent="396000">
              <a:spcBef>
                <a:spcPts val="0"/>
              </a:spcBef>
            </a:pPr>
            <a:endParaRPr lang="tr-TR" sz="1400" dirty="0" smtClean="0">
              <a:solidFill>
                <a:schemeClr val="tx1"/>
              </a:solidFill>
              <a:latin typeface="Times New Roman" pitchFamily="18" charset="0"/>
              <a:cs typeface="Times New Roman" pitchFamily="18" charset="0"/>
            </a:endParaRPr>
          </a:p>
          <a:p>
            <a:pPr indent="396000">
              <a:spcBef>
                <a:spcPts val="0"/>
              </a:spcBef>
            </a:pPr>
            <a:endParaRPr lang="tr-TR" sz="1400" dirty="0">
              <a:solidFill>
                <a:schemeClr val="tx1"/>
              </a:solidFill>
              <a:latin typeface="Times New Roman" pitchFamily="18" charset="0"/>
              <a:cs typeface="Times New Roman" pitchFamily="18" charset="0"/>
            </a:endParaRPr>
          </a:p>
          <a:p>
            <a:pPr indent="396000">
              <a:spcBef>
                <a:spcPts val="0"/>
              </a:spcBef>
            </a:pPr>
            <a:endParaRPr lang="tr-TR" sz="1400" dirty="0" smtClean="0">
              <a:solidFill>
                <a:schemeClr val="tx1"/>
              </a:solidFill>
              <a:latin typeface="Times New Roman" pitchFamily="18" charset="0"/>
              <a:cs typeface="Times New Roman" pitchFamily="18" charset="0"/>
            </a:endParaRPr>
          </a:p>
          <a:p>
            <a:pPr indent="396000">
              <a:spcBef>
                <a:spcPts val="0"/>
              </a:spcBef>
            </a:pPr>
            <a:r>
              <a:rPr lang="tr-TR" sz="1400" dirty="0" smtClean="0">
                <a:solidFill>
                  <a:schemeClr val="tx1"/>
                </a:solidFill>
                <a:latin typeface="Times New Roman" pitchFamily="18" charset="0"/>
                <a:cs typeface="Times New Roman" pitchFamily="18" charset="0"/>
              </a:rPr>
              <a:t>       </a:t>
            </a:r>
            <a:endParaRPr lang="tr-TR" sz="1400" b="1" u="sng" dirty="0" smtClean="0">
              <a:solidFill>
                <a:schemeClr val="tx1"/>
              </a:solidFill>
              <a:latin typeface="Times New Roman" pitchFamily="18" charset="0"/>
              <a:cs typeface="Times New Roman" pitchFamily="18" charset="0"/>
            </a:endParaRPr>
          </a:p>
          <a:p>
            <a:pPr indent="396000">
              <a:spcBef>
                <a:spcPts val="0"/>
              </a:spcBef>
            </a:pPr>
            <a:endParaRPr lang="tr-TR" sz="14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800" dirty="0">
              <a:solidFill>
                <a:schemeClr val="tx1"/>
              </a:solidFill>
              <a:latin typeface="Times New Roman" pitchFamily="18" charset="0"/>
              <a:cs typeface="Times New Roman" pitchFamily="18" charset="0"/>
            </a:endParaRPr>
          </a:p>
          <a:p>
            <a:pPr indent="396000">
              <a:lnSpc>
                <a:spcPct val="150000"/>
              </a:lnSpc>
              <a:spcBef>
                <a:spcPts val="0"/>
              </a:spcBef>
            </a:pPr>
            <a:r>
              <a:rPr lang="tr-TR" sz="1800" dirty="0" smtClean="0">
                <a:solidFill>
                  <a:schemeClr val="tx1"/>
                </a:solidFill>
                <a:latin typeface="Times New Roman" pitchFamily="18" charset="0"/>
                <a:cs typeface="Times New Roman" pitchFamily="18" charset="0"/>
              </a:rPr>
              <a:t>                                                                                                </a:t>
            </a:r>
          </a:p>
          <a:p>
            <a:pPr indent="396000">
              <a:lnSpc>
                <a:spcPct val="150000"/>
              </a:lnSpc>
              <a:spcBef>
                <a:spcPts val="0"/>
              </a:spcBef>
            </a:pPr>
            <a:endParaRPr lang="tr-TR" sz="1800" dirty="0">
              <a:solidFill>
                <a:schemeClr val="tx1"/>
              </a:solidFill>
              <a:latin typeface="Times New Roman" pitchFamily="18" charset="0"/>
              <a:cs typeface="Times New Roman" pitchFamily="18" charset="0"/>
            </a:endParaRPr>
          </a:p>
          <a:p>
            <a:pPr indent="396000">
              <a:lnSpc>
                <a:spcPct val="150000"/>
              </a:lnSpc>
              <a:spcBef>
                <a:spcPts val="0"/>
              </a:spcBef>
            </a:pPr>
            <a:endParaRPr lang="tr-TR" sz="1800" dirty="0" smtClean="0">
              <a:solidFill>
                <a:schemeClr val="tx1"/>
              </a:solidFill>
              <a:latin typeface="Times New Roman" pitchFamily="18" charset="0"/>
              <a:cs typeface="Times New Roman" pitchFamily="18" charset="0"/>
            </a:endParaRPr>
          </a:p>
          <a:p>
            <a:pPr indent="396000">
              <a:lnSpc>
                <a:spcPct val="150000"/>
              </a:lnSpc>
              <a:spcBef>
                <a:spcPts val="0"/>
              </a:spcBef>
            </a:pPr>
            <a:r>
              <a:rPr lang="tr-TR" sz="1800" dirty="0" smtClean="0">
                <a:solidFill>
                  <a:schemeClr val="tx1"/>
                </a:solidFill>
                <a:latin typeface="Times New Roman" pitchFamily="18" charset="0"/>
                <a:cs typeface="Times New Roman" pitchFamily="18" charset="0"/>
              </a:rPr>
              <a:t>                                                                                             </a:t>
            </a:r>
            <a:endParaRPr lang="tr-TR" sz="1800" dirty="0">
              <a:solidFill>
                <a:schemeClr val="tx1"/>
              </a:solidFill>
              <a:latin typeface="Times New Roman" pitchFamily="18" charset="0"/>
              <a:cs typeface="Times New Roman" pitchFamily="18" charset="0"/>
            </a:endParaRPr>
          </a:p>
          <a:p>
            <a:pPr indent="396000">
              <a:lnSpc>
                <a:spcPct val="150000"/>
              </a:lnSpc>
              <a:spcBef>
                <a:spcPts val="0"/>
              </a:spcBef>
            </a:pPr>
            <a:r>
              <a:rPr lang="tr-TR" sz="1800" dirty="0" smtClean="0">
                <a:solidFill>
                  <a:schemeClr val="tx1"/>
                </a:solidFill>
                <a:latin typeface="Times New Roman" pitchFamily="18" charset="0"/>
                <a:cs typeface="Times New Roman" pitchFamily="18" charset="0"/>
              </a:rPr>
              <a:t> </a:t>
            </a:r>
            <a:endParaRPr lang="tr-TR" sz="1600" b="1" i="1" u="sng" dirty="0" smtClean="0">
              <a:solidFill>
                <a:schemeClr val="tx1"/>
              </a:solidFill>
              <a:latin typeface="Times New Roman" pitchFamily="18" charset="0"/>
              <a:cs typeface="Times New Roman"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149" y="1"/>
            <a:ext cx="597115" cy="54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3863272"/>
            <a:ext cx="3370660" cy="228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C:\Users\Oğuzhan Deniz\Desktop\13.05.2015 seminer notlar\Tabansal kaym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70452" y="3059346"/>
            <a:ext cx="2913361" cy="2301356"/>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1166564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800" y="-2722"/>
            <a:ext cx="9144000" cy="980728"/>
          </a:xfrm>
          <a:solidFill>
            <a:schemeClr val="accent5">
              <a:lumMod val="20000"/>
              <a:lumOff val="80000"/>
            </a:schemeClr>
          </a:solidFill>
          <a:scene3d>
            <a:camera prst="orthographicFront"/>
            <a:lightRig rig="threePt" dir="t"/>
          </a:scene3d>
          <a:sp3d>
            <a:bevelT prst="angle"/>
          </a:sp3d>
        </p:spPr>
        <p:txBody>
          <a:bodyPr anchor="ctr">
            <a:normAutofit/>
          </a:bodyPr>
          <a:lstStyle/>
          <a:p>
            <a:pPr indent="396000" algn="ctr">
              <a:lnSpc>
                <a:spcPct val="150000"/>
              </a:lnSpc>
            </a:pPr>
            <a:r>
              <a:rPr lang="tr-TR" sz="2400" dirty="0" smtClean="0">
                <a:solidFill>
                  <a:srgbClr val="FF0000"/>
                </a:solidFill>
                <a:latin typeface="Times New Roman" pitchFamily="18" charset="0"/>
                <a:cs typeface="Times New Roman" pitchFamily="18" charset="0"/>
              </a:rPr>
              <a:t> BUZul tİPLERİ</a:t>
            </a:r>
            <a:endParaRPr lang="tr-TR" sz="2800"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992" y="987872"/>
            <a:ext cx="9144992" cy="5877272"/>
          </a:xfrm>
          <a:solidFill>
            <a:schemeClr val="accent5">
              <a:lumMod val="40000"/>
              <a:lumOff val="60000"/>
            </a:schemeClr>
          </a:solidFill>
          <a:scene3d>
            <a:camera prst="orthographicFront"/>
            <a:lightRig rig="threePt" dir="t"/>
          </a:scene3d>
          <a:sp3d>
            <a:bevelT prst="angle"/>
          </a:sp3d>
        </p:spPr>
        <p:txBody>
          <a:bodyPr anchor="t">
            <a:normAutofit/>
          </a:bodyPr>
          <a:lstStyle/>
          <a:p>
            <a:pPr indent="396000" algn="ctr">
              <a:lnSpc>
                <a:spcPct val="150000"/>
              </a:lnSpc>
              <a:spcBef>
                <a:spcPts val="0"/>
              </a:spcBef>
            </a:pPr>
            <a:r>
              <a:rPr lang="tr-TR" sz="1400" b="1" dirty="0" smtClean="0">
                <a:solidFill>
                  <a:schemeClr val="tx2">
                    <a:lumMod val="60000"/>
                    <a:lumOff val="40000"/>
                  </a:schemeClr>
                </a:solidFill>
                <a:latin typeface="Times New Roman" pitchFamily="18" charset="0"/>
                <a:cs typeface="Times New Roman" pitchFamily="18" charset="0"/>
              </a:rPr>
              <a:t>ÖRTÜ BUZULLARI</a:t>
            </a:r>
          </a:p>
          <a:p>
            <a:pPr indent="396000">
              <a:lnSpc>
                <a:spcPct val="150000"/>
              </a:lnSpc>
              <a:spcBef>
                <a:spcPts val="0"/>
              </a:spcBef>
            </a:pPr>
            <a:r>
              <a:rPr lang="tr-TR" sz="1400" b="1" u="sng" dirty="0" smtClean="0">
                <a:solidFill>
                  <a:schemeClr val="tx2">
                    <a:lumMod val="60000"/>
                    <a:lumOff val="40000"/>
                  </a:schemeClr>
                </a:solidFill>
                <a:latin typeface="Times New Roman" pitchFamily="18" charset="0"/>
                <a:cs typeface="Times New Roman" pitchFamily="18" charset="0"/>
              </a:rPr>
              <a:t>Kıtasal buzul örtüleri</a:t>
            </a:r>
            <a:r>
              <a:rPr lang="tr-TR" sz="1400" b="1" dirty="0" smtClean="0">
                <a:solidFill>
                  <a:schemeClr val="tx2">
                    <a:lumMod val="60000"/>
                    <a:lumOff val="40000"/>
                  </a:schemeClr>
                </a:solidFill>
                <a:latin typeface="Times New Roman" pitchFamily="18" charset="0"/>
                <a:cs typeface="Times New Roman" pitchFamily="18" charset="0"/>
              </a:rPr>
              <a:t>: </a:t>
            </a:r>
            <a:r>
              <a:rPr lang="tr-TR" sz="1400" dirty="0" smtClean="0">
                <a:solidFill>
                  <a:schemeClr val="tx1"/>
                </a:solidFill>
                <a:latin typeface="Times New Roman" pitchFamily="18" charset="0"/>
                <a:cs typeface="Times New Roman" pitchFamily="18" charset="0"/>
              </a:rPr>
              <a:t>Genellikle oluşturdukları dom şekilleri ile büyük kalınlıklara ulaşan buzul örtüleridir. Kıtasal buzul örtüleri buzullaşma için uygun koşulların sağlandığı her yöne doğru topografya şekillerine uyumlu olarak gelişir. Günümüzdeki örnekleri Antarktika ve Grönland buzullarıdır .  </a:t>
            </a:r>
          </a:p>
          <a:p>
            <a:pPr indent="396000">
              <a:lnSpc>
                <a:spcPct val="150000"/>
              </a:lnSpc>
              <a:spcBef>
                <a:spcPts val="0"/>
              </a:spcBef>
            </a:pPr>
            <a:r>
              <a:rPr lang="tr-TR" sz="1600" dirty="0">
                <a:solidFill>
                  <a:schemeClr val="tx1"/>
                </a:solidFill>
                <a:latin typeface="Times New Roman" pitchFamily="18" charset="0"/>
                <a:cs typeface="Times New Roman" pitchFamily="18" charset="0"/>
              </a:rPr>
              <a:t> </a:t>
            </a:r>
            <a:r>
              <a:rPr lang="tr-TR" sz="1600" dirty="0" smtClean="0">
                <a:solidFill>
                  <a:schemeClr val="tx1"/>
                </a:solidFill>
                <a:latin typeface="Times New Roman" pitchFamily="18" charset="0"/>
                <a:cs typeface="Times New Roman" pitchFamily="18" charset="0"/>
              </a:rPr>
              <a:t>                                          </a:t>
            </a:r>
          </a:p>
          <a:p>
            <a:pPr indent="396000">
              <a:lnSpc>
                <a:spcPct val="150000"/>
              </a:lnSpc>
              <a:spcBef>
                <a:spcPts val="0"/>
              </a:spcBef>
            </a:pPr>
            <a:r>
              <a:rPr lang="tr-TR" sz="1600" b="1" dirty="0">
                <a:solidFill>
                  <a:schemeClr val="tx1"/>
                </a:solidFill>
                <a:latin typeface="Times New Roman" pitchFamily="18" charset="0"/>
                <a:cs typeface="Times New Roman" pitchFamily="18" charset="0"/>
              </a:rPr>
              <a:t> </a:t>
            </a:r>
            <a:r>
              <a:rPr lang="tr-TR" sz="1600" b="1" dirty="0" smtClean="0">
                <a:solidFill>
                  <a:schemeClr val="tx1"/>
                </a:solidFill>
                <a:latin typeface="Times New Roman" pitchFamily="18" charset="0"/>
                <a:cs typeface="Times New Roman" pitchFamily="18" charset="0"/>
              </a:rPr>
              <a:t>                                          </a:t>
            </a:r>
            <a:r>
              <a:rPr lang="tr-TR" sz="1200" b="1" dirty="0" smtClean="0">
                <a:solidFill>
                  <a:schemeClr val="tx1"/>
                </a:solidFill>
                <a:latin typeface="Times New Roman" pitchFamily="18" charset="0"/>
                <a:cs typeface="Times New Roman" pitchFamily="18" charset="0"/>
              </a:rPr>
              <a:t>Grönland örtü buzulu [3]</a:t>
            </a:r>
          </a:p>
          <a:p>
            <a:pPr indent="396000">
              <a:lnSpc>
                <a:spcPct val="150000"/>
              </a:lnSpc>
              <a:spcBef>
                <a:spcPts val="0"/>
              </a:spcBef>
            </a:pPr>
            <a:endParaRPr lang="tr-TR" sz="1400" b="1" dirty="0">
              <a:solidFill>
                <a:schemeClr val="tx1"/>
              </a:solidFill>
              <a:latin typeface="Times New Roman" pitchFamily="18" charset="0"/>
              <a:cs typeface="Times New Roman" pitchFamily="18" charset="0"/>
            </a:endParaRPr>
          </a:p>
          <a:p>
            <a:pPr indent="396000">
              <a:lnSpc>
                <a:spcPct val="150000"/>
              </a:lnSpc>
              <a:spcBef>
                <a:spcPts val="0"/>
              </a:spcBef>
            </a:pPr>
            <a:endParaRPr lang="tr-TR" sz="1400" b="1" u="sng" dirty="0" smtClean="0">
              <a:solidFill>
                <a:schemeClr val="tx2">
                  <a:lumMod val="60000"/>
                  <a:lumOff val="40000"/>
                </a:schemeClr>
              </a:solidFill>
              <a:latin typeface="Times New Roman" pitchFamily="18" charset="0"/>
              <a:cs typeface="Times New Roman" pitchFamily="18" charset="0"/>
            </a:endParaRPr>
          </a:p>
          <a:p>
            <a:pPr indent="396000">
              <a:lnSpc>
                <a:spcPct val="150000"/>
              </a:lnSpc>
              <a:spcBef>
                <a:spcPts val="0"/>
              </a:spcBef>
            </a:pPr>
            <a:r>
              <a:rPr lang="tr-TR" sz="1400" b="1" u="sng" dirty="0" smtClean="0">
                <a:solidFill>
                  <a:schemeClr val="tx2">
                    <a:lumMod val="60000"/>
                    <a:lumOff val="40000"/>
                  </a:schemeClr>
                </a:solidFill>
                <a:latin typeface="Times New Roman" pitchFamily="18" charset="0"/>
                <a:cs typeface="Times New Roman" pitchFamily="18" charset="0"/>
              </a:rPr>
              <a:t>Plato buzulları</a:t>
            </a:r>
            <a:r>
              <a:rPr lang="tr-TR" sz="1400" b="1" dirty="0" smtClean="0">
                <a:solidFill>
                  <a:schemeClr val="tx2">
                    <a:lumMod val="60000"/>
                    <a:lumOff val="40000"/>
                  </a:schemeClr>
                </a:solidFill>
                <a:latin typeface="Times New Roman" pitchFamily="18" charset="0"/>
                <a:cs typeface="Times New Roman" pitchFamily="18" charset="0"/>
              </a:rPr>
              <a:t>:</a:t>
            </a:r>
            <a:r>
              <a:rPr lang="tr-TR" sz="1400" b="1" dirty="0">
                <a:solidFill>
                  <a:schemeClr val="tx1"/>
                </a:solidFill>
                <a:latin typeface="Times New Roman" pitchFamily="18" charset="0"/>
                <a:cs typeface="Times New Roman" pitchFamily="18" charset="0"/>
              </a:rPr>
              <a:t> </a:t>
            </a:r>
            <a:r>
              <a:rPr lang="tr-TR" sz="1400" dirty="0" smtClean="0">
                <a:solidFill>
                  <a:schemeClr val="tx1"/>
                </a:solidFill>
                <a:latin typeface="Times New Roman" pitchFamily="18" charset="0"/>
                <a:cs typeface="Times New Roman" pitchFamily="18" charset="0"/>
              </a:rPr>
              <a:t>Örtü buzullarının yüksek kesimlerde gelişen türlerini oluştururlar. İzlanda ve Norveç bölgesi bu tür buzullaşmalar için örnek verilebilir (Turoğlu 2011).</a:t>
            </a:r>
          </a:p>
          <a:p>
            <a:pPr indent="396000">
              <a:lnSpc>
                <a:spcPct val="150000"/>
              </a:lnSpc>
              <a:spcBef>
                <a:spcPts val="0"/>
              </a:spcBef>
            </a:pPr>
            <a:r>
              <a:rPr lang="tr-TR" sz="1200" b="1" dirty="0" smtClean="0">
                <a:solidFill>
                  <a:schemeClr val="tx1"/>
                </a:solidFill>
                <a:latin typeface="Times New Roman" pitchFamily="18" charset="0"/>
                <a:cs typeface="Times New Roman" pitchFamily="18" charset="0"/>
              </a:rPr>
              <a:t>Vatnajokul buzulu (İzlanda) [4]                                                                          Jostedalsbreen buzulu (Norveç) [5]</a:t>
            </a:r>
            <a:endParaRPr lang="tr-TR" sz="14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400" dirty="0" smtClean="0">
              <a:solidFill>
                <a:schemeClr val="tx2">
                  <a:lumMod val="60000"/>
                  <a:lumOff val="40000"/>
                </a:schemeClr>
              </a:solidFill>
              <a:latin typeface="Times New Roman" pitchFamily="18" charset="0"/>
              <a:cs typeface="Times New Roman" pitchFamily="18" charset="0"/>
            </a:endParaRPr>
          </a:p>
          <a:p>
            <a:pPr indent="396000">
              <a:lnSpc>
                <a:spcPct val="150000"/>
              </a:lnSpc>
              <a:spcBef>
                <a:spcPts val="0"/>
              </a:spcBef>
            </a:pPr>
            <a:endParaRPr lang="tr-TR" sz="1400" b="1" dirty="0">
              <a:solidFill>
                <a:schemeClr val="tx1"/>
              </a:solidFill>
              <a:latin typeface="Times New Roman" pitchFamily="18" charset="0"/>
              <a:cs typeface="Times New Roman" pitchFamily="18" charset="0"/>
            </a:endParaRPr>
          </a:p>
          <a:p>
            <a:pPr indent="396000">
              <a:lnSpc>
                <a:spcPct val="150000"/>
              </a:lnSpc>
              <a:spcBef>
                <a:spcPts val="0"/>
              </a:spcBef>
            </a:pPr>
            <a:endParaRPr lang="tr-TR" sz="1400" b="1" dirty="0" smtClean="0">
              <a:solidFill>
                <a:schemeClr val="tx1"/>
              </a:solidFill>
              <a:latin typeface="Times New Roman" pitchFamily="18" charset="0"/>
              <a:cs typeface="Times New Roman" pitchFamily="18" charset="0"/>
            </a:endParaRPr>
          </a:p>
          <a:p>
            <a:pPr indent="396000">
              <a:lnSpc>
                <a:spcPct val="150000"/>
              </a:lnSpc>
              <a:spcBef>
                <a:spcPts val="0"/>
              </a:spcBef>
            </a:pPr>
            <a:r>
              <a:rPr lang="tr-TR" sz="1200" b="1" dirty="0" smtClean="0">
                <a:solidFill>
                  <a:schemeClr val="tx1"/>
                </a:solidFill>
                <a:latin typeface="Times New Roman" pitchFamily="18" charset="0"/>
                <a:cs typeface="Times New Roman" pitchFamily="18" charset="0"/>
              </a:rPr>
              <a:t> </a:t>
            </a:r>
            <a:endParaRPr lang="tr-TR" sz="1200" b="1" baseline="30000" dirty="0" smtClean="0">
              <a:solidFill>
                <a:schemeClr val="tx2">
                  <a:lumMod val="60000"/>
                  <a:lumOff val="40000"/>
                </a:schemeClr>
              </a:solidFill>
              <a:latin typeface="Times New Roman" pitchFamily="18" charset="0"/>
              <a:cs typeface="Times New Roman" pitchFamily="18" charset="0"/>
            </a:endParaRPr>
          </a:p>
          <a:p>
            <a:pPr indent="396000">
              <a:lnSpc>
                <a:spcPct val="150000"/>
              </a:lnSpc>
              <a:spcBef>
                <a:spcPts val="0"/>
              </a:spcBef>
            </a:pPr>
            <a:endParaRPr lang="tr-TR" sz="1800" b="1"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600" b="1" u="sng"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800" dirty="0">
              <a:solidFill>
                <a:schemeClr val="tx1"/>
              </a:solidFill>
              <a:latin typeface="Times New Roman" pitchFamily="18" charset="0"/>
              <a:cs typeface="Times New Roman"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149" y="1"/>
            <a:ext cx="597115" cy="54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C:\Users\odeniz\Desktop\13.05.2015 seminer notlar\Stunning-Glaciers-Jostedalsbreen-Glacier-in-1994.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4653136"/>
            <a:ext cx="2592288" cy="15032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descr="C:\Users\odeniz\Desktop\13.05.2015 seminer notlar\eu_iceland_glaciers_breidamerkurjokull-600p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278" y="4653136"/>
            <a:ext cx="2749906" cy="15032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2" descr="C:\Users\odeniz\Desktop\13.05.2015 seminer notlar\Greenland_ice-sheet_h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2007" y="2564904"/>
            <a:ext cx="2448272" cy="9769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384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800" y="-2722"/>
            <a:ext cx="9144000" cy="980728"/>
          </a:xfrm>
          <a:solidFill>
            <a:schemeClr val="accent5">
              <a:lumMod val="20000"/>
              <a:lumOff val="80000"/>
            </a:schemeClr>
          </a:solidFill>
          <a:scene3d>
            <a:camera prst="orthographicFront"/>
            <a:lightRig rig="threePt" dir="t"/>
          </a:scene3d>
          <a:sp3d>
            <a:bevelT prst="angle"/>
          </a:sp3d>
        </p:spPr>
        <p:txBody>
          <a:bodyPr anchor="ctr">
            <a:normAutofit/>
          </a:bodyPr>
          <a:lstStyle/>
          <a:p>
            <a:pPr indent="396000" algn="ctr">
              <a:lnSpc>
                <a:spcPct val="150000"/>
              </a:lnSpc>
            </a:pPr>
            <a:r>
              <a:rPr lang="tr-TR" sz="2400" dirty="0" smtClean="0">
                <a:solidFill>
                  <a:srgbClr val="FF0000"/>
                </a:solidFill>
                <a:latin typeface="Times New Roman" pitchFamily="18" charset="0"/>
                <a:cs typeface="Times New Roman" pitchFamily="18" charset="0"/>
              </a:rPr>
              <a:t> BUZul tİPLERİ</a:t>
            </a:r>
            <a:endParaRPr lang="tr-TR" sz="2800"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0" y="980728"/>
            <a:ext cx="9173264" cy="5877272"/>
          </a:xfrm>
          <a:solidFill>
            <a:schemeClr val="accent5">
              <a:lumMod val="40000"/>
              <a:lumOff val="60000"/>
            </a:schemeClr>
          </a:solidFill>
          <a:scene3d>
            <a:camera prst="orthographicFront"/>
            <a:lightRig rig="threePt" dir="t"/>
          </a:scene3d>
          <a:sp3d>
            <a:bevelT prst="angle"/>
          </a:sp3d>
        </p:spPr>
        <p:txBody>
          <a:bodyPr anchor="t">
            <a:normAutofit lnSpcReduction="10000"/>
          </a:bodyPr>
          <a:lstStyle/>
          <a:p>
            <a:pPr indent="396000" algn="ctr">
              <a:lnSpc>
                <a:spcPct val="150000"/>
              </a:lnSpc>
              <a:spcBef>
                <a:spcPts val="0"/>
              </a:spcBef>
            </a:pPr>
            <a:r>
              <a:rPr lang="tr-TR" sz="1400" b="1" dirty="0" smtClean="0">
                <a:solidFill>
                  <a:schemeClr val="tx2">
                    <a:lumMod val="60000"/>
                    <a:lumOff val="40000"/>
                  </a:schemeClr>
                </a:solidFill>
                <a:latin typeface="Times New Roman" pitchFamily="18" charset="0"/>
                <a:cs typeface="Times New Roman" pitchFamily="18" charset="0"/>
              </a:rPr>
              <a:t>ÖRTÜ BUZULLARI</a:t>
            </a:r>
          </a:p>
          <a:p>
            <a:pPr indent="396000">
              <a:lnSpc>
                <a:spcPct val="150000"/>
              </a:lnSpc>
              <a:spcBef>
                <a:spcPts val="0"/>
              </a:spcBef>
            </a:pPr>
            <a:r>
              <a:rPr lang="tr-TR" sz="1400" b="1" u="sng" dirty="0" smtClean="0">
                <a:solidFill>
                  <a:schemeClr val="tx2">
                    <a:lumMod val="60000"/>
                    <a:lumOff val="40000"/>
                  </a:schemeClr>
                </a:solidFill>
                <a:latin typeface="Times New Roman" pitchFamily="18" charset="0"/>
                <a:cs typeface="Times New Roman" pitchFamily="18" charset="0"/>
              </a:rPr>
              <a:t>Dağlık alanlardaki buzul örtüleri</a:t>
            </a:r>
            <a:r>
              <a:rPr lang="tr-TR" sz="1400" b="1" dirty="0" smtClean="0">
                <a:solidFill>
                  <a:schemeClr val="tx2">
                    <a:lumMod val="60000"/>
                    <a:lumOff val="40000"/>
                  </a:schemeClr>
                </a:solidFill>
                <a:latin typeface="Times New Roman" pitchFamily="18" charset="0"/>
                <a:cs typeface="Times New Roman" pitchFamily="18" charset="0"/>
              </a:rPr>
              <a:t>: </a:t>
            </a:r>
            <a:r>
              <a:rPr lang="tr-TR" sz="1400" dirty="0" smtClean="0">
                <a:solidFill>
                  <a:schemeClr val="tx1"/>
                </a:solidFill>
                <a:latin typeface="Times New Roman" pitchFamily="18" charset="0"/>
                <a:cs typeface="Times New Roman" pitchFamily="18" charset="0"/>
              </a:rPr>
              <a:t>Örtü buzullarının yüksek dağlık alanları  kaplayan ulaşan grubudur. Buzul altındaki yüksek dağların zirveleri bu örtü buzullarının yüzeyinde sivri anakaya adaları olarak yer alır.  Bu keskin kenarlı sırtlar </a:t>
            </a:r>
            <a:r>
              <a:rPr lang="tr-TR" sz="1400" b="1" dirty="0" smtClean="0">
                <a:solidFill>
                  <a:schemeClr val="tx1"/>
                </a:solidFill>
                <a:latin typeface="Times New Roman" pitchFamily="18" charset="0"/>
                <a:cs typeface="Times New Roman" pitchFamily="18" charset="0"/>
              </a:rPr>
              <a:t>Nunatak</a:t>
            </a:r>
            <a:r>
              <a:rPr lang="tr-TR" sz="1400" dirty="0" smtClean="0">
                <a:solidFill>
                  <a:schemeClr val="tx1"/>
                </a:solidFill>
                <a:latin typeface="Times New Roman" pitchFamily="18" charset="0"/>
                <a:cs typeface="Times New Roman" pitchFamily="18" charset="0"/>
              </a:rPr>
              <a:t> olarak isimlendirilirler.  </a:t>
            </a:r>
          </a:p>
          <a:p>
            <a:pPr indent="396000">
              <a:lnSpc>
                <a:spcPct val="150000"/>
              </a:lnSpc>
              <a:spcBef>
                <a:spcPts val="0"/>
              </a:spcBef>
            </a:pPr>
            <a:r>
              <a:rPr lang="tr-TR" sz="1600" dirty="0">
                <a:solidFill>
                  <a:schemeClr val="tx1"/>
                </a:solidFill>
                <a:latin typeface="Times New Roman" pitchFamily="18" charset="0"/>
                <a:cs typeface="Times New Roman" pitchFamily="18" charset="0"/>
              </a:rPr>
              <a:t> </a:t>
            </a:r>
            <a:r>
              <a:rPr lang="tr-TR" sz="1600" dirty="0" smtClean="0">
                <a:solidFill>
                  <a:schemeClr val="tx1"/>
                </a:solidFill>
                <a:latin typeface="Times New Roman" pitchFamily="18" charset="0"/>
                <a:cs typeface="Times New Roman" pitchFamily="18" charset="0"/>
              </a:rPr>
              <a:t>                                          </a:t>
            </a:r>
          </a:p>
          <a:p>
            <a:pPr indent="396000">
              <a:lnSpc>
                <a:spcPct val="150000"/>
              </a:lnSpc>
              <a:spcBef>
                <a:spcPts val="0"/>
              </a:spcBef>
            </a:pPr>
            <a:r>
              <a:rPr lang="tr-TR" sz="1600" b="1" dirty="0">
                <a:solidFill>
                  <a:schemeClr val="tx1"/>
                </a:solidFill>
                <a:latin typeface="Times New Roman" pitchFamily="18" charset="0"/>
                <a:cs typeface="Times New Roman" pitchFamily="18" charset="0"/>
              </a:rPr>
              <a:t> </a:t>
            </a:r>
            <a:r>
              <a:rPr lang="tr-TR" sz="1600" b="1" dirty="0" smtClean="0">
                <a:solidFill>
                  <a:schemeClr val="tx1"/>
                </a:solidFill>
                <a:latin typeface="Times New Roman" pitchFamily="18" charset="0"/>
                <a:cs typeface="Times New Roman" pitchFamily="18" charset="0"/>
              </a:rPr>
              <a:t>                                          </a:t>
            </a:r>
            <a:r>
              <a:rPr lang="tr-TR" sz="1200" b="1" dirty="0" smtClean="0">
                <a:solidFill>
                  <a:schemeClr val="tx1"/>
                </a:solidFill>
                <a:latin typeface="Times New Roman" pitchFamily="18" charset="0"/>
                <a:cs typeface="Times New Roman" pitchFamily="18" charset="0"/>
              </a:rPr>
              <a:t>Grönland örtü buzulunun doğu kesimlerindeki sivri tepeler (nunataklar) [2]</a:t>
            </a:r>
          </a:p>
          <a:p>
            <a:pPr indent="396000">
              <a:lnSpc>
                <a:spcPct val="150000"/>
              </a:lnSpc>
              <a:spcBef>
                <a:spcPts val="0"/>
              </a:spcBef>
            </a:pPr>
            <a:endParaRPr lang="tr-TR" sz="1400" b="1" dirty="0">
              <a:solidFill>
                <a:schemeClr val="tx1"/>
              </a:solidFill>
              <a:latin typeface="Times New Roman" pitchFamily="18" charset="0"/>
              <a:cs typeface="Times New Roman" pitchFamily="18" charset="0"/>
            </a:endParaRPr>
          </a:p>
          <a:p>
            <a:pPr indent="396000">
              <a:lnSpc>
                <a:spcPct val="150000"/>
              </a:lnSpc>
              <a:spcBef>
                <a:spcPts val="0"/>
              </a:spcBef>
            </a:pPr>
            <a:endParaRPr lang="tr-TR" sz="1400" b="1" u="sng" dirty="0" smtClean="0">
              <a:solidFill>
                <a:schemeClr val="tx2">
                  <a:lumMod val="60000"/>
                  <a:lumOff val="40000"/>
                </a:schemeClr>
              </a:solidFill>
              <a:latin typeface="Times New Roman" pitchFamily="18" charset="0"/>
              <a:cs typeface="Times New Roman" pitchFamily="18" charset="0"/>
            </a:endParaRPr>
          </a:p>
          <a:p>
            <a:pPr indent="396000">
              <a:lnSpc>
                <a:spcPct val="150000"/>
              </a:lnSpc>
              <a:spcBef>
                <a:spcPts val="0"/>
              </a:spcBef>
            </a:pPr>
            <a:r>
              <a:rPr lang="tr-TR" sz="1400" b="1" u="sng" dirty="0" smtClean="0">
                <a:solidFill>
                  <a:schemeClr val="tx2">
                    <a:lumMod val="60000"/>
                    <a:lumOff val="40000"/>
                  </a:schemeClr>
                </a:solidFill>
                <a:latin typeface="Times New Roman" pitchFamily="18" charset="0"/>
                <a:cs typeface="Times New Roman" pitchFamily="18" charset="0"/>
              </a:rPr>
              <a:t>Takke buzulu</a:t>
            </a:r>
            <a:r>
              <a:rPr lang="tr-TR" sz="1400" b="1" dirty="0" smtClean="0">
                <a:solidFill>
                  <a:schemeClr val="tx2">
                    <a:lumMod val="60000"/>
                    <a:lumOff val="40000"/>
                  </a:schemeClr>
                </a:solidFill>
                <a:latin typeface="Times New Roman" pitchFamily="18" charset="0"/>
                <a:cs typeface="Times New Roman" pitchFamily="18" charset="0"/>
              </a:rPr>
              <a:t>:</a:t>
            </a:r>
            <a:r>
              <a:rPr lang="tr-TR" sz="1400" b="1" dirty="0" smtClean="0">
                <a:solidFill>
                  <a:schemeClr val="tx1"/>
                </a:solidFill>
                <a:latin typeface="Times New Roman" pitchFamily="18" charset="0"/>
                <a:cs typeface="Times New Roman" pitchFamily="18" charset="0"/>
              </a:rPr>
              <a:t> </a:t>
            </a:r>
            <a:r>
              <a:rPr lang="tr-TR" sz="1400" dirty="0" smtClean="0">
                <a:solidFill>
                  <a:schemeClr val="tx1"/>
                </a:solidFill>
                <a:latin typeface="Times New Roman" pitchFamily="18" charset="0"/>
                <a:cs typeface="Times New Roman" pitchFamily="18" charset="0"/>
              </a:rPr>
              <a:t>Küçük yayılım alanlarına sahip olup dağların zirvelerinden yamaçlara doğru domsu veya kubbemsi bir görünümdedirler. Gelişim ve ilerlemeleri her yöne doğrudur. Takke buzulu için en büyük örnek Grönland buzuludur. Takke buzullarının bir diğer türü ise yüksek dağların zirvelerini tamamen örten ve topografik özelliklerden etkilenmeden gelişen buzul örtüleridir. Ağrı dağı zirvesindeki takke buzulu bu tip buzullar için iyi bir örnektir (Turoğlu 2011).</a:t>
            </a:r>
          </a:p>
          <a:p>
            <a:pPr indent="396000">
              <a:lnSpc>
                <a:spcPct val="150000"/>
              </a:lnSpc>
              <a:spcBef>
                <a:spcPts val="0"/>
              </a:spcBef>
            </a:pPr>
            <a:r>
              <a:rPr lang="tr-TR" sz="1400" dirty="0">
                <a:solidFill>
                  <a:schemeClr val="tx1"/>
                </a:solidFill>
                <a:latin typeface="Times New Roman" pitchFamily="18" charset="0"/>
                <a:cs typeface="Times New Roman" pitchFamily="18" charset="0"/>
              </a:rPr>
              <a:t> </a:t>
            </a:r>
            <a:r>
              <a:rPr lang="tr-TR" sz="1400" dirty="0" smtClean="0">
                <a:solidFill>
                  <a:schemeClr val="tx1"/>
                </a:solidFill>
                <a:latin typeface="Times New Roman" pitchFamily="18" charset="0"/>
                <a:cs typeface="Times New Roman" pitchFamily="18" charset="0"/>
              </a:rPr>
              <a:t>                     </a:t>
            </a:r>
          </a:p>
          <a:p>
            <a:pPr indent="396000">
              <a:lnSpc>
                <a:spcPct val="150000"/>
              </a:lnSpc>
              <a:spcBef>
                <a:spcPts val="0"/>
              </a:spcBef>
            </a:pPr>
            <a:r>
              <a:rPr lang="tr-TR" sz="1400" dirty="0">
                <a:solidFill>
                  <a:schemeClr val="tx1"/>
                </a:solidFill>
                <a:latin typeface="Times New Roman" pitchFamily="18" charset="0"/>
                <a:cs typeface="Times New Roman" pitchFamily="18" charset="0"/>
              </a:rPr>
              <a:t> </a:t>
            </a:r>
            <a:r>
              <a:rPr lang="tr-TR" sz="1400" dirty="0" smtClean="0">
                <a:solidFill>
                  <a:schemeClr val="tx1"/>
                </a:solidFill>
                <a:latin typeface="Times New Roman" pitchFamily="18" charset="0"/>
                <a:cs typeface="Times New Roman" pitchFamily="18" charset="0"/>
              </a:rPr>
              <a:t>                       </a:t>
            </a:r>
            <a:r>
              <a:rPr lang="tr-TR" sz="1200" b="1" dirty="0" smtClean="0">
                <a:solidFill>
                  <a:schemeClr val="tx1"/>
                </a:solidFill>
                <a:latin typeface="Times New Roman" pitchFamily="18" charset="0"/>
                <a:cs typeface="Times New Roman" pitchFamily="18" charset="0"/>
              </a:rPr>
              <a:t>Grönland üzerindeki domsu takke buzulu [6]                                                    Ağrı dağı üzerindeki takke buzulu [7]                                                                              </a:t>
            </a:r>
          </a:p>
          <a:p>
            <a:pPr indent="396000">
              <a:lnSpc>
                <a:spcPct val="150000"/>
              </a:lnSpc>
              <a:spcBef>
                <a:spcPts val="0"/>
              </a:spcBef>
            </a:pPr>
            <a:endParaRPr lang="tr-TR" sz="14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400" dirty="0" smtClean="0">
              <a:solidFill>
                <a:schemeClr val="tx2">
                  <a:lumMod val="60000"/>
                  <a:lumOff val="40000"/>
                </a:schemeClr>
              </a:solidFill>
              <a:latin typeface="Times New Roman" pitchFamily="18" charset="0"/>
              <a:cs typeface="Times New Roman" pitchFamily="18" charset="0"/>
            </a:endParaRPr>
          </a:p>
          <a:p>
            <a:pPr indent="396000">
              <a:lnSpc>
                <a:spcPct val="150000"/>
              </a:lnSpc>
              <a:spcBef>
                <a:spcPts val="0"/>
              </a:spcBef>
            </a:pPr>
            <a:endParaRPr lang="tr-TR" sz="1400" b="1" dirty="0">
              <a:solidFill>
                <a:schemeClr val="tx1"/>
              </a:solidFill>
              <a:latin typeface="Times New Roman" pitchFamily="18" charset="0"/>
              <a:cs typeface="Times New Roman" pitchFamily="18" charset="0"/>
            </a:endParaRPr>
          </a:p>
          <a:p>
            <a:pPr indent="396000">
              <a:lnSpc>
                <a:spcPct val="150000"/>
              </a:lnSpc>
              <a:spcBef>
                <a:spcPts val="0"/>
              </a:spcBef>
            </a:pPr>
            <a:endParaRPr lang="tr-TR" sz="1400" b="1" dirty="0" smtClean="0">
              <a:solidFill>
                <a:schemeClr val="tx1"/>
              </a:solidFill>
              <a:latin typeface="Times New Roman" pitchFamily="18" charset="0"/>
              <a:cs typeface="Times New Roman" pitchFamily="18" charset="0"/>
            </a:endParaRPr>
          </a:p>
          <a:p>
            <a:pPr indent="396000">
              <a:lnSpc>
                <a:spcPct val="150000"/>
              </a:lnSpc>
              <a:spcBef>
                <a:spcPts val="0"/>
              </a:spcBef>
            </a:pPr>
            <a:r>
              <a:rPr lang="tr-TR" sz="1200" b="1" dirty="0" smtClean="0">
                <a:solidFill>
                  <a:schemeClr val="tx1"/>
                </a:solidFill>
                <a:latin typeface="Times New Roman" pitchFamily="18" charset="0"/>
                <a:cs typeface="Times New Roman" pitchFamily="18" charset="0"/>
              </a:rPr>
              <a:t> </a:t>
            </a:r>
            <a:endParaRPr lang="tr-TR" sz="1200" b="1" baseline="30000" dirty="0" smtClean="0">
              <a:solidFill>
                <a:schemeClr val="tx2">
                  <a:lumMod val="60000"/>
                  <a:lumOff val="40000"/>
                </a:schemeClr>
              </a:solidFill>
              <a:latin typeface="Times New Roman" pitchFamily="18" charset="0"/>
              <a:cs typeface="Times New Roman" pitchFamily="18" charset="0"/>
            </a:endParaRPr>
          </a:p>
          <a:p>
            <a:pPr indent="396000">
              <a:lnSpc>
                <a:spcPct val="150000"/>
              </a:lnSpc>
              <a:spcBef>
                <a:spcPts val="0"/>
              </a:spcBef>
            </a:pPr>
            <a:endParaRPr lang="tr-TR" sz="1800" b="1"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600" b="1" u="sng"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800" dirty="0">
              <a:solidFill>
                <a:schemeClr val="tx1"/>
              </a:solidFill>
              <a:latin typeface="Times New Roman" pitchFamily="18" charset="0"/>
              <a:cs typeface="Times New Roman"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149" y="1"/>
            <a:ext cx="597115" cy="54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Users\odeniz\Desktop\13.05.2015 seminer notlar\nunatak-greenland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088" y="2348880"/>
            <a:ext cx="2520280" cy="11521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5" name="Picture 3" descr="C:\Users\odeniz\Desktop\13.05.2015 seminer notlar\mount arara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6136" y="5373216"/>
            <a:ext cx="3347864" cy="14847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7" name="Picture 5" descr="C:\Users\odeniz\Desktop\gronland ice ca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209" y="4821080"/>
            <a:ext cx="1388349" cy="19395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557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800" y="-2722"/>
            <a:ext cx="9144000" cy="980728"/>
          </a:xfrm>
          <a:solidFill>
            <a:schemeClr val="accent5">
              <a:lumMod val="20000"/>
              <a:lumOff val="80000"/>
            </a:schemeClr>
          </a:solidFill>
          <a:scene3d>
            <a:camera prst="orthographicFront"/>
            <a:lightRig rig="threePt" dir="t"/>
          </a:scene3d>
          <a:sp3d>
            <a:bevelT prst="angle"/>
          </a:sp3d>
        </p:spPr>
        <p:txBody>
          <a:bodyPr anchor="ctr">
            <a:normAutofit/>
          </a:bodyPr>
          <a:lstStyle/>
          <a:p>
            <a:pPr indent="396000" algn="ctr">
              <a:lnSpc>
                <a:spcPct val="150000"/>
              </a:lnSpc>
            </a:pPr>
            <a:r>
              <a:rPr lang="tr-TR" sz="2400" dirty="0" smtClean="0">
                <a:solidFill>
                  <a:srgbClr val="FF0000"/>
                </a:solidFill>
                <a:latin typeface="Times New Roman" pitchFamily="18" charset="0"/>
                <a:cs typeface="Times New Roman" pitchFamily="18" charset="0"/>
              </a:rPr>
              <a:t> BUZul tİPLERİ</a:t>
            </a:r>
            <a:endParaRPr lang="tr-TR" sz="2800"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0" y="980728"/>
            <a:ext cx="9173264" cy="5877272"/>
          </a:xfrm>
          <a:solidFill>
            <a:schemeClr val="accent5">
              <a:lumMod val="40000"/>
              <a:lumOff val="60000"/>
            </a:schemeClr>
          </a:solidFill>
          <a:scene3d>
            <a:camera prst="orthographicFront"/>
            <a:lightRig rig="threePt" dir="t"/>
          </a:scene3d>
          <a:sp3d>
            <a:bevelT prst="angle"/>
          </a:sp3d>
        </p:spPr>
        <p:txBody>
          <a:bodyPr anchor="t">
            <a:normAutofit lnSpcReduction="10000"/>
          </a:bodyPr>
          <a:lstStyle/>
          <a:p>
            <a:pPr indent="396000" algn="ctr">
              <a:lnSpc>
                <a:spcPct val="150000"/>
              </a:lnSpc>
              <a:spcBef>
                <a:spcPts val="0"/>
              </a:spcBef>
            </a:pPr>
            <a:r>
              <a:rPr lang="tr-TR" sz="1400" b="1" dirty="0" smtClean="0">
                <a:solidFill>
                  <a:schemeClr val="tx2">
                    <a:lumMod val="60000"/>
                    <a:lumOff val="40000"/>
                  </a:schemeClr>
                </a:solidFill>
                <a:latin typeface="Times New Roman" pitchFamily="18" charset="0"/>
                <a:cs typeface="Times New Roman" pitchFamily="18" charset="0"/>
              </a:rPr>
              <a:t>ALP TİPİ BUZULLAR (DAĞ BUZULLARI)</a:t>
            </a:r>
          </a:p>
          <a:p>
            <a:pPr indent="396000">
              <a:lnSpc>
                <a:spcPct val="150000"/>
              </a:lnSpc>
              <a:spcBef>
                <a:spcPts val="0"/>
              </a:spcBef>
            </a:pPr>
            <a:r>
              <a:rPr lang="tr-TR" sz="1400" b="1" u="sng" dirty="0" smtClean="0">
                <a:solidFill>
                  <a:schemeClr val="tx2">
                    <a:lumMod val="60000"/>
                    <a:lumOff val="40000"/>
                  </a:schemeClr>
                </a:solidFill>
                <a:latin typeface="Times New Roman" pitchFamily="18" charset="0"/>
                <a:cs typeface="Times New Roman" pitchFamily="18" charset="0"/>
              </a:rPr>
              <a:t>Sirk buzulları</a:t>
            </a:r>
            <a:r>
              <a:rPr lang="tr-TR" sz="1400" dirty="0" smtClean="0">
                <a:solidFill>
                  <a:schemeClr val="tx2">
                    <a:lumMod val="60000"/>
                    <a:lumOff val="40000"/>
                  </a:schemeClr>
                </a:solidFill>
                <a:latin typeface="Times New Roman" pitchFamily="18" charset="0"/>
                <a:cs typeface="Times New Roman" pitchFamily="18" charset="0"/>
              </a:rPr>
              <a:t>: </a:t>
            </a:r>
            <a:r>
              <a:rPr lang="tr-TR" sz="1400" dirty="0" smtClean="0">
                <a:solidFill>
                  <a:schemeClr val="tx1"/>
                </a:solidFill>
                <a:latin typeface="Times New Roman" pitchFamily="18" charset="0"/>
                <a:cs typeface="Times New Roman" pitchFamily="18" charset="0"/>
              </a:rPr>
              <a:t>Vadilerin yukarı bölümlerinde, kabaca dairesel şekilli ve vadiye bakan kesimleri küçük çanaklar içinde gelişmiş buz kütleleridir. Alp tipi buzulların birikim alanlarını teşkil ederler.</a:t>
            </a:r>
          </a:p>
          <a:p>
            <a:pPr indent="396000">
              <a:lnSpc>
                <a:spcPct val="150000"/>
              </a:lnSpc>
              <a:spcBef>
                <a:spcPts val="0"/>
              </a:spcBef>
            </a:pPr>
            <a:r>
              <a:rPr lang="tr-TR" sz="1400" b="1" u="sng" dirty="0" smtClean="0">
                <a:solidFill>
                  <a:schemeClr val="tx2">
                    <a:lumMod val="60000"/>
                    <a:lumOff val="40000"/>
                  </a:schemeClr>
                </a:solidFill>
                <a:latin typeface="Times New Roman" pitchFamily="18" charset="0"/>
                <a:cs typeface="Times New Roman" pitchFamily="18" charset="0"/>
              </a:rPr>
              <a:t>Vadi buzulları</a:t>
            </a:r>
            <a:r>
              <a:rPr lang="tr-TR" sz="1400" dirty="0" smtClean="0">
                <a:solidFill>
                  <a:schemeClr val="tx2">
                    <a:lumMod val="60000"/>
                    <a:lumOff val="40000"/>
                  </a:schemeClr>
                </a:solidFill>
                <a:latin typeface="Times New Roman" pitchFamily="18" charset="0"/>
                <a:cs typeface="Times New Roman" pitchFamily="18" charset="0"/>
              </a:rPr>
              <a:t>: </a:t>
            </a:r>
            <a:r>
              <a:rPr lang="tr-TR" sz="1400" dirty="0" smtClean="0">
                <a:solidFill>
                  <a:schemeClr val="tx1"/>
                </a:solidFill>
                <a:latin typeface="Times New Roman" pitchFamily="18" charset="0"/>
                <a:cs typeface="Times New Roman" pitchFamily="18" charset="0"/>
              </a:rPr>
              <a:t>Kaynağını bir veya birkaç sirk buzulundan alır ve bir vadiyi takip ederek vadi sistemi içerisindeki diğer vadi buzulları ile birleşip hacimsel ve alansal olarak büyür ve km’lerce uzunluğa ulaşır.</a:t>
            </a:r>
          </a:p>
          <a:p>
            <a:pPr indent="396000">
              <a:lnSpc>
                <a:spcPct val="150000"/>
              </a:lnSpc>
              <a:spcBef>
                <a:spcPts val="0"/>
              </a:spcBef>
            </a:pPr>
            <a:r>
              <a:rPr lang="tr-TR" sz="1400" b="1" u="sng" dirty="0" smtClean="0">
                <a:solidFill>
                  <a:schemeClr val="tx2">
                    <a:lumMod val="60000"/>
                    <a:lumOff val="40000"/>
                  </a:schemeClr>
                </a:solidFill>
                <a:latin typeface="Times New Roman" pitchFamily="18" charset="0"/>
                <a:cs typeface="Times New Roman" pitchFamily="18" charset="0"/>
              </a:rPr>
              <a:t>Piedmont (dağeteği) buzulları</a:t>
            </a:r>
            <a:r>
              <a:rPr lang="tr-TR" sz="1400" dirty="0" smtClean="0">
                <a:solidFill>
                  <a:schemeClr val="tx2">
                    <a:lumMod val="60000"/>
                    <a:lumOff val="40000"/>
                  </a:schemeClr>
                </a:solidFill>
                <a:latin typeface="Times New Roman" pitchFamily="18" charset="0"/>
                <a:cs typeface="Times New Roman" pitchFamily="18" charset="0"/>
              </a:rPr>
              <a:t>: </a:t>
            </a:r>
            <a:r>
              <a:rPr lang="tr-TR" sz="1400" dirty="0" smtClean="0">
                <a:solidFill>
                  <a:schemeClr val="tx1"/>
                </a:solidFill>
                <a:latin typeface="Times New Roman" pitchFamily="18" charset="0"/>
                <a:cs typeface="Times New Roman" pitchFamily="18" charset="0"/>
              </a:rPr>
              <a:t>Dağ buzullarının en alt seviyesini oluşturur ve tamamı ablasyon zonu içerisindedir.  Oluşumunda kuvvetli beslenme ve engebeli olmayan ya da bir topografya üzerinde buzul akışının olması etkilidir. Vadinin aşağı bölümünde düzlüğe geçilen eğim kırığından itibaren lob şeklinde yayılan buzul üzerinde ışınsal boyuna yarıklar gelişir. Bu yarıklar yelpazenin kenarına doğru genişleyerek devam eder (Turoğlu 2011).  </a:t>
            </a:r>
          </a:p>
          <a:p>
            <a:pPr indent="396000">
              <a:lnSpc>
                <a:spcPct val="150000"/>
              </a:lnSpc>
              <a:spcBef>
                <a:spcPts val="0"/>
              </a:spcBef>
            </a:pPr>
            <a:r>
              <a:rPr lang="tr-TR" sz="1200" b="1" dirty="0" smtClean="0">
                <a:solidFill>
                  <a:schemeClr val="tx1"/>
                </a:solidFill>
                <a:latin typeface="Times New Roman" pitchFamily="18" charset="0"/>
                <a:cs typeface="Times New Roman" pitchFamily="18" charset="0"/>
              </a:rPr>
              <a:t>Logan dağı sirk buzulu (Kanada) [8]          Aletsch Vadi Buzulu (İsviçre) [2]        Axel Heiberg adası Piedmont buzulları (Kanada) [2]</a:t>
            </a:r>
          </a:p>
          <a:p>
            <a:pPr indent="396000">
              <a:lnSpc>
                <a:spcPct val="150000"/>
              </a:lnSpc>
              <a:spcBef>
                <a:spcPts val="0"/>
              </a:spcBef>
            </a:pPr>
            <a:endParaRPr lang="tr-TR" sz="12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400" dirty="0">
              <a:solidFill>
                <a:schemeClr val="tx1"/>
              </a:solidFill>
              <a:latin typeface="Times New Roman" pitchFamily="18" charset="0"/>
              <a:cs typeface="Times New Roman" pitchFamily="18" charset="0"/>
            </a:endParaRPr>
          </a:p>
          <a:p>
            <a:pPr indent="396000">
              <a:lnSpc>
                <a:spcPct val="150000"/>
              </a:lnSpc>
              <a:spcBef>
                <a:spcPts val="0"/>
              </a:spcBef>
            </a:pPr>
            <a:endParaRPr lang="tr-TR" sz="14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400" dirty="0" smtClean="0">
              <a:solidFill>
                <a:schemeClr val="tx1"/>
              </a:solidFill>
              <a:latin typeface="Times New Roman" pitchFamily="18" charset="0"/>
              <a:cs typeface="Times New Roman" pitchFamily="18" charset="0"/>
            </a:endParaRPr>
          </a:p>
          <a:p>
            <a:pPr indent="396000">
              <a:lnSpc>
                <a:spcPct val="150000"/>
              </a:lnSpc>
              <a:spcBef>
                <a:spcPts val="0"/>
              </a:spcBef>
            </a:pPr>
            <a:r>
              <a:rPr lang="tr-TR" sz="1400" dirty="0" smtClean="0">
                <a:solidFill>
                  <a:schemeClr val="tx1"/>
                </a:solidFill>
                <a:latin typeface="Times New Roman" pitchFamily="18" charset="0"/>
                <a:cs typeface="Times New Roman" pitchFamily="18" charset="0"/>
              </a:rPr>
              <a:t> </a:t>
            </a:r>
            <a:r>
              <a:rPr lang="tr-TR" sz="1400" dirty="0" smtClean="0">
                <a:solidFill>
                  <a:schemeClr val="tx2">
                    <a:lumMod val="60000"/>
                    <a:lumOff val="40000"/>
                  </a:schemeClr>
                </a:solidFill>
                <a:latin typeface="Times New Roman" pitchFamily="18" charset="0"/>
                <a:cs typeface="Times New Roman" pitchFamily="18" charset="0"/>
              </a:rPr>
              <a:t> </a:t>
            </a:r>
            <a:r>
              <a:rPr lang="tr-TR" sz="1400" dirty="0" smtClean="0">
                <a:solidFill>
                  <a:schemeClr val="tx1"/>
                </a:solidFill>
                <a:latin typeface="Times New Roman" pitchFamily="18" charset="0"/>
                <a:cs typeface="Times New Roman" pitchFamily="18" charset="0"/>
              </a:rPr>
              <a:t>                                                                                                       </a:t>
            </a:r>
          </a:p>
          <a:p>
            <a:pPr indent="396000">
              <a:lnSpc>
                <a:spcPct val="150000"/>
              </a:lnSpc>
              <a:spcBef>
                <a:spcPts val="0"/>
              </a:spcBef>
            </a:pPr>
            <a:r>
              <a:rPr lang="tr-TR" sz="1400" b="1" dirty="0">
                <a:solidFill>
                  <a:schemeClr val="tx1"/>
                </a:solidFill>
                <a:latin typeface="Times New Roman" pitchFamily="18" charset="0"/>
                <a:cs typeface="Times New Roman" pitchFamily="18" charset="0"/>
              </a:rPr>
              <a:t> </a:t>
            </a:r>
            <a:r>
              <a:rPr lang="tr-TR" sz="1400" b="1" dirty="0" smtClean="0">
                <a:solidFill>
                  <a:schemeClr val="tx1"/>
                </a:solidFill>
                <a:latin typeface="Times New Roman" pitchFamily="18" charset="0"/>
                <a:cs typeface="Times New Roman" pitchFamily="18" charset="0"/>
              </a:rPr>
              <a:t>                                                                                                        </a:t>
            </a:r>
          </a:p>
          <a:p>
            <a:pPr indent="396000">
              <a:lnSpc>
                <a:spcPct val="150000"/>
              </a:lnSpc>
              <a:spcBef>
                <a:spcPts val="0"/>
              </a:spcBef>
            </a:pPr>
            <a:endParaRPr lang="tr-TR" sz="1400" b="1" dirty="0">
              <a:solidFill>
                <a:schemeClr val="tx1"/>
              </a:solidFill>
              <a:latin typeface="Times New Roman" pitchFamily="18" charset="0"/>
              <a:cs typeface="Times New Roman" pitchFamily="18" charset="0"/>
            </a:endParaRPr>
          </a:p>
          <a:p>
            <a:pPr indent="396000">
              <a:lnSpc>
                <a:spcPct val="150000"/>
              </a:lnSpc>
              <a:spcBef>
                <a:spcPts val="0"/>
              </a:spcBef>
            </a:pPr>
            <a:endParaRPr lang="tr-TR" sz="1400" b="1" dirty="0" smtClean="0">
              <a:solidFill>
                <a:schemeClr val="tx1"/>
              </a:solidFill>
              <a:latin typeface="Times New Roman" pitchFamily="18" charset="0"/>
              <a:cs typeface="Times New Roman" pitchFamily="18" charset="0"/>
            </a:endParaRPr>
          </a:p>
          <a:p>
            <a:pPr indent="396000">
              <a:lnSpc>
                <a:spcPct val="150000"/>
              </a:lnSpc>
              <a:spcBef>
                <a:spcPts val="0"/>
              </a:spcBef>
            </a:pPr>
            <a:r>
              <a:rPr lang="tr-TR" sz="1400" b="1" dirty="0">
                <a:solidFill>
                  <a:schemeClr val="tx1"/>
                </a:solidFill>
                <a:latin typeface="Times New Roman" pitchFamily="18" charset="0"/>
                <a:cs typeface="Times New Roman" pitchFamily="18" charset="0"/>
              </a:rPr>
              <a:t> </a:t>
            </a:r>
            <a:r>
              <a:rPr lang="tr-TR" sz="1400" b="1" dirty="0" smtClean="0">
                <a:solidFill>
                  <a:schemeClr val="tx1"/>
                </a:solidFill>
                <a:latin typeface="Times New Roman" pitchFamily="18" charset="0"/>
                <a:cs typeface="Times New Roman" pitchFamily="18" charset="0"/>
              </a:rPr>
              <a:t>                                                                                                         </a:t>
            </a:r>
            <a:endParaRPr lang="tr-TR" sz="14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400" dirty="0" smtClean="0">
              <a:solidFill>
                <a:schemeClr val="tx1"/>
              </a:solidFill>
              <a:latin typeface="Times New Roman" pitchFamily="18" charset="0"/>
              <a:cs typeface="Times New Roman"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149" y="1"/>
            <a:ext cx="597115" cy="54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Users\odeniz\Desktop\13.05.2015 seminer notlar\sirk buzul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39172"/>
            <a:ext cx="2987825" cy="22701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5" name="Picture 3" descr="C:\Users\odeniz\Desktop\13.05.2015 seminer notlar\valley-glaci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4056514"/>
            <a:ext cx="2448272" cy="22528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C:\Users\odeniz\Desktop\13.05.2015 seminer notlar\piedmont-glaci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20" y="4056514"/>
            <a:ext cx="3491880" cy="22528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506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800" y="-2722"/>
            <a:ext cx="9144000" cy="980728"/>
          </a:xfrm>
          <a:solidFill>
            <a:schemeClr val="accent5">
              <a:lumMod val="20000"/>
              <a:lumOff val="80000"/>
            </a:schemeClr>
          </a:solidFill>
          <a:scene3d>
            <a:camera prst="orthographicFront"/>
            <a:lightRig rig="threePt" dir="t"/>
          </a:scene3d>
          <a:sp3d>
            <a:bevelT prst="angle"/>
          </a:sp3d>
        </p:spPr>
        <p:txBody>
          <a:bodyPr anchor="ctr">
            <a:normAutofit/>
          </a:bodyPr>
          <a:lstStyle/>
          <a:p>
            <a:pPr indent="396000" algn="ctr">
              <a:lnSpc>
                <a:spcPct val="150000"/>
              </a:lnSpc>
            </a:pPr>
            <a:r>
              <a:rPr lang="tr-TR" sz="2400" dirty="0" smtClean="0">
                <a:solidFill>
                  <a:srgbClr val="FF0000"/>
                </a:solidFill>
                <a:latin typeface="Times New Roman" pitchFamily="18" charset="0"/>
                <a:cs typeface="Times New Roman" pitchFamily="18" charset="0"/>
              </a:rPr>
              <a:t> BUZullarIN OLUŞTURDUĞU YERŞEKİLLERİ</a:t>
            </a:r>
            <a:endParaRPr lang="tr-TR" sz="2800"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11563" y="980728"/>
            <a:ext cx="9173264" cy="5877272"/>
          </a:xfrm>
          <a:solidFill>
            <a:schemeClr val="accent5">
              <a:lumMod val="40000"/>
              <a:lumOff val="60000"/>
            </a:schemeClr>
          </a:solidFill>
          <a:scene3d>
            <a:camera prst="orthographicFront"/>
            <a:lightRig rig="threePt" dir="t"/>
          </a:scene3d>
          <a:sp3d>
            <a:bevelT prst="angle"/>
          </a:sp3d>
        </p:spPr>
        <p:txBody>
          <a:bodyPr anchor="t">
            <a:normAutofit fontScale="70000" lnSpcReduction="20000"/>
          </a:bodyPr>
          <a:lstStyle/>
          <a:p>
            <a:pPr indent="396000" algn="just">
              <a:lnSpc>
                <a:spcPct val="120000"/>
              </a:lnSpc>
              <a:spcBef>
                <a:spcPts val="0"/>
              </a:spcBef>
            </a:pPr>
            <a:r>
              <a:rPr lang="tr-TR" sz="1800" b="1" u="sng" dirty="0" smtClean="0">
                <a:solidFill>
                  <a:schemeClr val="tx1"/>
                </a:solidFill>
                <a:latin typeface="Times New Roman" pitchFamily="18" charset="0"/>
                <a:cs typeface="Times New Roman" pitchFamily="18" charset="0"/>
              </a:rPr>
              <a:t>Buzul aşındırma </a:t>
            </a:r>
            <a:r>
              <a:rPr lang="tr-TR" sz="1800" b="1" u="sng" dirty="0" err="1" smtClean="0">
                <a:solidFill>
                  <a:schemeClr val="tx1"/>
                </a:solidFill>
                <a:latin typeface="Times New Roman" pitchFamily="18" charset="0"/>
                <a:cs typeface="Times New Roman" pitchFamily="18" charset="0"/>
              </a:rPr>
              <a:t>şekilleri</a:t>
            </a:r>
            <a:r>
              <a:rPr lang="tr-TR" sz="1800" b="1" dirty="0" err="1" smtClean="0">
                <a:solidFill>
                  <a:schemeClr val="tx1"/>
                </a:solidFill>
                <a:latin typeface="Times New Roman" pitchFamily="18" charset="0"/>
                <a:cs typeface="Times New Roman" pitchFamily="18" charset="0"/>
              </a:rPr>
              <a:t>:</a:t>
            </a:r>
            <a:r>
              <a:rPr lang="tr-TR" sz="1800" dirty="0" err="1" smtClean="0">
                <a:solidFill>
                  <a:schemeClr val="tx1"/>
                </a:solidFill>
                <a:latin typeface="Times New Roman" pitchFamily="18" charset="0"/>
                <a:cs typeface="Times New Roman" pitchFamily="18" charset="0"/>
              </a:rPr>
              <a:t>Buzullar</a:t>
            </a:r>
            <a:r>
              <a:rPr lang="tr-TR" sz="1800" dirty="0" smtClean="0">
                <a:solidFill>
                  <a:schemeClr val="tx1"/>
                </a:solidFill>
                <a:latin typeface="Times New Roman" pitchFamily="18" charset="0"/>
                <a:cs typeface="Times New Roman" pitchFamily="18" charset="0"/>
              </a:rPr>
              <a:t> gerek kendi ağırlıkları gerekse taşıdıkları </a:t>
            </a:r>
            <a:r>
              <a:rPr lang="tr-TR" sz="1800" dirty="0" err="1" smtClean="0">
                <a:solidFill>
                  <a:schemeClr val="tx1"/>
                </a:solidFill>
                <a:latin typeface="Times New Roman" pitchFamily="18" charset="0"/>
                <a:cs typeface="Times New Roman" pitchFamily="18" charset="0"/>
              </a:rPr>
              <a:t>sedimanların</a:t>
            </a:r>
            <a:r>
              <a:rPr lang="tr-TR" sz="1800" dirty="0" smtClean="0">
                <a:solidFill>
                  <a:schemeClr val="tx1"/>
                </a:solidFill>
                <a:latin typeface="Times New Roman" pitchFamily="18" charset="0"/>
                <a:cs typeface="Times New Roman" pitchFamily="18" charset="0"/>
              </a:rPr>
              <a:t> </a:t>
            </a:r>
            <a:r>
              <a:rPr lang="tr-TR" sz="1800" dirty="0" err="1" smtClean="0">
                <a:solidFill>
                  <a:schemeClr val="tx1"/>
                </a:solidFill>
                <a:latin typeface="Times New Roman" pitchFamily="18" charset="0"/>
                <a:cs typeface="Times New Roman" pitchFamily="18" charset="0"/>
              </a:rPr>
              <a:t>anakayayı</a:t>
            </a:r>
            <a:r>
              <a:rPr lang="tr-TR" sz="1800" dirty="0" smtClean="0">
                <a:solidFill>
                  <a:schemeClr val="tx1"/>
                </a:solidFill>
                <a:latin typeface="Times New Roman" pitchFamily="18" charset="0"/>
                <a:cs typeface="Times New Roman" pitchFamily="18" charset="0"/>
              </a:rPr>
              <a:t> aşındırması sonucu oluşurlar. Aşınım şekilleri </a:t>
            </a:r>
            <a:r>
              <a:rPr lang="tr-TR" sz="1800" dirty="0" err="1" smtClean="0">
                <a:solidFill>
                  <a:schemeClr val="tx1"/>
                </a:solidFill>
                <a:latin typeface="Times New Roman" pitchFamily="18" charset="0"/>
                <a:cs typeface="Times New Roman" pitchFamily="18" charset="0"/>
              </a:rPr>
              <a:t>aret</a:t>
            </a:r>
            <a:r>
              <a:rPr lang="tr-TR" sz="1800" dirty="0" smtClean="0">
                <a:solidFill>
                  <a:schemeClr val="tx1"/>
                </a:solidFill>
                <a:latin typeface="Times New Roman" pitchFamily="18" charset="0"/>
                <a:cs typeface="Times New Roman" pitchFamily="18" charset="0"/>
              </a:rPr>
              <a:t>, boynuz, sirkler, buzul vadileri, </a:t>
            </a:r>
            <a:r>
              <a:rPr lang="tr-TR" sz="1800" dirty="0" err="1" smtClean="0">
                <a:solidFill>
                  <a:schemeClr val="tx1"/>
                </a:solidFill>
                <a:latin typeface="Times New Roman" pitchFamily="18" charset="0"/>
                <a:cs typeface="Times New Roman" pitchFamily="18" charset="0"/>
              </a:rPr>
              <a:t>peter</a:t>
            </a:r>
            <a:r>
              <a:rPr lang="tr-TR" sz="1800" dirty="0" smtClean="0">
                <a:solidFill>
                  <a:schemeClr val="tx1"/>
                </a:solidFill>
                <a:latin typeface="Times New Roman" pitchFamily="18" charset="0"/>
                <a:cs typeface="Times New Roman" pitchFamily="18" charset="0"/>
              </a:rPr>
              <a:t> </a:t>
            </a:r>
            <a:r>
              <a:rPr lang="tr-TR" sz="1800" dirty="0" err="1" smtClean="0">
                <a:solidFill>
                  <a:schemeClr val="tx1"/>
                </a:solidFill>
                <a:latin typeface="Times New Roman" pitchFamily="18" charset="0"/>
                <a:cs typeface="Times New Roman" pitchFamily="18" charset="0"/>
              </a:rPr>
              <a:t>noster</a:t>
            </a:r>
            <a:r>
              <a:rPr lang="tr-TR" sz="1800" dirty="0" smtClean="0">
                <a:solidFill>
                  <a:schemeClr val="tx1"/>
                </a:solidFill>
                <a:latin typeface="Times New Roman" pitchFamily="18" charset="0"/>
                <a:cs typeface="Times New Roman" pitchFamily="18" charset="0"/>
              </a:rPr>
              <a:t> gölleri ve  buzul çizikleri  şeklindedir.</a:t>
            </a:r>
          </a:p>
          <a:p>
            <a:pPr indent="396000" algn="just">
              <a:lnSpc>
                <a:spcPct val="120000"/>
              </a:lnSpc>
              <a:spcBef>
                <a:spcPts val="0"/>
              </a:spcBef>
            </a:pPr>
            <a:r>
              <a:rPr lang="tr-TR" sz="1800" b="1" dirty="0" err="1" smtClean="0">
                <a:solidFill>
                  <a:srgbClr val="7030A0"/>
                </a:solidFill>
                <a:latin typeface="Times New Roman" pitchFamily="18" charset="0"/>
                <a:cs typeface="Times New Roman" pitchFamily="18" charset="0"/>
              </a:rPr>
              <a:t>Aret</a:t>
            </a:r>
            <a:r>
              <a:rPr lang="tr-TR" sz="1800" b="1" dirty="0" smtClean="0">
                <a:solidFill>
                  <a:srgbClr val="7030A0"/>
                </a:solidFill>
                <a:latin typeface="Times New Roman" pitchFamily="18" charset="0"/>
                <a:cs typeface="Times New Roman" pitchFamily="18" charset="0"/>
              </a:rPr>
              <a:t> ve boynuz: </a:t>
            </a:r>
            <a:r>
              <a:rPr lang="tr-TR" sz="1800" dirty="0" smtClean="0">
                <a:solidFill>
                  <a:schemeClr val="tx1"/>
                </a:solidFill>
                <a:latin typeface="Times New Roman" pitchFamily="18" charset="0"/>
                <a:cs typeface="Times New Roman" pitchFamily="18" charset="0"/>
              </a:rPr>
              <a:t>Bir sırtla birbirinden ayrılan iki buzul arasındaki sırt zamanla aşınarak </a:t>
            </a:r>
            <a:r>
              <a:rPr lang="tr-TR" sz="1800" dirty="0" err="1" smtClean="0">
                <a:solidFill>
                  <a:schemeClr val="tx1"/>
                </a:solidFill>
                <a:latin typeface="Times New Roman" pitchFamily="18" charset="0"/>
                <a:cs typeface="Times New Roman" pitchFamily="18" charset="0"/>
              </a:rPr>
              <a:t>aret</a:t>
            </a:r>
            <a:r>
              <a:rPr lang="tr-TR" sz="1800" dirty="0" smtClean="0">
                <a:solidFill>
                  <a:schemeClr val="tx1"/>
                </a:solidFill>
                <a:latin typeface="Times New Roman" pitchFamily="18" charset="0"/>
                <a:cs typeface="Times New Roman" pitchFamily="18" charset="0"/>
              </a:rPr>
              <a:t> olarak bilinen keskin kenarlı sırtlar oluşur. Üç veya daha fazla </a:t>
            </a:r>
            <a:r>
              <a:rPr lang="tr-TR" sz="1800" dirty="0" err="1" smtClean="0">
                <a:solidFill>
                  <a:schemeClr val="tx1"/>
                </a:solidFill>
                <a:latin typeface="Times New Roman" pitchFamily="18" charset="0"/>
                <a:cs typeface="Times New Roman" pitchFamily="18" charset="0"/>
              </a:rPr>
              <a:t>aretin</a:t>
            </a:r>
            <a:r>
              <a:rPr lang="tr-TR" sz="1800" dirty="0" smtClean="0">
                <a:solidFill>
                  <a:schemeClr val="tx1"/>
                </a:solidFill>
                <a:latin typeface="Times New Roman" pitchFamily="18" charset="0"/>
                <a:cs typeface="Times New Roman" pitchFamily="18" charset="0"/>
              </a:rPr>
              <a:t> birleşmesi sonucu ise </a:t>
            </a:r>
            <a:r>
              <a:rPr lang="tr-TR" sz="1800" dirty="0" err="1" smtClean="0">
                <a:solidFill>
                  <a:schemeClr val="tx1"/>
                </a:solidFill>
                <a:latin typeface="Times New Roman" pitchFamily="18" charset="0"/>
                <a:cs typeface="Times New Roman" pitchFamily="18" charset="0"/>
              </a:rPr>
              <a:t>piramidimsi</a:t>
            </a:r>
            <a:r>
              <a:rPr lang="tr-TR" sz="1800" dirty="0" smtClean="0">
                <a:solidFill>
                  <a:schemeClr val="tx1"/>
                </a:solidFill>
                <a:latin typeface="Times New Roman" pitchFamily="18" charset="0"/>
                <a:cs typeface="Times New Roman" pitchFamily="18" charset="0"/>
              </a:rPr>
              <a:t> zirve şeklinde olan boynuz oluşur.</a:t>
            </a:r>
          </a:p>
          <a:p>
            <a:pPr indent="396000" algn="just">
              <a:lnSpc>
                <a:spcPct val="120000"/>
              </a:lnSpc>
              <a:spcBef>
                <a:spcPts val="0"/>
              </a:spcBef>
            </a:pPr>
            <a:r>
              <a:rPr lang="tr-TR" sz="1800" b="1" dirty="0" smtClean="0">
                <a:solidFill>
                  <a:srgbClr val="7030A0"/>
                </a:solidFill>
                <a:latin typeface="Times New Roman" pitchFamily="18" charset="0"/>
                <a:cs typeface="Times New Roman" pitchFamily="18" charset="0"/>
              </a:rPr>
              <a:t>Sirk: </a:t>
            </a:r>
            <a:r>
              <a:rPr lang="tr-TR" sz="1800" dirty="0" smtClean="0">
                <a:solidFill>
                  <a:schemeClr val="tx1"/>
                </a:solidFill>
                <a:latin typeface="Times New Roman" pitchFamily="18" charset="0"/>
                <a:cs typeface="Times New Roman" pitchFamily="18" charset="0"/>
              </a:rPr>
              <a:t>Dağların üst kısmında buzul aşındırması sonucu oluşan çanak şekilli çukurluklardır. Buzulların sirklerden çekilmesi sonucu </a:t>
            </a:r>
            <a:r>
              <a:rPr lang="tr-TR" sz="1800" dirty="0" err="1" smtClean="0">
                <a:solidFill>
                  <a:schemeClr val="tx1"/>
                </a:solidFill>
                <a:latin typeface="Times New Roman" pitchFamily="18" charset="0"/>
                <a:cs typeface="Times New Roman" pitchFamily="18" charset="0"/>
              </a:rPr>
              <a:t>tarn</a:t>
            </a:r>
            <a:r>
              <a:rPr lang="tr-TR" sz="1800" dirty="0" smtClean="0">
                <a:solidFill>
                  <a:schemeClr val="tx1"/>
                </a:solidFill>
                <a:latin typeface="Times New Roman" pitchFamily="18" charset="0"/>
                <a:cs typeface="Times New Roman" pitchFamily="18" charset="0"/>
              </a:rPr>
              <a:t> adı verilen küçük dağ gölleri oluşur.</a:t>
            </a:r>
          </a:p>
          <a:p>
            <a:pPr indent="396000" algn="just">
              <a:lnSpc>
                <a:spcPct val="120000"/>
              </a:lnSpc>
              <a:spcBef>
                <a:spcPts val="0"/>
              </a:spcBef>
            </a:pPr>
            <a:r>
              <a:rPr lang="tr-TR" sz="1800" b="1" dirty="0" smtClean="0">
                <a:solidFill>
                  <a:srgbClr val="7030A0"/>
                </a:solidFill>
                <a:latin typeface="Times New Roman" pitchFamily="18" charset="0"/>
                <a:cs typeface="Times New Roman" pitchFamily="18" charset="0"/>
              </a:rPr>
              <a:t>Buzul vadileri:</a:t>
            </a:r>
            <a:r>
              <a:rPr lang="tr-TR" sz="1800" dirty="0" smtClean="0">
                <a:solidFill>
                  <a:schemeClr val="tx1"/>
                </a:solidFill>
                <a:latin typeface="Times New Roman" pitchFamily="18" charset="0"/>
                <a:cs typeface="Times New Roman" pitchFamily="18" charset="0"/>
              </a:rPr>
              <a:t> Akarsular tarafından işlenmiş V şekilli vadiler buzulların vadiyi kaplamasıyla birlikte genişler, derinleşir ve U şekilli buzul vadileri oluşur. Ana buzul hattına bağlanan küçük buzul kolları ise ana buzul kadar derine inemez ve buzulun erimesi ile birlikte yukarıda kalarak asılı vadileri oluştururlar.</a:t>
            </a:r>
          </a:p>
          <a:p>
            <a:pPr indent="396000" algn="just">
              <a:lnSpc>
                <a:spcPct val="120000"/>
              </a:lnSpc>
              <a:spcBef>
                <a:spcPts val="0"/>
              </a:spcBef>
            </a:pPr>
            <a:r>
              <a:rPr lang="tr-TR" sz="1800" b="1" dirty="0" smtClean="0">
                <a:solidFill>
                  <a:srgbClr val="7030A0"/>
                </a:solidFill>
                <a:latin typeface="Times New Roman" pitchFamily="18" charset="0"/>
                <a:cs typeface="Times New Roman" pitchFamily="18" charset="0"/>
              </a:rPr>
              <a:t>Peter </a:t>
            </a:r>
            <a:r>
              <a:rPr lang="tr-TR" sz="1800" b="1" dirty="0" err="1" smtClean="0">
                <a:solidFill>
                  <a:srgbClr val="7030A0"/>
                </a:solidFill>
                <a:latin typeface="Times New Roman" pitchFamily="18" charset="0"/>
                <a:cs typeface="Times New Roman" pitchFamily="18" charset="0"/>
              </a:rPr>
              <a:t>noster</a:t>
            </a:r>
            <a:r>
              <a:rPr lang="tr-TR" sz="1800" b="1" dirty="0" smtClean="0">
                <a:solidFill>
                  <a:srgbClr val="7030A0"/>
                </a:solidFill>
                <a:latin typeface="Times New Roman" pitchFamily="18" charset="0"/>
                <a:cs typeface="Times New Roman" pitchFamily="18" charset="0"/>
              </a:rPr>
              <a:t> (vadi tabanı) gölleri:</a:t>
            </a:r>
            <a:r>
              <a:rPr lang="tr-TR" sz="1800" dirty="0" smtClean="0">
                <a:solidFill>
                  <a:schemeClr val="tx1"/>
                </a:solidFill>
                <a:latin typeface="Times New Roman" pitchFamily="18" charset="0"/>
                <a:cs typeface="Times New Roman" pitchFamily="18" charset="0"/>
              </a:rPr>
              <a:t> Buzul aşındırması ile oluşmuş vadi tabanındaki bir </a:t>
            </a:r>
            <a:r>
              <a:rPr lang="tr-TR" sz="1800" dirty="0" err="1" smtClean="0">
                <a:solidFill>
                  <a:schemeClr val="tx1"/>
                </a:solidFill>
                <a:latin typeface="Times New Roman" pitchFamily="18" charset="0"/>
                <a:cs typeface="Times New Roman" pitchFamily="18" charset="0"/>
              </a:rPr>
              <a:t>anakaya</a:t>
            </a:r>
            <a:r>
              <a:rPr lang="tr-TR" sz="1800" dirty="0" smtClean="0">
                <a:solidFill>
                  <a:schemeClr val="tx1"/>
                </a:solidFill>
                <a:latin typeface="Times New Roman" pitchFamily="18" charset="0"/>
                <a:cs typeface="Times New Roman" pitchFamily="18" charset="0"/>
              </a:rPr>
              <a:t> çukurluğun su ile dolması sonucu oluşur.</a:t>
            </a:r>
          </a:p>
          <a:p>
            <a:pPr indent="396000" algn="just">
              <a:lnSpc>
                <a:spcPct val="120000"/>
              </a:lnSpc>
              <a:spcBef>
                <a:spcPts val="0"/>
              </a:spcBef>
            </a:pPr>
            <a:r>
              <a:rPr lang="tr-TR" sz="1800" b="1" dirty="0" smtClean="0">
                <a:solidFill>
                  <a:srgbClr val="7030A0"/>
                </a:solidFill>
                <a:latin typeface="Times New Roman" pitchFamily="18" charset="0"/>
                <a:cs typeface="Times New Roman" pitchFamily="18" charset="0"/>
              </a:rPr>
              <a:t>Buzul çizikleri: </a:t>
            </a:r>
            <a:r>
              <a:rPr lang="tr-TR" sz="1800" dirty="0" smtClean="0">
                <a:solidFill>
                  <a:schemeClr val="tx1"/>
                </a:solidFill>
                <a:latin typeface="Times New Roman" pitchFamily="18" charset="0"/>
                <a:cs typeface="Times New Roman" pitchFamily="18" charset="0"/>
              </a:rPr>
              <a:t>Buzulun hareketi sırasında basınç altında buzulla ilerleyen farklı kaya parçalarının kenar veya köşelerinin birbirlerine ve </a:t>
            </a:r>
            <a:r>
              <a:rPr lang="tr-TR" sz="1800" dirty="0" err="1" smtClean="0">
                <a:solidFill>
                  <a:schemeClr val="tx1"/>
                </a:solidFill>
                <a:latin typeface="Times New Roman" pitchFamily="18" charset="0"/>
                <a:cs typeface="Times New Roman" pitchFamily="18" charset="0"/>
              </a:rPr>
              <a:t>anakayaya</a:t>
            </a:r>
            <a:r>
              <a:rPr lang="tr-TR" sz="1800" dirty="0" smtClean="0">
                <a:solidFill>
                  <a:schemeClr val="tx1"/>
                </a:solidFill>
                <a:latin typeface="Times New Roman" pitchFamily="18" charset="0"/>
                <a:cs typeface="Times New Roman" pitchFamily="18" charset="0"/>
              </a:rPr>
              <a:t> sürtünmeleri sonucu oluşan aşınım şekilleridir (Turoğlu 2011).</a:t>
            </a:r>
          </a:p>
          <a:p>
            <a:pPr indent="396000" algn="just">
              <a:lnSpc>
                <a:spcPct val="120000"/>
              </a:lnSpc>
              <a:spcBef>
                <a:spcPts val="0"/>
              </a:spcBef>
            </a:pPr>
            <a:endParaRPr lang="tr-TR" sz="1800" dirty="0" smtClean="0">
              <a:solidFill>
                <a:schemeClr val="tx1"/>
              </a:solidFill>
              <a:latin typeface="Times New Roman" pitchFamily="18" charset="0"/>
              <a:cs typeface="Times New Roman" pitchFamily="18" charset="0"/>
            </a:endParaRPr>
          </a:p>
          <a:p>
            <a:pPr indent="396000" algn="just">
              <a:lnSpc>
                <a:spcPct val="110000"/>
              </a:lnSpc>
              <a:spcBef>
                <a:spcPts val="0"/>
              </a:spcBef>
            </a:pPr>
            <a:endParaRPr lang="tr-TR" sz="1500" dirty="0" smtClean="0">
              <a:solidFill>
                <a:schemeClr val="tx1"/>
              </a:solidFill>
              <a:latin typeface="Times New Roman" pitchFamily="18" charset="0"/>
              <a:cs typeface="Times New Roman" pitchFamily="18" charset="0"/>
            </a:endParaRPr>
          </a:p>
          <a:p>
            <a:pPr indent="396000" algn="just">
              <a:lnSpc>
                <a:spcPct val="110000"/>
              </a:lnSpc>
              <a:spcBef>
                <a:spcPts val="0"/>
              </a:spcBef>
            </a:pPr>
            <a:r>
              <a:rPr lang="tr-TR" sz="1500" dirty="0" smtClean="0">
                <a:solidFill>
                  <a:schemeClr val="tx1"/>
                </a:solidFill>
                <a:latin typeface="Times New Roman" pitchFamily="18" charset="0"/>
                <a:cs typeface="Times New Roman" pitchFamily="18" charset="0"/>
              </a:rPr>
              <a:t>  </a:t>
            </a:r>
          </a:p>
          <a:p>
            <a:pPr indent="396000">
              <a:lnSpc>
                <a:spcPct val="150000"/>
              </a:lnSpc>
              <a:spcBef>
                <a:spcPts val="0"/>
              </a:spcBef>
            </a:pPr>
            <a:endParaRPr lang="tr-TR" sz="14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400" dirty="0" smtClean="0">
              <a:solidFill>
                <a:schemeClr val="tx1"/>
              </a:solidFill>
              <a:latin typeface="Times New Roman" pitchFamily="18" charset="0"/>
              <a:cs typeface="Times New Roman" pitchFamily="18" charset="0"/>
            </a:endParaRPr>
          </a:p>
          <a:p>
            <a:pPr indent="396000">
              <a:lnSpc>
                <a:spcPct val="150000"/>
              </a:lnSpc>
              <a:spcBef>
                <a:spcPts val="0"/>
              </a:spcBef>
            </a:pPr>
            <a:r>
              <a:rPr lang="tr-TR" sz="1400" dirty="0" smtClean="0">
                <a:solidFill>
                  <a:schemeClr val="tx1"/>
                </a:solidFill>
                <a:latin typeface="Times New Roman" pitchFamily="18" charset="0"/>
                <a:cs typeface="Times New Roman" pitchFamily="18" charset="0"/>
              </a:rPr>
              <a:t> </a:t>
            </a:r>
          </a:p>
          <a:p>
            <a:pPr indent="396000">
              <a:lnSpc>
                <a:spcPct val="150000"/>
              </a:lnSpc>
              <a:spcBef>
                <a:spcPts val="0"/>
              </a:spcBef>
            </a:pPr>
            <a:endParaRPr lang="tr-TR" sz="1400"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smtClean="0">
              <a:solidFill>
                <a:schemeClr val="tx1"/>
              </a:solidFill>
              <a:latin typeface="Times New Roman" pitchFamily="18" charset="0"/>
              <a:cs typeface="Times New Roman" pitchFamily="18" charset="0"/>
            </a:endParaRPr>
          </a:p>
          <a:p>
            <a:pPr indent="396000">
              <a:lnSpc>
                <a:spcPct val="150000"/>
              </a:lnSpc>
              <a:spcBef>
                <a:spcPts val="0"/>
              </a:spcBef>
            </a:pPr>
            <a:r>
              <a:rPr lang="tr-TR" sz="1200" b="1" dirty="0" smtClean="0">
                <a:solidFill>
                  <a:schemeClr val="tx1"/>
                </a:solidFill>
                <a:latin typeface="Times New Roman" pitchFamily="18" charset="0"/>
                <a:cs typeface="Times New Roman" pitchFamily="18" charset="0"/>
              </a:rPr>
              <a:t>        </a:t>
            </a:r>
          </a:p>
          <a:p>
            <a:pPr indent="396000">
              <a:lnSpc>
                <a:spcPct val="150000"/>
              </a:lnSpc>
              <a:spcBef>
                <a:spcPts val="0"/>
              </a:spcBef>
            </a:pPr>
            <a:endParaRPr lang="tr-TR" sz="1400" dirty="0">
              <a:solidFill>
                <a:schemeClr val="tx1"/>
              </a:solidFill>
              <a:latin typeface="Times New Roman" pitchFamily="18" charset="0"/>
              <a:cs typeface="Times New Roman"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149" y="1"/>
            <a:ext cx="597115" cy="54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descr="C:\Users\odeniz\Desktop\13.05.2015 seminer notlar\Buzul aşındırma şekiller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81" y="3700778"/>
            <a:ext cx="4536504" cy="3157222"/>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7685" y="3700778"/>
            <a:ext cx="44577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8614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800" y="-2722"/>
            <a:ext cx="9144000" cy="980728"/>
          </a:xfrm>
          <a:solidFill>
            <a:schemeClr val="accent5">
              <a:lumMod val="20000"/>
              <a:lumOff val="80000"/>
            </a:schemeClr>
          </a:solidFill>
          <a:scene3d>
            <a:camera prst="orthographicFront"/>
            <a:lightRig rig="threePt" dir="t"/>
          </a:scene3d>
          <a:sp3d>
            <a:bevelT prst="angle"/>
          </a:sp3d>
        </p:spPr>
        <p:txBody>
          <a:bodyPr anchor="ctr">
            <a:normAutofit/>
          </a:bodyPr>
          <a:lstStyle/>
          <a:p>
            <a:pPr indent="396000" algn="ctr">
              <a:lnSpc>
                <a:spcPct val="150000"/>
              </a:lnSpc>
            </a:pPr>
            <a:r>
              <a:rPr lang="tr-TR" sz="2400" dirty="0" smtClean="0">
                <a:solidFill>
                  <a:srgbClr val="FF0000"/>
                </a:solidFill>
                <a:latin typeface="Times New Roman" pitchFamily="18" charset="0"/>
                <a:cs typeface="Times New Roman" pitchFamily="18" charset="0"/>
              </a:rPr>
              <a:t> BUZullarIN OLUŞTURDUĞU YERŞEKİLLERİ</a:t>
            </a:r>
            <a:endParaRPr lang="tr-TR" sz="2800"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0" y="980728"/>
            <a:ext cx="9173264" cy="5877272"/>
          </a:xfrm>
          <a:solidFill>
            <a:schemeClr val="accent5">
              <a:lumMod val="40000"/>
              <a:lumOff val="60000"/>
            </a:schemeClr>
          </a:solidFill>
          <a:scene3d>
            <a:camera prst="orthographicFront"/>
            <a:lightRig rig="threePt" dir="t"/>
          </a:scene3d>
          <a:sp3d>
            <a:bevelT prst="angle"/>
          </a:sp3d>
        </p:spPr>
        <p:txBody>
          <a:bodyPr anchor="t">
            <a:normAutofit/>
          </a:bodyPr>
          <a:lstStyle/>
          <a:p>
            <a:pPr indent="396000">
              <a:lnSpc>
                <a:spcPct val="150000"/>
              </a:lnSpc>
              <a:spcBef>
                <a:spcPts val="0"/>
              </a:spcBef>
            </a:pPr>
            <a:endParaRPr lang="tr-TR" sz="1400" b="1" u="sng" dirty="0" smtClean="0">
              <a:solidFill>
                <a:schemeClr val="tx1"/>
              </a:solidFill>
              <a:latin typeface="Times New Roman" pitchFamily="18" charset="0"/>
              <a:cs typeface="Times New Roman" pitchFamily="18" charset="0"/>
            </a:endParaRPr>
          </a:p>
          <a:p>
            <a:pPr indent="396000">
              <a:lnSpc>
                <a:spcPct val="150000"/>
              </a:lnSpc>
              <a:spcBef>
                <a:spcPts val="0"/>
              </a:spcBef>
            </a:pPr>
            <a:r>
              <a:rPr lang="tr-TR" sz="1400" b="1" u="sng" dirty="0" smtClean="0">
                <a:solidFill>
                  <a:schemeClr val="tx1"/>
                </a:solidFill>
                <a:latin typeface="Times New Roman" pitchFamily="18" charset="0"/>
                <a:cs typeface="Times New Roman" pitchFamily="18" charset="0"/>
              </a:rPr>
              <a:t>Buzul biriktirme şekilleri</a:t>
            </a:r>
            <a:r>
              <a:rPr lang="tr-TR" sz="1400" b="1" dirty="0" smtClean="0">
                <a:solidFill>
                  <a:schemeClr val="tx1"/>
                </a:solidFill>
                <a:latin typeface="Times New Roman" pitchFamily="18" charset="0"/>
                <a:cs typeface="Times New Roman" pitchFamily="18" charset="0"/>
              </a:rPr>
              <a:t>: </a:t>
            </a:r>
            <a:r>
              <a:rPr lang="tr-TR" sz="1400" dirty="0" smtClean="0">
                <a:solidFill>
                  <a:schemeClr val="tx1"/>
                </a:solidFill>
                <a:latin typeface="Times New Roman" pitchFamily="18" charset="0"/>
                <a:cs typeface="Times New Roman" pitchFamily="18" charset="0"/>
              </a:rPr>
              <a:t>Buzullar önlerine kattıkları her boyuttan malzemeyi sürükleyerek hareket ederler.  İnce taneli bu malzemeler buzullar tarafından taşınan yükü oluştururlar. Buzulların erimesi ve çekilmesi sırasında ise buzul tabanı ve önünde depolanarak farklı buzul şekillerini meydana getirirler. </a:t>
            </a:r>
            <a:r>
              <a:rPr lang="tr-TR" sz="1400" dirty="0">
                <a:solidFill>
                  <a:schemeClr val="tx1"/>
                </a:solidFill>
                <a:latin typeface="Times New Roman" pitchFamily="18" charset="0"/>
                <a:cs typeface="Times New Roman" pitchFamily="18" charset="0"/>
              </a:rPr>
              <a:t> </a:t>
            </a:r>
            <a:r>
              <a:rPr lang="tr-TR" sz="1400" dirty="0" smtClean="0">
                <a:solidFill>
                  <a:schemeClr val="tx1"/>
                </a:solidFill>
                <a:latin typeface="Times New Roman" pitchFamily="18" charset="0"/>
                <a:cs typeface="Times New Roman" pitchFamily="18" charset="0"/>
              </a:rPr>
              <a:t>Buzul yüklerinden oluşan bu şekiller tabakalı ve tabakasız olmak üzere ikiye ayrılır (Turoğlu 2011).</a:t>
            </a:r>
          </a:p>
          <a:p>
            <a:pPr indent="396000">
              <a:lnSpc>
                <a:spcPct val="150000"/>
              </a:lnSpc>
              <a:spcBef>
                <a:spcPts val="0"/>
              </a:spcBef>
            </a:pPr>
            <a:endParaRPr lang="tr-TR" sz="14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4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400"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smtClean="0">
              <a:solidFill>
                <a:schemeClr val="tx1"/>
              </a:solidFill>
              <a:latin typeface="Times New Roman" pitchFamily="18" charset="0"/>
              <a:cs typeface="Times New Roman" pitchFamily="18" charset="0"/>
            </a:endParaRPr>
          </a:p>
          <a:p>
            <a:pPr indent="396000">
              <a:lnSpc>
                <a:spcPct val="150000"/>
              </a:lnSpc>
              <a:spcBef>
                <a:spcPts val="0"/>
              </a:spcBef>
            </a:pPr>
            <a:r>
              <a:rPr lang="tr-TR" sz="1200" b="1" dirty="0" smtClean="0">
                <a:solidFill>
                  <a:schemeClr val="tx1"/>
                </a:solidFill>
                <a:latin typeface="Times New Roman" pitchFamily="18" charset="0"/>
                <a:cs typeface="Times New Roman" pitchFamily="18" charset="0"/>
              </a:rPr>
              <a:t>Bir kıta buzulunun erimesi sonucu oluşan yer şekilleri ve çökel tipleri [1]                             </a:t>
            </a:r>
          </a:p>
          <a:p>
            <a:pPr indent="396000">
              <a:lnSpc>
                <a:spcPct val="150000"/>
              </a:lnSpc>
              <a:spcBef>
                <a:spcPts val="0"/>
              </a:spcBef>
            </a:pPr>
            <a:endParaRPr lang="tr-TR" sz="1400" dirty="0">
              <a:solidFill>
                <a:schemeClr val="tx1"/>
              </a:solidFill>
              <a:latin typeface="Times New Roman" pitchFamily="18" charset="0"/>
              <a:cs typeface="Times New Roman"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149" y="1"/>
            <a:ext cx="597115" cy="54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1" y="2996952"/>
            <a:ext cx="5674823" cy="290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8145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800" y="-2722"/>
            <a:ext cx="9144000" cy="980728"/>
          </a:xfrm>
          <a:solidFill>
            <a:schemeClr val="accent5">
              <a:lumMod val="20000"/>
              <a:lumOff val="80000"/>
            </a:schemeClr>
          </a:solidFill>
          <a:scene3d>
            <a:camera prst="orthographicFront"/>
            <a:lightRig rig="threePt" dir="t"/>
          </a:scene3d>
          <a:sp3d>
            <a:bevelT prst="angle"/>
          </a:sp3d>
        </p:spPr>
        <p:txBody>
          <a:bodyPr anchor="ctr">
            <a:normAutofit/>
          </a:bodyPr>
          <a:lstStyle/>
          <a:p>
            <a:pPr indent="396000" algn="ctr">
              <a:lnSpc>
                <a:spcPct val="150000"/>
              </a:lnSpc>
            </a:pPr>
            <a:r>
              <a:rPr lang="tr-TR" sz="2400" dirty="0" smtClean="0">
                <a:solidFill>
                  <a:srgbClr val="FF0000"/>
                </a:solidFill>
                <a:latin typeface="Times New Roman" pitchFamily="18" charset="0"/>
                <a:cs typeface="Times New Roman" pitchFamily="18" charset="0"/>
              </a:rPr>
              <a:t> BUZULLARIN OLUŞTURDUĞU YERŞEKİLLERİ</a:t>
            </a:r>
            <a:endParaRPr lang="tr-TR" sz="2800"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0" y="970396"/>
            <a:ext cx="9173264" cy="5877272"/>
          </a:xfrm>
          <a:solidFill>
            <a:schemeClr val="accent5">
              <a:lumMod val="40000"/>
              <a:lumOff val="60000"/>
            </a:schemeClr>
          </a:solidFill>
          <a:scene3d>
            <a:camera prst="orthographicFront"/>
            <a:lightRig rig="threePt" dir="t"/>
          </a:scene3d>
          <a:sp3d>
            <a:bevelT prst="angle"/>
          </a:sp3d>
        </p:spPr>
        <p:txBody>
          <a:bodyPr anchor="t">
            <a:normAutofit lnSpcReduction="10000"/>
          </a:bodyPr>
          <a:lstStyle/>
          <a:p>
            <a:pPr indent="396000">
              <a:lnSpc>
                <a:spcPct val="150000"/>
              </a:lnSpc>
              <a:spcBef>
                <a:spcPts val="0"/>
              </a:spcBef>
            </a:pPr>
            <a:endParaRPr lang="tr-TR" sz="1400" b="1" u="sng" dirty="0" smtClean="0">
              <a:solidFill>
                <a:schemeClr val="tx1"/>
              </a:solidFill>
              <a:latin typeface="Times New Roman" pitchFamily="18" charset="0"/>
              <a:cs typeface="Times New Roman" pitchFamily="18" charset="0"/>
            </a:endParaRPr>
          </a:p>
          <a:p>
            <a:pPr indent="396000">
              <a:lnSpc>
                <a:spcPct val="150000"/>
              </a:lnSpc>
              <a:spcBef>
                <a:spcPts val="0"/>
              </a:spcBef>
            </a:pPr>
            <a:r>
              <a:rPr lang="tr-TR" sz="1200" b="1" u="sng" dirty="0" smtClean="0">
                <a:solidFill>
                  <a:schemeClr val="tx1"/>
                </a:solidFill>
                <a:latin typeface="Times New Roman" pitchFamily="18" charset="0"/>
                <a:cs typeface="Times New Roman" pitchFamily="18" charset="0"/>
              </a:rPr>
              <a:t>Tabakasız buzul çökelleri </a:t>
            </a:r>
            <a:endParaRPr lang="tr-TR" sz="1200" b="1" dirty="0">
              <a:solidFill>
                <a:schemeClr val="tx1"/>
              </a:solidFill>
              <a:latin typeface="Times New Roman" pitchFamily="18" charset="0"/>
              <a:cs typeface="Times New Roman" pitchFamily="18" charset="0"/>
            </a:endParaRPr>
          </a:p>
          <a:p>
            <a:pPr indent="396000">
              <a:lnSpc>
                <a:spcPct val="150000"/>
              </a:lnSpc>
              <a:spcBef>
                <a:spcPts val="0"/>
              </a:spcBef>
            </a:pPr>
            <a:r>
              <a:rPr lang="tr-TR" sz="1200" b="1" u="sng" dirty="0" smtClean="0">
                <a:solidFill>
                  <a:schemeClr val="tx2">
                    <a:lumMod val="60000"/>
                    <a:lumOff val="40000"/>
                  </a:schemeClr>
                </a:solidFill>
                <a:latin typeface="Times New Roman" pitchFamily="18" charset="0"/>
                <a:ea typeface="Verdana" pitchFamily="34" charset="0"/>
                <a:cs typeface="Times New Roman" pitchFamily="18" charset="0"/>
              </a:rPr>
              <a:t>Moren</a:t>
            </a:r>
            <a:r>
              <a:rPr lang="tr-TR" sz="1200" b="1" dirty="0" smtClean="0">
                <a:solidFill>
                  <a:schemeClr val="tx2">
                    <a:lumMod val="60000"/>
                    <a:lumOff val="40000"/>
                  </a:schemeClr>
                </a:solidFill>
                <a:latin typeface="Times New Roman" pitchFamily="18" charset="0"/>
                <a:ea typeface="Verdana" pitchFamily="34" charset="0"/>
                <a:cs typeface="Times New Roman" pitchFamily="18" charset="0"/>
              </a:rPr>
              <a:t>:</a:t>
            </a:r>
            <a:r>
              <a:rPr lang="tr-TR" sz="1400" b="1" dirty="0" smtClean="0">
                <a:solidFill>
                  <a:schemeClr val="tx2">
                    <a:lumMod val="60000"/>
                    <a:lumOff val="40000"/>
                  </a:schemeClr>
                </a:solidFill>
                <a:latin typeface="Times New Roman" pitchFamily="18" charset="0"/>
                <a:ea typeface="Verdana" pitchFamily="34" charset="0"/>
                <a:cs typeface="Times New Roman" pitchFamily="18" charset="0"/>
              </a:rPr>
              <a:t> </a:t>
            </a:r>
            <a:r>
              <a:rPr lang="tr-TR" sz="1200" dirty="0" smtClean="0">
                <a:solidFill>
                  <a:schemeClr val="tx1"/>
                </a:solidFill>
                <a:latin typeface="Times New Roman" pitchFamily="18" charset="0"/>
                <a:ea typeface="Verdana" pitchFamily="34" charset="0"/>
                <a:cs typeface="Times New Roman" pitchFamily="18" charset="0"/>
              </a:rPr>
              <a:t>Buzulun zeminden veya yamaçlardan kopardığı malzemeler ile buzulun üzerine yamaçlardan düşen veya çığlarla yuvarlanan malzemelerden oluşur. Çeşitli tane boyutundaki malzemenin (kil boyutundan blok boyutuna kadar) tabakasız ve kaotik olarak bir araya gelmesi ile oluşan </a:t>
            </a:r>
            <a:r>
              <a:rPr lang="tr-TR" sz="1200" b="1" dirty="0" err="1" smtClean="0">
                <a:solidFill>
                  <a:schemeClr val="tx1"/>
                </a:solidFill>
                <a:latin typeface="Times New Roman" pitchFamily="18" charset="0"/>
                <a:ea typeface="Verdana" pitchFamily="34" charset="0"/>
                <a:cs typeface="Times New Roman" pitchFamily="18" charset="0"/>
              </a:rPr>
              <a:t>til</a:t>
            </a:r>
            <a:r>
              <a:rPr lang="tr-TR" sz="1200" b="1" dirty="0" smtClean="0">
                <a:solidFill>
                  <a:schemeClr val="tx1"/>
                </a:solidFill>
                <a:latin typeface="Times New Roman" pitchFamily="18" charset="0"/>
                <a:ea typeface="Verdana" pitchFamily="34" charset="0"/>
                <a:cs typeface="Times New Roman" pitchFamily="18" charset="0"/>
              </a:rPr>
              <a:t> </a:t>
            </a:r>
            <a:r>
              <a:rPr lang="tr-TR" sz="1200" dirty="0" smtClean="0">
                <a:solidFill>
                  <a:schemeClr val="tx1"/>
                </a:solidFill>
                <a:latin typeface="Times New Roman" pitchFamily="18" charset="0"/>
                <a:ea typeface="Verdana" pitchFamily="34" charset="0"/>
                <a:cs typeface="Times New Roman" pitchFamily="18" charset="0"/>
              </a:rPr>
              <a:t>ise moren morfolojisini oluşturan sedimanlara verilen isimdir.</a:t>
            </a:r>
          </a:p>
          <a:p>
            <a:pPr indent="396000">
              <a:lnSpc>
                <a:spcPct val="150000"/>
              </a:lnSpc>
              <a:spcBef>
                <a:spcPts val="0"/>
              </a:spcBef>
            </a:pPr>
            <a:r>
              <a:rPr lang="tr-TR" sz="1400" dirty="0" smtClean="0">
                <a:solidFill>
                  <a:schemeClr val="tx1"/>
                </a:solidFill>
                <a:latin typeface="Times New Roman" pitchFamily="18" charset="0"/>
                <a:ea typeface="Verdana" pitchFamily="34" charset="0"/>
                <a:cs typeface="Times New Roman" pitchFamily="18" charset="0"/>
              </a:rPr>
              <a:t>   </a:t>
            </a:r>
          </a:p>
          <a:p>
            <a:pPr indent="396000">
              <a:lnSpc>
                <a:spcPct val="150000"/>
              </a:lnSpc>
              <a:spcBef>
                <a:spcPts val="0"/>
              </a:spcBef>
            </a:pPr>
            <a:endParaRPr lang="tr-TR" sz="1400" b="1" dirty="0">
              <a:solidFill>
                <a:schemeClr val="tx1"/>
              </a:solidFill>
              <a:latin typeface="Times New Roman" pitchFamily="18" charset="0"/>
              <a:ea typeface="Verdana" pitchFamily="34" charset="0"/>
              <a:cs typeface="Times New Roman" pitchFamily="18" charset="0"/>
            </a:endParaRPr>
          </a:p>
          <a:p>
            <a:pPr indent="396000">
              <a:lnSpc>
                <a:spcPct val="150000"/>
              </a:lnSpc>
              <a:spcBef>
                <a:spcPts val="0"/>
              </a:spcBef>
            </a:pPr>
            <a:endParaRPr lang="tr-TR" sz="1400" b="1" dirty="0" smtClean="0">
              <a:solidFill>
                <a:schemeClr val="tx1"/>
              </a:solidFill>
              <a:latin typeface="Times New Roman" pitchFamily="18" charset="0"/>
              <a:ea typeface="Verdana" pitchFamily="34" charset="0"/>
              <a:cs typeface="Times New Roman" pitchFamily="18" charset="0"/>
            </a:endParaRPr>
          </a:p>
          <a:p>
            <a:pPr indent="396000">
              <a:lnSpc>
                <a:spcPct val="150000"/>
              </a:lnSpc>
              <a:spcBef>
                <a:spcPts val="0"/>
              </a:spcBef>
            </a:pPr>
            <a:endParaRPr lang="tr-TR" sz="1400" b="1" dirty="0">
              <a:solidFill>
                <a:schemeClr val="tx1"/>
              </a:solidFill>
              <a:latin typeface="Times New Roman" pitchFamily="18" charset="0"/>
              <a:ea typeface="Verdana" pitchFamily="34" charset="0"/>
              <a:cs typeface="Times New Roman" pitchFamily="18" charset="0"/>
            </a:endParaRPr>
          </a:p>
          <a:p>
            <a:pPr indent="396000">
              <a:lnSpc>
                <a:spcPct val="150000"/>
              </a:lnSpc>
              <a:spcBef>
                <a:spcPts val="0"/>
              </a:spcBef>
            </a:pPr>
            <a:endParaRPr lang="tr-TR" sz="1400" b="1" dirty="0" smtClean="0">
              <a:solidFill>
                <a:schemeClr val="tx1"/>
              </a:solidFill>
              <a:latin typeface="Times New Roman" pitchFamily="18" charset="0"/>
              <a:ea typeface="Verdana" pitchFamily="34" charset="0"/>
              <a:cs typeface="Times New Roman" pitchFamily="18" charset="0"/>
            </a:endParaRPr>
          </a:p>
          <a:p>
            <a:pPr indent="396000">
              <a:lnSpc>
                <a:spcPct val="150000"/>
              </a:lnSpc>
              <a:spcBef>
                <a:spcPts val="0"/>
              </a:spcBef>
            </a:pPr>
            <a:endParaRPr lang="tr-TR" sz="1400" b="1" dirty="0">
              <a:solidFill>
                <a:schemeClr val="tx1"/>
              </a:solidFill>
              <a:latin typeface="Times New Roman" pitchFamily="18" charset="0"/>
              <a:ea typeface="Verdana" pitchFamily="34" charset="0"/>
              <a:cs typeface="Times New Roman" pitchFamily="18" charset="0"/>
            </a:endParaRPr>
          </a:p>
          <a:p>
            <a:pPr indent="396000">
              <a:lnSpc>
                <a:spcPct val="150000"/>
              </a:lnSpc>
              <a:spcBef>
                <a:spcPts val="0"/>
              </a:spcBef>
            </a:pPr>
            <a:endParaRPr lang="tr-TR" sz="1400" b="1" dirty="0" smtClean="0">
              <a:solidFill>
                <a:schemeClr val="tx1"/>
              </a:solidFill>
              <a:latin typeface="Times New Roman" pitchFamily="18" charset="0"/>
              <a:ea typeface="Verdana" pitchFamily="34" charset="0"/>
              <a:cs typeface="Times New Roman" pitchFamily="18" charset="0"/>
            </a:endParaRPr>
          </a:p>
          <a:p>
            <a:pPr indent="396000">
              <a:lnSpc>
                <a:spcPct val="150000"/>
              </a:lnSpc>
              <a:spcBef>
                <a:spcPts val="0"/>
              </a:spcBef>
            </a:pPr>
            <a:endParaRPr lang="tr-TR" sz="1400" b="1" dirty="0" smtClean="0">
              <a:solidFill>
                <a:schemeClr val="tx1"/>
              </a:solidFill>
              <a:latin typeface="Times New Roman" pitchFamily="18" charset="0"/>
              <a:ea typeface="Verdana" pitchFamily="34" charset="0"/>
              <a:cs typeface="Times New Roman" pitchFamily="18" charset="0"/>
            </a:endParaRPr>
          </a:p>
          <a:p>
            <a:pPr indent="396000">
              <a:lnSpc>
                <a:spcPct val="150000"/>
              </a:lnSpc>
              <a:spcBef>
                <a:spcPts val="0"/>
              </a:spcBef>
            </a:pPr>
            <a:r>
              <a:rPr lang="tr-TR" sz="1200" b="1" dirty="0" smtClean="0">
                <a:solidFill>
                  <a:schemeClr val="tx1"/>
                </a:solidFill>
                <a:latin typeface="Times New Roman" pitchFamily="18" charset="0"/>
                <a:ea typeface="Verdana" pitchFamily="34" charset="0"/>
                <a:cs typeface="Times New Roman" pitchFamily="18" charset="0"/>
              </a:rPr>
              <a:t> </a:t>
            </a:r>
          </a:p>
          <a:p>
            <a:pPr indent="396000">
              <a:lnSpc>
                <a:spcPct val="150000"/>
              </a:lnSpc>
              <a:spcBef>
                <a:spcPts val="0"/>
              </a:spcBef>
            </a:pPr>
            <a:endParaRPr lang="tr-TR" sz="1200" b="1" dirty="0">
              <a:solidFill>
                <a:schemeClr val="tx1"/>
              </a:solidFill>
              <a:latin typeface="Times New Roman" pitchFamily="18" charset="0"/>
              <a:ea typeface="Verdana" pitchFamily="34" charset="0"/>
              <a:cs typeface="Times New Roman" pitchFamily="18" charset="0"/>
            </a:endParaRPr>
          </a:p>
          <a:p>
            <a:pPr indent="396000">
              <a:lnSpc>
                <a:spcPct val="150000"/>
              </a:lnSpc>
              <a:spcBef>
                <a:spcPts val="0"/>
              </a:spcBef>
            </a:pPr>
            <a:r>
              <a:rPr lang="tr-TR" sz="1200" b="1" dirty="0" smtClean="0">
                <a:solidFill>
                  <a:schemeClr val="tx1"/>
                </a:solidFill>
                <a:latin typeface="Times New Roman" pitchFamily="18" charset="0"/>
                <a:ea typeface="Verdana" pitchFamily="34" charset="0"/>
                <a:cs typeface="Times New Roman" pitchFamily="18" charset="0"/>
              </a:rPr>
              <a:t>Tipik bir  tilin yakın görünümü (İskoçya) [2]                           Tilli seviyeler üzerindeki taban morenleri (Antarktika) [2]</a:t>
            </a:r>
          </a:p>
          <a:p>
            <a:pPr indent="396000">
              <a:lnSpc>
                <a:spcPct val="150000"/>
              </a:lnSpc>
              <a:spcBef>
                <a:spcPts val="0"/>
              </a:spcBef>
            </a:pPr>
            <a:endParaRPr lang="tr-TR" sz="1400" dirty="0" smtClean="0">
              <a:solidFill>
                <a:schemeClr val="tx1"/>
              </a:solidFill>
              <a:latin typeface="Times New Roman" pitchFamily="18" charset="0"/>
              <a:ea typeface="Verdana" pitchFamily="34" charset="0"/>
              <a:cs typeface="Times New Roman" pitchFamily="18" charset="0"/>
            </a:endParaRPr>
          </a:p>
          <a:p>
            <a:pPr indent="396000">
              <a:lnSpc>
                <a:spcPct val="150000"/>
              </a:lnSpc>
              <a:spcBef>
                <a:spcPts val="0"/>
              </a:spcBef>
            </a:pPr>
            <a:endParaRPr lang="tr-TR" sz="1400" dirty="0">
              <a:solidFill>
                <a:schemeClr val="tx1"/>
              </a:solidFill>
              <a:latin typeface="Times New Roman" pitchFamily="18" charset="0"/>
              <a:ea typeface="Verdana" pitchFamily="34" charset="0"/>
              <a:cs typeface="Times New Roman" pitchFamily="18" charset="0"/>
            </a:endParaRPr>
          </a:p>
          <a:p>
            <a:pPr indent="396000">
              <a:lnSpc>
                <a:spcPct val="150000"/>
              </a:lnSpc>
              <a:spcBef>
                <a:spcPts val="0"/>
              </a:spcBef>
            </a:pPr>
            <a:endParaRPr lang="tr-TR" sz="1400" dirty="0" smtClean="0">
              <a:solidFill>
                <a:schemeClr val="tx1"/>
              </a:solidFill>
              <a:latin typeface="Times New Roman" pitchFamily="18" charset="0"/>
              <a:ea typeface="Verdana" pitchFamily="34" charset="0"/>
              <a:cs typeface="Times New Roman" pitchFamily="18" charset="0"/>
            </a:endParaRPr>
          </a:p>
          <a:p>
            <a:pPr indent="396000">
              <a:lnSpc>
                <a:spcPct val="150000"/>
              </a:lnSpc>
              <a:spcBef>
                <a:spcPts val="0"/>
              </a:spcBef>
            </a:pPr>
            <a:r>
              <a:rPr lang="tr-TR" sz="1400" b="1" i="1" dirty="0" smtClean="0">
                <a:solidFill>
                  <a:schemeClr val="tx2">
                    <a:lumMod val="60000"/>
                    <a:lumOff val="40000"/>
                  </a:schemeClr>
                </a:solidFill>
                <a:latin typeface="Times New Roman" pitchFamily="18" charset="0"/>
                <a:ea typeface="Verdana" pitchFamily="34" charset="0"/>
                <a:cs typeface="Times New Roman" pitchFamily="18" charset="0"/>
              </a:rPr>
              <a:t> </a:t>
            </a:r>
          </a:p>
          <a:p>
            <a:pPr indent="396000">
              <a:lnSpc>
                <a:spcPct val="150000"/>
              </a:lnSpc>
              <a:spcBef>
                <a:spcPts val="0"/>
              </a:spcBef>
            </a:pPr>
            <a:endParaRPr lang="tr-TR" sz="1400"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400"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smtClean="0">
              <a:solidFill>
                <a:schemeClr val="tx1"/>
              </a:solidFill>
              <a:latin typeface="Times New Roman" pitchFamily="18" charset="0"/>
              <a:cs typeface="Times New Roman" pitchFamily="18" charset="0"/>
            </a:endParaRPr>
          </a:p>
          <a:p>
            <a:pPr indent="396000">
              <a:lnSpc>
                <a:spcPct val="150000"/>
              </a:lnSpc>
              <a:spcBef>
                <a:spcPts val="0"/>
              </a:spcBef>
            </a:pPr>
            <a:endParaRPr lang="tr-TR" sz="1200" b="1" dirty="0">
              <a:solidFill>
                <a:schemeClr val="tx1"/>
              </a:solidFill>
              <a:latin typeface="Times New Roman" pitchFamily="18" charset="0"/>
              <a:cs typeface="Times New Roman" pitchFamily="18" charset="0"/>
            </a:endParaRPr>
          </a:p>
          <a:p>
            <a:pPr indent="396000">
              <a:lnSpc>
                <a:spcPct val="150000"/>
              </a:lnSpc>
              <a:spcBef>
                <a:spcPts val="0"/>
              </a:spcBef>
            </a:pPr>
            <a:endParaRPr lang="tr-TR" sz="1400" dirty="0">
              <a:solidFill>
                <a:schemeClr val="tx1"/>
              </a:solidFill>
              <a:latin typeface="Times New Roman" pitchFamily="18" charset="0"/>
              <a:cs typeface="Times New Roman"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149" y="1"/>
            <a:ext cx="597115" cy="54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C:\Users\odeniz\Desktop\ti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89" y="2492896"/>
            <a:ext cx="4066978" cy="2762021"/>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1935" y="2492896"/>
            <a:ext cx="3744416" cy="2762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3569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5036</TotalTime>
  <Words>2124</Words>
  <Application>Microsoft Office PowerPoint</Application>
  <PresentationFormat>Ekran Gösterisi (4:3)</PresentationFormat>
  <Paragraphs>333</Paragraphs>
  <Slides>16</Slides>
  <Notes>16</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16</vt:i4>
      </vt:variant>
    </vt:vector>
  </HeadingPairs>
  <TitlesOfParts>
    <vt:vector size="21" baseType="lpstr">
      <vt:lpstr>Arial</vt:lpstr>
      <vt:lpstr>Calibri</vt:lpstr>
      <vt:lpstr>Times New Roman</vt:lpstr>
      <vt:lpstr>Verdana</vt:lpstr>
      <vt:lpstr>Office Theme</vt:lpstr>
      <vt:lpstr> BUZul nedİR?</vt:lpstr>
      <vt:lpstr> BUZullarIN OLUŞUMU</vt:lpstr>
      <vt:lpstr> BUZulun hareketİ</vt:lpstr>
      <vt:lpstr> BUZul tİPLERİ</vt:lpstr>
      <vt:lpstr> BUZul tİPLERİ</vt:lpstr>
      <vt:lpstr> BUZul tİPLERİ</vt:lpstr>
      <vt:lpstr> BUZullarIN OLUŞTURDUĞU YERŞEKİLLERİ</vt:lpstr>
      <vt:lpstr> BUZullarIN OLUŞTURDUĞU YERŞEKİLLERİ</vt:lpstr>
      <vt:lpstr> BUZULLARIN OLUŞTURDUĞU YERŞEKİLLERİ</vt:lpstr>
      <vt:lpstr> BUZulLARIN OLUŞTURDUĞU YERŞEKİLLERİ</vt:lpstr>
      <vt:lpstr> BUZULLARIN OLUŞTURDUĞU YERŞEKİLLERİ </vt:lpstr>
      <vt:lpstr> BUZulLARIN OLUŞTURDUĞU YERŞEKİLLERİ</vt:lpstr>
      <vt:lpstr> BUZULLARIN OLUŞTURDUĞU YERŞEKİLLERİ</vt:lpstr>
      <vt:lpstr> BUZulLARIN OLUŞTURDUĞU YERŞEKİLLERİ</vt:lpstr>
      <vt:lpstr>kaynaklar</vt:lpstr>
      <vt:lpstr>Web kaynaklarI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Oğuzhan Deniz</dc:creator>
  <cp:lastModifiedBy>A</cp:lastModifiedBy>
  <cp:revision>343</cp:revision>
  <dcterms:created xsi:type="dcterms:W3CDTF">2015-04-03T06:31:25Z</dcterms:created>
  <dcterms:modified xsi:type="dcterms:W3CDTF">2018-03-05T13:25:54Z</dcterms:modified>
</cp:coreProperties>
</file>