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5271-CBAD-4A70-AE9F-AD083AA6870D}" type="datetimeFigureOut">
              <a:rPr lang="tr-TR" smtClean="0"/>
              <a:pPr/>
              <a:t>25.05.2017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C7A-65E8-4EA6-9B61-890E2FCEBD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5271-CBAD-4A70-AE9F-AD083AA6870D}" type="datetimeFigureOut">
              <a:rPr lang="tr-TR" smtClean="0"/>
              <a:pPr/>
              <a:t>25.05.2017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C7A-65E8-4EA6-9B61-890E2FCEBD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5271-CBAD-4A70-AE9F-AD083AA6870D}" type="datetimeFigureOut">
              <a:rPr lang="tr-TR" smtClean="0"/>
              <a:pPr/>
              <a:t>25.05.2017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C7A-65E8-4EA6-9B61-890E2FCEBD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5271-CBAD-4A70-AE9F-AD083AA6870D}" type="datetimeFigureOut">
              <a:rPr lang="tr-TR" smtClean="0"/>
              <a:pPr/>
              <a:t>25.05.2017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C7A-65E8-4EA6-9B61-890E2FCEBD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5271-CBAD-4A70-AE9F-AD083AA6870D}" type="datetimeFigureOut">
              <a:rPr lang="tr-TR" smtClean="0"/>
              <a:pPr/>
              <a:t>25.05.2017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C7A-65E8-4EA6-9B61-890E2FCEBD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5271-CBAD-4A70-AE9F-AD083AA6870D}" type="datetimeFigureOut">
              <a:rPr lang="tr-TR" smtClean="0"/>
              <a:pPr/>
              <a:t>25.05.2017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C7A-65E8-4EA6-9B61-890E2FCEBD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5271-CBAD-4A70-AE9F-AD083AA6870D}" type="datetimeFigureOut">
              <a:rPr lang="tr-TR" smtClean="0"/>
              <a:pPr/>
              <a:t>25.05.2017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C7A-65E8-4EA6-9B61-890E2FCEBD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5271-CBAD-4A70-AE9F-AD083AA6870D}" type="datetimeFigureOut">
              <a:rPr lang="tr-TR" smtClean="0"/>
              <a:pPr/>
              <a:t>25.05.2017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C7A-65E8-4EA6-9B61-890E2FCEBD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5271-CBAD-4A70-AE9F-AD083AA6870D}" type="datetimeFigureOut">
              <a:rPr lang="tr-TR" smtClean="0"/>
              <a:pPr/>
              <a:t>25.05.2017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C7A-65E8-4EA6-9B61-890E2FCEBD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5271-CBAD-4A70-AE9F-AD083AA6870D}" type="datetimeFigureOut">
              <a:rPr lang="tr-TR" smtClean="0"/>
              <a:pPr/>
              <a:t>25.05.2017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C7A-65E8-4EA6-9B61-890E2FCEBD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5271-CBAD-4A70-AE9F-AD083AA6870D}" type="datetimeFigureOut">
              <a:rPr lang="tr-TR" smtClean="0"/>
              <a:pPr/>
              <a:t>25.05.2017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8C7A-65E8-4EA6-9B61-890E2FCEBD8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45271-CBAD-4A70-AE9F-AD083AA6870D}" type="datetimeFigureOut">
              <a:rPr lang="tr-TR" smtClean="0"/>
              <a:pPr/>
              <a:t>25.05.2017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48C7A-65E8-4EA6-9B61-890E2FCEBD8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1 Başlık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362950" cy="1143000"/>
          </a:xfrm>
        </p:spPr>
        <p:txBody>
          <a:bodyPr/>
          <a:lstStyle/>
          <a:p>
            <a:pPr eaLnBrk="1" hangingPunct="1"/>
            <a:r>
              <a:rPr lang="tr-TR" sz="2000" cap="none" smtClean="0">
                <a:solidFill>
                  <a:srgbClr val="E75C01"/>
                </a:solidFill>
                <a:ea typeface="ＭＳ Ｐゴシック" charset="-128"/>
              </a:rPr>
              <a:t>Myokard Perfüzyon SPECT görüntüleme ile oluşturulan tomografik kesitler.</a:t>
            </a:r>
          </a:p>
        </p:txBody>
      </p:sp>
      <p:sp>
        <p:nvSpPr>
          <p:cNvPr id="71682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716756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228600"/>
            <a:ext cx="7342187" cy="1143000"/>
          </a:xfrm>
        </p:spPr>
        <p:txBody>
          <a:bodyPr/>
          <a:lstStyle/>
          <a:p>
            <a:r>
              <a:rPr lang="tr-TR" sz="3600" cap="none" smtClean="0">
                <a:solidFill>
                  <a:srgbClr val="E75C01"/>
                </a:solidFill>
                <a:ea typeface="ＭＳ Ｐゴシック" charset="-128"/>
              </a:rPr>
              <a:t>MPS</a:t>
            </a:r>
            <a:r>
              <a:rPr lang="en-US" sz="3600" cap="none" smtClean="0">
                <a:solidFill>
                  <a:srgbClr val="E75C01"/>
                </a:solidFill>
                <a:ea typeface="ＭＳ Ｐゴシック" charset="-128"/>
              </a:rPr>
              <a:t>– </a:t>
            </a:r>
            <a:r>
              <a:rPr lang="tr-TR" sz="3600" cap="none" smtClean="0">
                <a:solidFill>
                  <a:srgbClr val="E75C01"/>
                </a:solidFill>
                <a:ea typeface="ＭＳ Ｐゴシック" charset="-128"/>
              </a:rPr>
              <a:t>görüntüler neye benzer?</a:t>
            </a:r>
            <a:endParaRPr lang="en-US" sz="3600" cap="none" smtClean="0">
              <a:solidFill>
                <a:srgbClr val="E75C01"/>
              </a:solidFill>
              <a:ea typeface="ＭＳ Ｐゴシック" charset="-128"/>
            </a:endParaRPr>
          </a:p>
        </p:txBody>
      </p:sp>
      <p:pic>
        <p:nvPicPr>
          <p:cNvPr id="72706" name="Picture 3" descr="HP2_SplashNo-A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27263" y="1600200"/>
            <a:ext cx="5164137" cy="4984750"/>
          </a:xfrm>
        </p:spPr>
      </p:pic>
      <p:sp>
        <p:nvSpPr>
          <p:cNvPr id="72707" name="Rectangle 4"/>
          <p:cNvSpPr>
            <a:spLocks noChangeArrowheads="1"/>
          </p:cNvSpPr>
          <p:nvPr/>
        </p:nvSpPr>
        <p:spPr bwMode="auto">
          <a:xfrm>
            <a:off x="898525" y="1754188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Stress</a:t>
            </a:r>
          </a:p>
        </p:txBody>
      </p:sp>
      <p:sp>
        <p:nvSpPr>
          <p:cNvPr id="72708" name="Rectangle 5"/>
          <p:cNvSpPr>
            <a:spLocks noChangeArrowheads="1"/>
          </p:cNvSpPr>
          <p:nvPr/>
        </p:nvSpPr>
        <p:spPr bwMode="auto">
          <a:xfrm>
            <a:off x="898525" y="2325688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Rest</a:t>
            </a:r>
          </a:p>
        </p:txBody>
      </p:sp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898525" y="3062288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Stress</a:t>
            </a:r>
          </a:p>
        </p:txBody>
      </p:sp>
      <p:sp>
        <p:nvSpPr>
          <p:cNvPr id="72710" name="Rectangle 7"/>
          <p:cNvSpPr>
            <a:spLocks noChangeArrowheads="1"/>
          </p:cNvSpPr>
          <p:nvPr/>
        </p:nvSpPr>
        <p:spPr bwMode="auto">
          <a:xfrm>
            <a:off x="898525" y="3633788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Rest</a:t>
            </a:r>
          </a:p>
        </p:txBody>
      </p:sp>
      <p:sp>
        <p:nvSpPr>
          <p:cNvPr id="72711" name="Rectangle 8"/>
          <p:cNvSpPr>
            <a:spLocks noChangeArrowheads="1"/>
          </p:cNvSpPr>
          <p:nvPr/>
        </p:nvSpPr>
        <p:spPr bwMode="auto">
          <a:xfrm>
            <a:off x="898525" y="4379913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Stress</a:t>
            </a:r>
          </a:p>
        </p:txBody>
      </p:sp>
      <p:sp>
        <p:nvSpPr>
          <p:cNvPr id="72712" name="Rectangle 9"/>
          <p:cNvSpPr>
            <a:spLocks noChangeArrowheads="1"/>
          </p:cNvSpPr>
          <p:nvPr/>
        </p:nvSpPr>
        <p:spPr bwMode="auto">
          <a:xfrm>
            <a:off x="898525" y="4951413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Rest</a:t>
            </a:r>
          </a:p>
        </p:txBody>
      </p:sp>
      <p:sp>
        <p:nvSpPr>
          <p:cNvPr id="72713" name="Rectangle 10"/>
          <p:cNvSpPr>
            <a:spLocks noChangeArrowheads="1"/>
          </p:cNvSpPr>
          <p:nvPr/>
        </p:nvSpPr>
        <p:spPr bwMode="auto">
          <a:xfrm>
            <a:off x="898525" y="5589588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Stress</a:t>
            </a:r>
          </a:p>
        </p:txBody>
      </p:sp>
      <p:sp>
        <p:nvSpPr>
          <p:cNvPr id="72714" name="Rectangle 11"/>
          <p:cNvSpPr>
            <a:spLocks noChangeArrowheads="1"/>
          </p:cNvSpPr>
          <p:nvPr/>
        </p:nvSpPr>
        <p:spPr bwMode="auto">
          <a:xfrm>
            <a:off x="898525" y="6161088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Rest</a:t>
            </a:r>
          </a:p>
        </p:txBody>
      </p:sp>
      <p:sp>
        <p:nvSpPr>
          <p:cNvPr id="72715" name="Rectangle 12"/>
          <p:cNvSpPr>
            <a:spLocks noChangeArrowheads="1"/>
          </p:cNvSpPr>
          <p:nvPr/>
        </p:nvSpPr>
        <p:spPr bwMode="auto">
          <a:xfrm>
            <a:off x="7772400" y="2209800"/>
            <a:ext cx="10461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SA</a:t>
            </a:r>
          </a:p>
        </p:txBody>
      </p:sp>
      <p:sp>
        <p:nvSpPr>
          <p:cNvPr id="72716" name="Rectangle 13"/>
          <p:cNvSpPr>
            <a:spLocks noChangeArrowheads="1"/>
          </p:cNvSpPr>
          <p:nvPr/>
        </p:nvSpPr>
        <p:spPr bwMode="auto">
          <a:xfrm>
            <a:off x="7620000" y="3276600"/>
            <a:ext cx="10461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   SA</a:t>
            </a:r>
          </a:p>
        </p:txBody>
      </p:sp>
      <p:sp>
        <p:nvSpPr>
          <p:cNvPr id="72717" name="Rectangle 14"/>
          <p:cNvSpPr>
            <a:spLocks noChangeArrowheads="1"/>
          </p:cNvSpPr>
          <p:nvPr/>
        </p:nvSpPr>
        <p:spPr bwMode="auto">
          <a:xfrm>
            <a:off x="7772400" y="4572000"/>
            <a:ext cx="10461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VLA</a:t>
            </a:r>
          </a:p>
        </p:txBody>
      </p:sp>
      <p:sp>
        <p:nvSpPr>
          <p:cNvPr id="72718" name="Rectangle 15"/>
          <p:cNvSpPr>
            <a:spLocks noChangeArrowheads="1"/>
          </p:cNvSpPr>
          <p:nvPr/>
        </p:nvSpPr>
        <p:spPr bwMode="auto">
          <a:xfrm>
            <a:off x="7696200" y="5867400"/>
            <a:ext cx="10461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HLA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b="1" smtClean="0">
                <a:ea typeface="ＭＳ Ｐゴシック" charset="-128"/>
              </a:rPr>
              <a:t>Miyokard sintigrafisi endikasyonları: </a:t>
            </a:r>
          </a:p>
          <a:p>
            <a:pPr marL="0" indent="0"/>
            <a:r>
              <a:rPr lang="en-US" smtClean="0">
                <a:ea typeface="ＭＳ Ｐゴシック" charset="-128"/>
              </a:rPr>
              <a:t>1- Tanı </a:t>
            </a:r>
          </a:p>
          <a:p>
            <a:pPr lvl="1"/>
            <a:r>
              <a:rPr lang="en-US" smtClean="0">
                <a:ea typeface="ＭＳ Ｐゴシック" charset="-128"/>
              </a:rPr>
              <a:t>Koroner arter hastalığı şüphesinde </a:t>
            </a:r>
          </a:p>
          <a:p>
            <a:pPr lvl="1"/>
            <a:r>
              <a:rPr lang="en-US" smtClean="0">
                <a:ea typeface="ＭＳ Ｐゴシック" charset="-128"/>
              </a:rPr>
              <a:t>Koroner arter hastalığı bilinen veya şüphe edilen kimsede prognozu belirlemek</a:t>
            </a:r>
          </a:p>
          <a:p>
            <a:pPr lvl="1"/>
            <a:r>
              <a:rPr lang="en-US" smtClean="0">
                <a:ea typeface="ＭＳ Ｐゴシック" charset="-128"/>
              </a:rPr>
              <a:t>Klinik olarak yüksek riskli ve istirahat EKG</a:t>
            </a:r>
            <a:r>
              <a:rPr lang="en-US" altLang="en-US" smtClean="0">
                <a:ea typeface="ＭＳ Ｐゴシック" charset="-128"/>
              </a:rPr>
              <a:t>’</a:t>
            </a:r>
            <a:r>
              <a:rPr lang="en-US" smtClean="0">
                <a:ea typeface="ＭＳ Ｐゴシック" charset="-128"/>
              </a:rPr>
              <a:t>si bozuk olanlarda </a:t>
            </a:r>
          </a:p>
          <a:p>
            <a:pPr lvl="1"/>
            <a:r>
              <a:rPr lang="en-US" smtClean="0">
                <a:ea typeface="ＭＳ Ｐゴシック" charset="-128"/>
              </a:rPr>
              <a:t>Preoperatif risk değerlendirmesinde </a:t>
            </a:r>
          </a:p>
          <a:p>
            <a:pPr lvl="1"/>
            <a:r>
              <a:rPr lang="en-US" smtClean="0">
                <a:ea typeface="ＭＳ Ｐゴシック" charset="-128"/>
              </a:rPr>
              <a:t>Rest ağrısı ve nondiagnostik EKG olanlarda </a:t>
            </a:r>
          </a:p>
          <a:p>
            <a:pPr marL="0" indent="0"/>
            <a:r>
              <a:rPr lang="en-US" smtClean="0">
                <a:ea typeface="ＭＳ Ｐゴシック" charset="-128"/>
              </a:rPr>
              <a:t>2- Miyokard revaskülarizasyon değerlendirmesi 3- Disfonksiyonel miyokardda canlılık </a:t>
            </a:r>
          </a:p>
          <a:p>
            <a:pPr marL="0" indent="0"/>
            <a:endParaRPr lang="en-US" smtClean="0">
              <a:ea typeface="ＭＳ Ｐゴシック" charset="-128"/>
            </a:endParaRPr>
          </a:p>
        </p:txBody>
      </p:sp>
      <p:sp>
        <p:nvSpPr>
          <p:cNvPr id="73730" name="1 Başlık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r>
              <a:rPr lang="tr-TR" cap="none" smtClean="0">
                <a:solidFill>
                  <a:srgbClr val="E75C01"/>
                </a:solidFill>
                <a:ea typeface="ＭＳ Ｐゴシック" charset="-128"/>
              </a:rPr>
              <a:t>Kardiyovasküler Sistemde Nükleer Tıp Uygulamaları </a:t>
            </a:r>
            <a:endParaRPr lang="tr-TR" cap="none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ChangeArrowheads="1"/>
          </p:cNvSpPr>
          <p:nvPr/>
        </p:nvSpPr>
        <p:spPr bwMode="auto">
          <a:xfrm>
            <a:off x="609600" y="228600"/>
            <a:ext cx="76088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r-TR" sz="3600">
                <a:solidFill>
                  <a:srgbClr val="E75C01"/>
                </a:solidFill>
                <a:latin typeface="Comic Sans MS" pitchFamily="66" charset="0"/>
              </a:rPr>
              <a:t>MPS</a:t>
            </a:r>
            <a:r>
              <a:rPr lang="ja-JP" altLang="tr-TR" sz="3600">
                <a:solidFill>
                  <a:srgbClr val="E75C01"/>
                </a:solidFill>
                <a:latin typeface="Comic Sans MS" pitchFamily="66" charset="0"/>
              </a:rPr>
              <a:t>’</a:t>
            </a:r>
            <a:r>
              <a:rPr lang="tr-TR" altLang="ja-JP" sz="3600">
                <a:solidFill>
                  <a:srgbClr val="E75C01"/>
                </a:solidFill>
                <a:latin typeface="Comic Sans MS" pitchFamily="66" charset="0"/>
              </a:rPr>
              <a:t>nin Klinik Değeri </a:t>
            </a:r>
            <a:endParaRPr lang="en-US" sz="3600">
              <a:solidFill>
                <a:srgbClr val="E75C01"/>
              </a:solidFill>
              <a:latin typeface="Comic Sans MS" pitchFamily="6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908050"/>
            <a:ext cx="8386763" cy="1081088"/>
            <a:chOff x="0" y="0"/>
            <a:chExt cx="4084" cy="1056"/>
          </a:xfrm>
        </p:grpSpPr>
        <p:sp>
          <p:nvSpPr>
            <p:cNvPr id="7475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084" cy="10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57" name="Rectangle 5"/>
            <p:cNvSpPr>
              <a:spLocks noChangeArrowheads="1"/>
            </p:cNvSpPr>
            <p:nvPr/>
          </p:nvSpPr>
          <p:spPr bwMode="auto">
            <a:xfrm>
              <a:off x="135" y="0"/>
              <a:ext cx="3949" cy="10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buFontTx/>
                <a:buChar char="•"/>
              </a:pPr>
              <a:endParaRPr lang="tr-TR"/>
            </a:p>
            <a:p>
              <a:pPr eaLnBrk="0" fontAlgn="t" hangingPunct="0">
                <a:buFontTx/>
                <a:buChar char="•"/>
              </a:pPr>
              <a:r>
                <a:rPr lang="tr-TR"/>
                <a:t>G</a:t>
              </a:r>
              <a:r>
                <a:rPr lang="nl-NL"/>
                <a:t>ated n</a:t>
              </a:r>
              <a:r>
                <a:rPr lang="tr-TR"/>
                <a:t>ük</a:t>
              </a:r>
              <a:r>
                <a:rPr lang="nl-NL"/>
                <a:t>le</a:t>
              </a:r>
              <a:r>
                <a:rPr lang="tr-TR"/>
                <a:t>e</a:t>
              </a:r>
              <a:r>
                <a:rPr lang="nl-NL"/>
                <a:t>r stres test</a:t>
              </a:r>
              <a:r>
                <a:rPr lang="tr-TR"/>
                <a:t>i en uygun yaklaşım için</a:t>
              </a:r>
              <a:r>
                <a:rPr lang="nl-NL"/>
                <a:t> </a:t>
              </a:r>
              <a:r>
                <a:rPr lang="tr-TR"/>
                <a:t>güçlü bir tetkiktir</a:t>
              </a:r>
              <a:r>
                <a:rPr lang="nl-NL"/>
                <a:t>. </a:t>
              </a:r>
            </a:p>
            <a:p>
              <a:pPr eaLnBrk="0" fontAlgn="t" hangingPunct="0">
                <a:buFontTx/>
                <a:buChar char="•"/>
              </a:pPr>
              <a:r>
                <a:rPr lang="tr-TR"/>
                <a:t>Kateterizasyon için hasta seçiminde anlamlı olarak değerlendirilebilir</a:t>
              </a:r>
              <a:endParaRPr lang="nl-NL"/>
            </a:p>
            <a:p>
              <a:pPr lvl="1" eaLnBrk="0" fontAlgn="t" hangingPunct="0"/>
              <a:endParaRPr lang="nl-NL"/>
            </a:p>
          </p:txBody>
        </p:sp>
      </p:grpSp>
      <p:pic>
        <p:nvPicPr>
          <p:cNvPr id="74755" name="Picture 6" descr="powerChar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2420938"/>
            <a:ext cx="847566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cap="none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Gated SPECT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tr-TR" smtClean="0">
              <a:ea typeface="ＭＳ Ｐゴシック" charset="-128"/>
            </a:endParaRPr>
          </a:p>
          <a:p>
            <a:r>
              <a:rPr lang="tr-TR" smtClean="0">
                <a:ea typeface="ＭＳ Ｐゴシック" charset="-128"/>
              </a:rPr>
              <a:t>LV fonksiyon ve perfüzyonunu eşzamanlı değerlendirme</a:t>
            </a:r>
            <a:endParaRPr lang="en-US" smtClean="0">
              <a:ea typeface="ＭＳ Ｐゴシック" charset="-128"/>
            </a:endParaRPr>
          </a:p>
          <a:p>
            <a:r>
              <a:rPr lang="tr-TR" smtClean="0">
                <a:ea typeface="ＭＳ Ｐゴシック" charset="-128"/>
              </a:rPr>
              <a:t>Her R-R intervaline göre kesitler alınır</a:t>
            </a:r>
            <a:endParaRPr lang="en-US" smtClean="0">
              <a:ea typeface="ＭＳ Ｐゴシック" charset="-128"/>
            </a:endParaRPr>
          </a:p>
          <a:p>
            <a:r>
              <a:rPr lang="tr-TR" smtClean="0">
                <a:ea typeface="ＭＳ Ｐゴシック" charset="-128"/>
              </a:rPr>
              <a:t>8-15 dk da birkaç yüz kalp atımının ortalaması kaydedilir </a:t>
            </a:r>
            <a:endParaRPr lang="en-US" smtClean="0">
              <a:ea typeface="ＭＳ Ｐゴシック" charset="-128"/>
            </a:endParaRPr>
          </a:p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0"/>
            <a:ext cx="66294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533400"/>
            <a:ext cx="66294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Ekran Gösterisi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Myokard Perfüzyon SPECT görüntüleme ile oluşturulan tomografik kesitler.</vt:lpstr>
      <vt:lpstr>MPS– görüntüler neye benzer?</vt:lpstr>
      <vt:lpstr>Kardiyovasküler Sistemde Nükleer Tıp Uygulamaları </vt:lpstr>
      <vt:lpstr>Slayt 4</vt:lpstr>
      <vt:lpstr>Gated SPECT</vt:lpstr>
      <vt:lpstr>Slayt 6</vt:lpstr>
      <vt:lpstr>Slayt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Myokard Perfüzyon SPECT görüntüleme ile oluşturulan tomografik kesitler.</dc:title>
  <dc:creator>KALPMERKZ1677</dc:creator>
  <cp:lastModifiedBy>KALPMERKZ1677</cp:lastModifiedBy>
  <cp:revision>2</cp:revision>
  <dcterms:created xsi:type="dcterms:W3CDTF">2017-05-25T06:13:26Z</dcterms:created>
  <dcterms:modified xsi:type="dcterms:W3CDTF">2017-05-25T06:26:00Z</dcterms:modified>
</cp:coreProperties>
</file>