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0" r:id="rId15"/>
    <p:sldId id="274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3" y="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3">
                    <a:lumMod val="50000"/>
                  </a:schemeClr>
                </a:solidFill>
                <a:latin typeface="Lucida Bright" panose="020406020505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ucida Bright" panose="02040602050505020304" pitchFamily="18" charset="0"/>
              </a:defRPr>
            </a:lvl1pPr>
            <a:lvl2pPr>
              <a:defRPr>
                <a:latin typeface="Lucida Bright" panose="02040602050505020304" pitchFamily="18" charset="0"/>
              </a:defRPr>
            </a:lvl2pPr>
            <a:lvl3pPr>
              <a:defRPr>
                <a:latin typeface="Lucida Bright" panose="02040602050505020304" pitchFamily="18" charset="0"/>
              </a:defRPr>
            </a:lvl3pPr>
            <a:lvl4pPr>
              <a:defRPr>
                <a:latin typeface="Lucida Bright" panose="02040602050505020304" pitchFamily="18" charset="0"/>
              </a:defRPr>
            </a:lvl4pPr>
            <a:lvl5pPr>
              <a:defRPr>
                <a:latin typeface="Lucida Bright" panose="02040602050505020304" pitchFamily="18" charset="0"/>
              </a:defRPr>
            </a:lvl5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10.12.2022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7277"/>
            <a:ext cx="7772400" cy="901443"/>
          </a:xfrm>
        </p:spPr>
        <p:txBody>
          <a:bodyPr>
            <a:normAutofit fontScale="90000"/>
          </a:bodyPr>
          <a:lstStyle/>
          <a:p>
            <a:r>
              <a:rPr lang="tr-TR" sz="6000" b="1" dirty="0">
                <a:solidFill>
                  <a:schemeClr val="bg2">
                    <a:lumMod val="25000"/>
                  </a:schemeClr>
                </a:solidFill>
                <a:latin typeface="Lucida Bright" panose="02040602050505020304" pitchFamily="18" charset="0"/>
              </a:rPr>
              <a:t>RABBITS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6091812"/>
            <a:ext cx="9144000" cy="766187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Bright" panose="02040602050505020304" pitchFamily="18" charset="0"/>
              </a:rPr>
              <a:t>Assoc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Lucida Bright" panose="02040602050505020304" pitchFamily="18" charset="0"/>
              </a:rPr>
              <a:t>. Prof. Dr. Yasemin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Bright" panose="02040602050505020304" pitchFamily="18" charset="0"/>
              </a:rPr>
              <a:t>Salgirli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Lucida Bright" panose="02040602050505020304" pitchFamily="18" charset="0"/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Bright" panose="02040602050505020304" pitchFamily="18" charset="0"/>
              </a:rPr>
              <a:t>Demirbas</a:t>
            </a:r>
            <a:endParaRPr lang="tr-TR" dirty="0">
              <a:solidFill>
                <a:schemeClr val="tx1">
                  <a:lumMod val="50000"/>
                  <a:lumOff val="50000"/>
                </a:schemeClr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312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OLFACTORY COMMUNICATION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5802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Having a good sense of smell, rabbits also communicate via scent-marking that is sometimes sufficiently strong for humans to detect. </a:t>
            </a:r>
            <a:endParaRPr lang="tr-TR" dirty="0"/>
          </a:p>
          <a:p>
            <a:r>
              <a:rPr lang="en-US" dirty="0"/>
              <a:t>Most notably, males scent mark by urine spraying. </a:t>
            </a:r>
            <a:endParaRPr lang="tr-TR" dirty="0"/>
          </a:p>
          <a:p>
            <a:r>
              <a:rPr lang="en-US" dirty="0"/>
              <a:t>They will spray lower ranking males and will also spray females in estrus as part of courtship behavior.</a:t>
            </a:r>
            <a:endParaRPr lang="tr-TR" dirty="0"/>
          </a:p>
          <a:p>
            <a:r>
              <a:rPr lang="en-US" dirty="0"/>
              <a:t> If a male rabbit has a strong social bond with a human, they may spray the human. </a:t>
            </a:r>
            <a:endParaRPr lang="tr-TR" dirty="0"/>
          </a:p>
          <a:p>
            <a:r>
              <a:rPr lang="tr-TR" dirty="0"/>
              <a:t>R</a:t>
            </a:r>
            <a:r>
              <a:rPr lang="en-US" dirty="0" err="1"/>
              <a:t>abbits</a:t>
            </a:r>
            <a:r>
              <a:rPr lang="en-US" dirty="0"/>
              <a:t> often mark both their environment and each other with glands located on the chin. </a:t>
            </a:r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373" b="100000" l="16489" r="86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58" t="26105" r="15742"/>
          <a:stretch/>
        </p:blipFill>
        <p:spPr bwMode="auto">
          <a:xfrm>
            <a:off x="8316416" y="5637960"/>
            <a:ext cx="711204" cy="104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755576" y="1412776"/>
            <a:ext cx="8064896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539552" y="649664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Dr. Yasemin </a:t>
            </a:r>
            <a:r>
              <a:rPr lang="tr-TR" dirty="0" err="1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Salgirli</a:t>
            </a:r>
            <a:r>
              <a:rPr lang="tr-TR" dirty="0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 </a:t>
            </a:r>
            <a:r>
              <a:rPr lang="tr-TR" dirty="0" err="1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Demirbas</a:t>
            </a:r>
            <a:endParaRPr lang="tr-TR" dirty="0">
              <a:solidFill>
                <a:schemeClr val="bg1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38" y="1772816"/>
            <a:ext cx="346268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7538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991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VISUAL COMMUNICATION</a:t>
            </a:r>
            <a:br>
              <a:rPr lang="tr-TR" dirty="0"/>
            </a:br>
            <a:r>
              <a:rPr lang="tr-TR" dirty="0"/>
              <a:t>BODY LANGUAGE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3178696" cy="4205063"/>
          </a:xfrm>
        </p:spPr>
        <p:txBody>
          <a:bodyPr>
            <a:normAutofit/>
          </a:bodyPr>
          <a:lstStyle/>
          <a:p>
            <a:r>
              <a:rPr lang="en-US" dirty="0"/>
              <a:t>The rabbit’s posture gives further information about its emotional state. </a:t>
            </a:r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373" b="100000" l="16489" r="86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58" t="26105" r="15742"/>
          <a:stretch/>
        </p:blipFill>
        <p:spPr bwMode="auto">
          <a:xfrm>
            <a:off x="8316416" y="5637960"/>
            <a:ext cx="711204" cy="104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755576" y="1412776"/>
            <a:ext cx="8064896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539552" y="649664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Dr. Yasemin </a:t>
            </a:r>
            <a:r>
              <a:rPr lang="tr-TR" dirty="0" err="1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Salgirli</a:t>
            </a:r>
            <a:r>
              <a:rPr lang="tr-TR" dirty="0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 </a:t>
            </a:r>
            <a:r>
              <a:rPr lang="tr-TR" dirty="0" err="1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Demirbas</a:t>
            </a:r>
            <a:endParaRPr lang="tr-TR" dirty="0">
              <a:solidFill>
                <a:schemeClr val="bg1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9" t="1520" r="1979" b="8541"/>
          <a:stretch/>
        </p:blipFill>
        <p:spPr bwMode="auto">
          <a:xfrm>
            <a:off x="3995936" y="1511012"/>
            <a:ext cx="3960440" cy="517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703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Environmental</a:t>
            </a:r>
            <a:r>
              <a:rPr lang="tr-TR" dirty="0"/>
              <a:t> </a:t>
            </a:r>
            <a:r>
              <a:rPr lang="tr-TR" dirty="0" err="1"/>
              <a:t>enrichment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58026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Small cages</a:t>
            </a:r>
            <a:r>
              <a:rPr lang="tr-TR" b="1" dirty="0"/>
              <a:t> </a:t>
            </a:r>
            <a:r>
              <a:rPr lang="en-US" b="1" dirty="0"/>
              <a:t>are not suitable for continuous housing of the pet rabbit. </a:t>
            </a:r>
            <a:endParaRPr lang="tr-TR" b="1" dirty="0"/>
          </a:p>
          <a:p>
            <a:r>
              <a:rPr lang="en-US" dirty="0"/>
              <a:t>They are derived from keeping rabbits as meat animals</a:t>
            </a:r>
            <a:endParaRPr lang="tr-TR" dirty="0"/>
          </a:p>
          <a:p>
            <a:r>
              <a:rPr lang="tr-TR" dirty="0" err="1"/>
              <a:t>They</a:t>
            </a:r>
            <a:r>
              <a:rPr lang="tr-TR" dirty="0"/>
              <a:t> </a:t>
            </a:r>
            <a:r>
              <a:rPr lang="en-US" dirty="0"/>
              <a:t>fail to address a number of requirements for optimizing the rabbit’s welfare</a:t>
            </a:r>
            <a:r>
              <a:rPr lang="tr-TR" dirty="0"/>
              <a:t>:</a:t>
            </a:r>
          </a:p>
          <a:p>
            <a:pPr lvl="1"/>
            <a:r>
              <a:rPr lang="tr-TR" dirty="0"/>
              <a:t>No </a:t>
            </a:r>
            <a:r>
              <a:rPr lang="en-US" dirty="0"/>
              <a:t>adequate space for a rabbit to move and explore its environment, </a:t>
            </a:r>
            <a:endParaRPr lang="tr-TR" dirty="0"/>
          </a:p>
          <a:p>
            <a:pPr lvl="1"/>
            <a:r>
              <a:rPr lang="tr-TR" dirty="0"/>
              <a:t>No </a:t>
            </a:r>
            <a:r>
              <a:rPr lang="en-US" dirty="0"/>
              <a:t>objects to chew, manipulate, and explore.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373" b="100000" l="16489" r="86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58" t="26105" r="15742"/>
          <a:stretch/>
        </p:blipFill>
        <p:spPr bwMode="auto">
          <a:xfrm>
            <a:off x="8316416" y="5637960"/>
            <a:ext cx="711204" cy="104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755576" y="1412776"/>
            <a:ext cx="8064896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539552" y="649664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Dr. Yasemin </a:t>
            </a:r>
            <a:r>
              <a:rPr lang="tr-TR" dirty="0" err="1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Salgirli</a:t>
            </a:r>
            <a:r>
              <a:rPr lang="tr-TR" dirty="0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 </a:t>
            </a:r>
            <a:r>
              <a:rPr lang="tr-TR" dirty="0" err="1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Demirbas</a:t>
            </a:r>
            <a:endParaRPr lang="tr-TR" dirty="0">
              <a:solidFill>
                <a:schemeClr val="bg1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443" y="1546256"/>
            <a:ext cx="2992029" cy="224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677" y="4005064"/>
            <a:ext cx="307234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089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Environmental</a:t>
            </a:r>
            <a:r>
              <a:rPr lang="tr-TR" dirty="0"/>
              <a:t> </a:t>
            </a:r>
            <a:r>
              <a:rPr lang="tr-TR" dirty="0" err="1"/>
              <a:t>enrichment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230425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Large outdoor enclosures have advantages and disadvantages. </a:t>
            </a:r>
            <a:endParaRPr lang="tr-TR" dirty="0"/>
          </a:p>
          <a:p>
            <a:r>
              <a:rPr lang="en-US" dirty="0"/>
              <a:t>An outdoor enclosure can be used to provide the rabbit with the space and resources to engage in vigorous activities such as digging</a:t>
            </a:r>
            <a:endParaRPr lang="tr-TR" dirty="0"/>
          </a:p>
          <a:p>
            <a:r>
              <a:rPr lang="en-US" dirty="0"/>
              <a:t>However, care must be taken to make sure the play space is predator proof, or else the rabbit must be continuously supervised when it is outside.</a:t>
            </a:r>
            <a:endParaRPr lang="tr-TR" dirty="0"/>
          </a:p>
          <a:p>
            <a:r>
              <a:rPr lang="en-US" dirty="0"/>
              <a:t> Do not leave a rabbit outside in extremely hot or cold temperatures, or other severe weather. </a:t>
            </a:r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373" b="100000" l="16489" r="86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58" t="26105" r="15742"/>
          <a:stretch/>
        </p:blipFill>
        <p:spPr bwMode="auto">
          <a:xfrm>
            <a:off x="8316416" y="5637960"/>
            <a:ext cx="711204" cy="104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755576" y="1412776"/>
            <a:ext cx="8064896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539552" y="649664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Dr. Yasemin </a:t>
            </a:r>
            <a:r>
              <a:rPr lang="tr-TR" dirty="0" err="1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Salgirli</a:t>
            </a:r>
            <a:r>
              <a:rPr lang="tr-TR" dirty="0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 </a:t>
            </a:r>
            <a:r>
              <a:rPr lang="tr-TR" dirty="0" err="1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Demirbas</a:t>
            </a:r>
            <a:endParaRPr lang="tr-TR" dirty="0">
              <a:solidFill>
                <a:schemeClr val="bg1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3501008"/>
            <a:ext cx="8604448" cy="282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063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Environmental</a:t>
            </a:r>
            <a:r>
              <a:rPr lang="tr-TR" dirty="0"/>
              <a:t> </a:t>
            </a:r>
            <a:r>
              <a:rPr lang="tr-TR" dirty="0" err="1"/>
              <a:t>enrichment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5416480" cy="470912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Ways to maintain a behaviorally healthy pet rabbit:</a:t>
            </a:r>
            <a:endParaRPr lang="tr-TR" b="1" dirty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en-US" dirty="0"/>
              <a:t>1. Socialize it to humans and other rabbits when it is young.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en-US" dirty="0"/>
              <a:t>2. Always pick up and carry a rabbit in a way that provides adequate support for its limbs and its body.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en-US" dirty="0"/>
              <a:t>3. Have more than one rabbit. Having other, familiar rabbits in the household gives the pet rabbit a playmate and grooming companion.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en-US" dirty="0"/>
              <a:t>4. Provide environmental enrichment via toys to play with and acceptable digging sites.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373" b="100000" l="16489" r="86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58" t="26105" r="15742"/>
          <a:stretch/>
        </p:blipFill>
        <p:spPr bwMode="auto">
          <a:xfrm>
            <a:off x="8316416" y="5637960"/>
            <a:ext cx="711204" cy="104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755576" y="1412776"/>
            <a:ext cx="8064896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539552" y="649664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Dr. Yasemin </a:t>
            </a:r>
            <a:r>
              <a:rPr lang="tr-TR" dirty="0" err="1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Salgirli</a:t>
            </a:r>
            <a:r>
              <a:rPr lang="tr-TR" dirty="0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 </a:t>
            </a:r>
            <a:r>
              <a:rPr lang="tr-TR" dirty="0" err="1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Demirbas</a:t>
            </a:r>
            <a:endParaRPr lang="tr-TR" dirty="0">
              <a:solidFill>
                <a:schemeClr val="bg1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635" y="1469377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22" y="3356992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728" y="4960418"/>
            <a:ext cx="285273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266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Environmental</a:t>
            </a:r>
            <a:r>
              <a:rPr lang="tr-TR" dirty="0"/>
              <a:t> </a:t>
            </a:r>
            <a:r>
              <a:rPr lang="tr-TR" dirty="0" err="1"/>
              <a:t>enrichment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7091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Make sure the rabbit has frequent, preferably daily, opportunities to exercise and explore its environment.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en-US" dirty="0"/>
              <a:t>(a) Provide your rabbit with access to one or more rooms of the house for at least part of the day.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en-US" dirty="0"/>
              <a:t>(b) Take the rabbit on walks, but make sure it is not exposed to pesticides or herbicides.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en-US" dirty="0"/>
              <a:t>(c) Provide a large outdoor enclosure, making sure to protect the rabbit from predators, insects, and severe weather.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en-US" dirty="0"/>
              <a:t>6. Neuter male rabbits to decrease the likelihood of urine spraying.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373" b="100000" l="16489" r="86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58" t="26105" r="15742"/>
          <a:stretch/>
        </p:blipFill>
        <p:spPr bwMode="auto">
          <a:xfrm>
            <a:off x="8316416" y="5637960"/>
            <a:ext cx="711204" cy="104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755576" y="1412776"/>
            <a:ext cx="8064896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539552" y="649664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Dr. Yasemin </a:t>
            </a:r>
            <a:r>
              <a:rPr lang="tr-TR" dirty="0" err="1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Salgirli</a:t>
            </a:r>
            <a:r>
              <a:rPr lang="tr-TR" dirty="0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 </a:t>
            </a:r>
            <a:r>
              <a:rPr lang="tr-TR" dirty="0" err="1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Demirbas</a:t>
            </a:r>
            <a:endParaRPr lang="tr-TR" dirty="0">
              <a:solidFill>
                <a:schemeClr val="bg1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2952328" cy="221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885" y="4133850"/>
            <a:ext cx="3839735" cy="167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3">
                    <a:lumMod val="50000"/>
                  </a:schemeClr>
                </a:solidFill>
              </a:rPr>
              <a:t>INTRODUCTION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4546848" cy="449309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wild European rabbit, </a:t>
            </a:r>
            <a:r>
              <a:rPr lang="en-US" i="1" dirty="0" err="1"/>
              <a:t>Oryctolagus</a:t>
            </a:r>
            <a:r>
              <a:rPr lang="en-US" i="1" dirty="0"/>
              <a:t> </a:t>
            </a:r>
            <a:r>
              <a:rPr lang="en-US" i="1" dirty="0" err="1"/>
              <a:t>cuniculus</a:t>
            </a:r>
            <a:r>
              <a:rPr lang="en-US" dirty="0"/>
              <a:t>, </a:t>
            </a:r>
            <a:endParaRPr lang="tr-TR" dirty="0"/>
          </a:p>
          <a:p>
            <a:pPr lvl="1"/>
            <a:r>
              <a:rPr lang="en-US" dirty="0"/>
              <a:t>whose name roughly translates as “hare-like digger of underground passages”</a:t>
            </a:r>
            <a:endParaRPr lang="tr-TR" dirty="0"/>
          </a:p>
          <a:p>
            <a:r>
              <a:rPr lang="tr-TR" dirty="0" err="1"/>
              <a:t>It</a:t>
            </a:r>
            <a:r>
              <a:rPr lang="en-US" dirty="0"/>
              <a:t> was kept in cages approximately 3000 years ago, when the Phoenicians reached Spain.</a:t>
            </a:r>
            <a:endParaRPr lang="tr-TR" dirty="0"/>
          </a:p>
          <a:p>
            <a:r>
              <a:rPr lang="en-US" dirty="0"/>
              <a:t>When rabbits were first kept in cages, they were portable sources of fresh meat rather than pets.  </a:t>
            </a:r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373" b="100000" l="16489" r="86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58" t="26105" r="15742"/>
          <a:stretch/>
        </p:blipFill>
        <p:spPr bwMode="auto">
          <a:xfrm>
            <a:off x="8316416" y="5637960"/>
            <a:ext cx="711204" cy="104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755576" y="1412776"/>
            <a:ext cx="8064896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539552" y="649664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Dr. Yasemin </a:t>
            </a:r>
            <a:r>
              <a:rPr lang="tr-TR" dirty="0" err="1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Salgirli</a:t>
            </a:r>
            <a:r>
              <a:rPr lang="tr-TR" dirty="0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 </a:t>
            </a:r>
            <a:r>
              <a:rPr lang="tr-TR" dirty="0" err="1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Demirbas</a:t>
            </a:r>
            <a:endParaRPr lang="tr-TR" dirty="0">
              <a:solidFill>
                <a:schemeClr val="bg1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799"/>
            <a:ext cx="3456384" cy="207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288462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047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SOCIAL ORGANISATION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63711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Wild </a:t>
            </a:r>
            <a:r>
              <a:rPr lang="en-US" i="1" dirty="0"/>
              <a:t>O. </a:t>
            </a:r>
            <a:r>
              <a:rPr lang="en-US" i="1" dirty="0" err="1"/>
              <a:t>cuniculi</a:t>
            </a:r>
            <a:r>
              <a:rPr lang="en-US" i="1" dirty="0"/>
              <a:t> </a:t>
            </a:r>
            <a:r>
              <a:rPr lang="en-US" dirty="0"/>
              <a:t>live in social groups that number up to 300 or 400 rabbits</a:t>
            </a:r>
            <a:endParaRPr lang="tr-TR" dirty="0"/>
          </a:p>
          <a:p>
            <a:r>
              <a:rPr lang="tr-TR" dirty="0" err="1"/>
              <a:t>Rabbits</a:t>
            </a:r>
            <a:r>
              <a:rPr lang="tr-TR" dirty="0"/>
              <a:t> </a:t>
            </a:r>
            <a:r>
              <a:rPr lang="en-US" dirty="0"/>
              <a:t>leave the warren to graze at dawn and at dusk, </a:t>
            </a:r>
            <a:endParaRPr lang="tr-TR" dirty="0"/>
          </a:p>
          <a:p>
            <a:r>
              <a:rPr lang="tr-TR" dirty="0"/>
              <a:t>T</a:t>
            </a:r>
            <a:r>
              <a:rPr lang="en-US" dirty="0"/>
              <a:t>hey are crepuscular. </a:t>
            </a:r>
            <a:endParaRPr lang="tr-TR" dirty="0"/>
          </a:p>
          <a:p>
            <a:r>
              <a:rPr lang="en-US" dirty="0"/>
              <a:t>When multiple rabbits are out together, they take turns checking for predators, </a:t>
            </a:r>
            <a:endParaRPr lang="tr-TR" dirty="0"/>
          </a:p>
          <a:p>
            <a:pPr lvl="1"/>
            <a:r>
              <a:rPr lang="tr-TR" dirty="0"/>
              <a:t>T</a:t>
            </a:r>
            <a:r>
              <a:rPr lang="en-US" dirty="0"/>
              <a:t>hey do by standing up on their hind limbs, and raising their ears. </a:t>
            </a:r>
            <a:endParaRPr lang="tr-TR" dirty="0"/>
          </a:p>
          <a:p>
            <a:pPr lvl="1"/>
            <a:r>
              <a:rPr lang="en-US" dirty="0"/>
              <a:t>The more rabbits that are out at one time, the less time any one rabbit spends checking for predators. </a:t>
            </a:r>
            <a:endParaRPr lang="tr-TR" dirty="0"/>
          </a:p>
          <a:p>
            <a:pPr lvl="1"/>
            <a:r>
              <a:rPr lang="tr-TR" b="1" dirty="0"/>
              <a:t>O</a:t>
            </a:r>
            <a:r>
              <a:rPr lang="en-US" b="1" dirty="0"/>
              <a:t>ne advantage of group living is the ability to spend more time eating when in the vulnerable position of being outside the warren. </a:t>
            </a:r>
            <a:endParaRPr lang="tr-TR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373" b="100000" l="16489" r="86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58" t="26105" r="15742"/>
          <a:stretch/>
        </p:blipFill>
        <p:spPr bwMode="auto">
          <a:xfrm>
            <a:off x="8316416" y="5637960"/>
            <a:ext cx="711204" cy="104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755576" y="1412776"/>
            <a:ext cx="8064896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539552" y="649664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Dr. Yasemin </a:t>
            </a:r>
            <a:r>
              <a:rPr lang="tr-TR" dirty="0" err="1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Salgirli</a:t>
            </a:r>
            <a:r>
              <a:rPr lang="tr-TR" dirty="0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 </a:t>
            </a:r>
            <a:r>
              <a:rPr lang="tr-TR" dirty="0" err="1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Demirbas</a:t>
            </a:r>
            <a:endParaRPr lang="tr-TR" dirty="0">
              <a:solidFill>
                <a:schemeClr val="bg1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363428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8" r="17500" b="5267"/>
          <a:stretch/>
        </p:blipFill>
        <p:spPr bwMode="auto">
          <a:xfrm>
            <a:off x="5277192" y="3789040"/>
            <a:ext cx="328933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159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SOCIAL ORGANISATION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85313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Within the colony, there are typically multiple subgroups, </a:t>
            </a:r>
            <a:endParaRPr lang="tr-TR" dirty="0"/>
          </a:p>
          <a:p>
            <a:pPr lvl="1"/>
            <a:r>
              <a:rPr lang="en-US" dirty="0"/>
              <a:t>each consisting of 2–8 individuals.</a:t>
            </a:r>
            <a:endParaRPr lang="tr-TR" dirty="0"/>
          </a:p>
          <a:p>
            <a:r>
              <a:rPr lang="en-US" dirty="0"/>
              <a:t>Females within the group are usually related,</a:t>
            </a:r>
            <a:endParaRPr lang="tr-TR" dirty="0"/>
          </a:p>
          <a:p>
            <a:r>
              <a:rPr lang="tr-TR" dirty="0"/>
              <a:t>M</a:t>
            </a:r>
            <a:r>
              <a:rPr lang="en-US" dirty="0"/>
              <a:t>ales within the group maintain a rigid dominance hierarchy </a:t>
            </a:r>
            <a:endParaRPr lang="tr-TR" dirty="0"/>
          </a:p>
          <a:p>
            <a:pPr lvl="1"/>
            <a:r>
              <a:rPr lang="en-US" dirty="0"/>
              <a:t>that is maintained primarily through ritualized signaling.</a:t>
            </a:r>
            <a:endParaRPr lang="tr-TR" dirty="0"/>
          </a:p>
          <a:p>
            <a:r>
              <a:rPr lang="en-US" b="1" dirty="0"/>
              <a:t>Keeping in mind the natural social organization of wild rabbits, it is generally best to keep pet rabbits in similar, small social groups.</a:t>
            </a:r>
            <a:endParaRPr lang="tr-TR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373" b="100000" l="16489" r="86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58" t="26105" r="15742"/>
          <a:stretch/>
        </p:blipFill>
        <p:spPr bwMode="auto">
          <a:xfrm>
            <a:off x="8316416" y="5637960"/>
            <a:ext cx="711204" cy="104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755576" y="1412776"/>
            <a:ext cx="8064896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539552" y="649664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Dr. Yasemin </a:t>
            </a:r>
            <a:r>
              <a:rPr lang="tr-TR" dirty="0" err="1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Salgirli</a:t>
            </a:r>
            <a:r>
              <a:rPr lang="tr-TR" dirty="0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 </a:t>
            </a:r>
            <a:r>
              <a:rPr lang="tr-TR" dirty="0" err="1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Demirbas</a:t>
            </a:r>
            <a:endParaRPr lang="tr-TR" dirty="0">
              <a:solidFill>
                <a:schemeClr val="bg1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4" y="1988840"/>
            <a:ext cx="3545989" cy="238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763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WARRENS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403374" cy="4853135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W</a:t>
            </a:r>
            <a:r>
              <a:rPr lang="en-US" dirty="0" err="1"/>
              <a:t>ild</a:t>
            </a:r>
            <a:r>
              <a:rPr lang="en-US" dirty="0"/>
              <a:t> rabbits live in underground warrens.</a:t>
            </a:r>
            <a:endParaRPr lang="tr-TR" dirty="0"/>
          </a:p>
          <a:p>
            <a:r>
              <a:rPr lang="en-US" dirty="0"/>
              <a:t>A large warren may have 50 entrances or </a:t>
            </a:r>
            <a:r>
              <a:rPr lang="en-US" dirty="0" err="1"/>
              <a:t>mor</a:t>
            </a:r>
            <a:r>
              <a:rPr lang="tr-TR" dirty="0"/>
              <a:t>e.</a:t>
            </a:r>
            <a:r>
              <a:rPr lang="en-US" dirty="0"/>
              <a:t> </a:t>
            </a:r>
            <a:endParaRPr lang="tr-TR" dirty="0"/>
          </a:p>
          <a:p>
            <a:r>
              <a:rPr lang="en-US" b="1" dirty="0"/>
              <a:t>In the keeping of pet rabbits, it is best to allow</a:t>
            </a:r>
            <a:r>
              <a:rPr lang="tr-TR" b="1" dirty="0"/>
              <a:t> </a:t>
            </a:r>
            <a:r>
              <a:rPr lang="en-US" b="1" dirty="0"/>
              <a:t>for their natural behavior, and make sure that they have a secure, cave-like area where they can also rest undisturbed </a:t>
            </a:r>
            <a:endParaRPr lang="tr-TR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373" b="100000" l="16489" r="86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58" t="26105" r="15742"/>
          <a:stretch/>
        </p:blipFill>
        <p:spPr bwMode="auto">
          <a:xfrm>
            <a:off x="8316416" y="5637960"/>
            <a:ext cx="711204" cy="104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755576" y="1412776"/>
            <a:ext cx="8064896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539552" y="649664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Dr. Yasemin </a:t>
            </a:r>
            <a:r>
              <a:rPr lang="tr-TR" dirty="0" err="1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Salgirli</a:t>
            </a:r>
            <a:r>
              <a:rPr lang="tr-TR" dirty="0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 </a:t>
            </a:r>
            <a:r>
              <a:rPr lang="tr-TR" dirty="0" err="1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Demirbas</a:t>
            </a:r>
            <a:endParaRPr lang="tr-TR" dirty="0">
              <a:solidFill>
                <a:schemeClr val="bg1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028" y="2043696"/>
            <a:ext cx="3989054" cy="30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81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SENSES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58026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Rabbits’ sensory abilities are adapted to spending much of their lives underground in lightless tunnels. </a:t>
            </a:r>
            <a:endParaRPr lang="tr-TR" b="1" dirty="0"/>
          </a:p>
          <a:p>
            <a:r>
              <a:rPr lang="en-US" dirty="0"/>
              <a:t>They have an excellent sense of smell </a:t>
            </a:r>
            <a:endParaRPr lang="tr-TR" dirty="0"/>
          </a:p>
          <a:p>
            <a:r>
              <a:rPr lang="tr-TR" dirty="0" err="1"/>
              <a:t>They</a:t>
            </a:r>
            <a:r>
              <a:rPr lang="tr-TR" dirty="0"/>
              <a:t> </a:t>
            </a:r>
            <a:r>
              <a:rPr lang="en-US" dirty="0"/>
              <a:t>can hear very low volume sounds that a human would not hear. </a:t>
            </a:r>
            <a:endParaRPr lang="tr-TR" dirty="0"/>
          </a:p>
          <a:p>
            <a:r>
              <a:rPr lang="en-US" dirty="0"/>
              <a:t>Their long ears can be rotated independently, </a:t>
            </a:r>
            <a:endParaRPr lang="tr-TR" dirty="0"/>
          </a:p>
          <a:p>
            <a:pPr lvl="1"/>
            <a:r>
              <a:rPr lang="en-US" dirty="0"/>
              <a:t>facilitating their ability to identify the direction from which a predator is approaching. </a:t>
            </a:r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373" b="100000" l="16489" r="86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58" t="26105" r="15742"/>
          <a:stretch/>
        </p:blipFill>
        <p:spPr bwMode="auto">
          <a:xfrm>
            <a:off x="8316416" y="5637960"/>
            <a:ext cx="711204" cy="104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755576" y="1412776"/>
            <a:ext cx="8064896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539552" y="649664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Dr. Yasemin </a:t>
            </a:r>
            <a:r>
              <a:rPr lang="tr-TR" dirty="0" err="1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Salgirli</a:t>
            </a:r>
            <a:r>
              <a:rPr lang="tr-TR" dirty="0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 </a:t>
            </a:r>
            <a:r>
              <a:rPr lang="tr-TR" dirty="0" err="1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Demirbas</a:t>
            </a:r>
            <a:endParaRPr lang="tr-TR" dirty="0">
              <a:solidFill>
                <a:schemeClr val="bg1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18434" name="Picture 2" descr="Rabbit ears in the sunlight Posters and Prints | Posterlounge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1" y="1595540"/>
            <a:ext cx="2934797" cy="404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265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SENSES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5802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Their eyes are prominently located on the side of their head and their total field of vision is close to 360°. </a:t>
            </a:r>
            <a:endParaRPr lang="tr-TR" dirty="0"/>
          </a:p>
          <a:p>
            <a:pPr lvl="1"/>
            <a:r>
              <a:rPr lang="en-US" dirty="0"/>
              <a:t>Rabbits can also have a wide field of vision upward, above their head, allowing them to spot approaching raptors. </a:t>
            </a:r>
            <a:endParaRPr lang="tr-TR" dirty="0"/>
          </a:p>
          <a:p>
            <a:pPr lvl="1"/>
            <a:r>
              <a:rPr lang="en-US" dirty="0"/>
              <a:t>There is a small blind spot directly in front of their nose. </a:t>
            </a:r>
            <a:endParaRPr lang="tr-TR" dirty="0"/>
          </a:p>
          <a:p>
            <a:r>
              <a:rPr lang="en-US" dirty="0"/>
              <a:t>Rods are the predominant photoreceptor cells, giving the rabbit excellent vision in dim light.</a:t>
            </a:r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373" b="100000" l="16489" r="86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58" t="26105" r="15742"/>
          <a:stretch/>
        </p:blipFill>
        <p:spPr bwMode="auto">
          <a:xfrm>
            <a:off x="8316416" y="5637960"/>
            <a:ext cx="711204" cy="104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755576" y="1412776"/>
            <a:ext cx="8064896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539552" y="649664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Dr. Yasemin </a:t>
            </a:r>
            <a:r>
              <a:rPr lang="tr-TR" dirty="0" err="1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Salgirli</a:t>
            </a:r>
            <a:r>
              <a:rPr lang="tr-TR" dirty="0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 </a:t>
            </a:r>
            <a:r>
              <a:rPr lang="tr-TR" dirty="0" err="1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Demirbas</a:t>
            </a:r>
            <a:endParaRPr lang="tr-TR" dirty="0">
              <a:solidFill>
                <a:schemeClr val="bg1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909" y="1700808"/>
            <a:ext cx="30384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702090"/>
            <a:ext cx="23241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659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AUDITORY COMMUNICATION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While people who are not familiar with rabbits tend to think of them as being silent animals, </a:t>
            </a:r>
            <a:endParaRPr lang="tr-TR" dirty="0"/>
          </a:p>
          <a:p>
            <a:r>
              <a:rPr lang="tr-TR" dirty="0"/>
              <a:t>T</a:t>
            </a:r>
            <a:r>
              <a:rPr lang="en-US" dirty="0"/>
              <a:t>hey have a number of auditory communications, most of which are low volume. </a:t>
            </a:r>
            <a:endParaRPr lang="tr-TR" dirty="0"/>
          </a:p>
          <a:p>
            <a:r>
              <a:rPr lang="en-US" dirty="0"/>
              <a:t>Purring, clicking, and quiet tooth grinding can generally be interpreted as indicating contentment, </a:t>
            </a:r>
            <a:endParaRPr lang="tr-TR" dirty="0"/>
          </a:p>
          <a:p>
            <a:pPr lvl="1"/>
            <a:r>
              <a:rPr lang="en-US" dirty="0"/>
              <a:t>as these are sounds that humans can hear when a rabbit that is well habituated to humans is in a secure, comfortable situation. </a:t>
            </a:r>
            <a:endParaRPr lang="tr-TR" dirty="0"/>
          </a:p>
          <a:p>
            <a:r>
              <a:rPr lang="en-US" dirty="0"/>
              <a:t>Loud tooth grinding, grunting, or growling are threat behaviors.</a:t>
            </a:r>
            <a:endParaRPr lang="tr-TR" dirty="0"/>
          </a:p>
          <a:p>
            <a:r>
              <a:rPr lang="en-US" dirty="0"/>
              <a:t>Their growl sounds similar to that of a dog but, </a:t>
            </a:r>
            <a:endParaRPr lang="tr-TR" dirty="0"/>
          </a:p>
          <a:p>
            <a:pPr lvl="1"/>
            <a:r>
              <a:rPr lang="en-US" dirty="0"/>
              <a:t>as with all of their vocalizations, is generally of such a low volume that the inattentive handler may miss it. </a:t>
            </a:r>
            <a:endParaRPr lang="tr-TR" dirty="0"/>
          </a:p>
          <a:p>
            <a:r>
              <a:rPr lang="en-US" dirty="0"/>
              <a:t>Likewise, the purr sounds similar to that of the cat, </a:t>
            </a:r>
            <a:endParaRPr lang="tr-TR" dirty="0"/>
          </a:p>
          <a:p>
            <a:pPr lvl="1"/>
            <a:r>
              <a:rPr lang="en-US" dirty="0"/>
              <a:t>but is very low volume</a:t>
            </a:r>
            <a:endParaRPr lang="tr-TR" dirty="0"/>
          </a:p>
          <a:p>
            <a:r>
              <a:rPr lang="en-US" dirty="0"/>
              <a:t>Rabbits in pain may also grind their teeth loudly, and it is important to pay attention to this when caring for a rabbit that is sick or injured. </a:t>
            </a:r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373" b="100000" l="16489" r="86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58" t="26105" r="15742"/>
          <a:stretch/>
        </p:blipFill>
        <p:spPr bwMode="auto">
          <a:xfrm>
            <a:off x="8316416" y="5637960"/>
            <a:ext cx="711204" cy="104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755576" y="1412776"/>
            <a:ext cx="8064896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539552" y="649664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Dr. Yasemin </a:t>
            </a:r>
            <a:r>
              <a:rPr lang="tr-TR" dirty="0" err="1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Salgirli</a:t>
            </a:r>
            <a:r>
              <a:rPr lang="tr-TR" dirty="0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 </a:t>
            </a:r>
            <a:r>
              <a:rPr lang="tr-TR" dirty="0" err="1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Demirbas</a:t>
            </a:r>
            <a:endParaRPr lang="tr-TR" dirty="0">
              <a:solidFill>
                <a:schemeClr val="bg1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293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AUDITORY COMMUNICATION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5802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One sound that humans readily recognize is the thump, a distinct and fairly loud sound </a:t>
            </a:r>
            <a:endParaRPr lang="tr-TR" dirty="0"/>
          </a:p>
          <a:p>
            <a:r>
              <a:rPr lang="en-US" dirty="0"/>
              <a:t>produced by rapidly striking a hind foot against the ground. It is as an alarm signal. </a:t>
            </a:r>
            <a:endParaRPr lang="tr-TR" dirty="0"/>
          </a:p>
          <a:p>
            <a:r>
              <a:rPr lang="en-US" dirty="0"/>
              <a:t>Frequent thumping by pet rabbits indicates that their environment is excessively threatening and stressful. </a:t>
            </a:r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73" b="100000" l="16489" r="86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58" t="26105" r="15742"/>
          <a:stretch/>
        </p:blipFill>
        <p:spPr bwMode="auto">
          <a:xfrm>
            <a:off x="8316416" y="5637960"/>
            <a:ext cx="711204" cy="104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755576" y="1412776"/>
            <a:ext cx="8064896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539552" y="649664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Dr. Yasemin </a:t>
            </a:r>
            <a:r>
              <a:rPr lang="tr-TR" dirty="0" err="1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Salgirli</a:t>
            </a:r>
            <a:r>
              <a:rPr lang="tr-TR" dirty="0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 </a:t>
            </a:r>
            <a:r>
              <a:rPr lang="tr-TR" dirty="0" err="1">
                <a:solidFill>
                  <a:schemeClr val="bg1">
                    <a:lumMod val="50000"/>
                  </a:schemeClr>
                </a:solidFill>
                <a:latin typeface="Lucida Bright" panose="02040602050505020304" pitchFamily="18" charset="0"/>
              </a:rPr>
              <a:t>Demirbas</a:t>
            </a:r>
            <a:endParaRPr lang="tr-TR" dirty="0">
              <a:solidFill>
                <a:schemeClr val="bg1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8" name="Rabbit  Stomping">
            <a:hlinkClick r:id="" action="ppaction://media"/>
            <a:extLst>
              <a:ext uri="{FF2B5EF4-FFF2-40B4-BE49-F238E27FC236}">
                <a16:creationId xmlns:a16="http://schemas.microsoft.com/office/drawing/2014/main" id="{63437B9E-4E2C-93D0-5E93-9183B066A32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20547" y="2112245"/>
            <a:ext cx="3899925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3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1174</Words>
  <Application>Microsoft Office PowerPoint</Application>
  <PresentationFormat>Ekran Gösterisi (4:3)</PresentationFormat>
  <Paragraphs>98</Paragraphs>
  <Slides>15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Calibri</vt:lpstr>
      <vt:lpstr>Lucida Bright</vt:lpstr>
      <vt:lpstr>Ofis Teması</vt:lpstr>
      <vt:lpstr>RABBITS</vt:lpstr>
      <vt:lpstr>INTRODUCTION</vt:lpstr>
      <vt:lpstr>SOCIAL ORGANISATION</vt:lpstr>
      <vt:lpstr>SOCIAL ORGANISATION</vt:lpstr>
      <vt:lpstr>WARRENS</vt:lpstr>
      <vt:lpstr>SENSES</vt:lpstr>
      <vt:lpstr>SENSES</vt:lpstr>
      <vt:lpstr>AUDITORY COMMUNICATION</vt:lpstr>
      <vt:lpstr>AUDITORY COMMUNICATION</vt:lpstr>
      <vt:lpstr>OLFACTORY COMMUNICATION</vt:lpstr>
      <vt:lpstr>VISUAL COMMUNICATION BODY LANGUAGE</vt:lpstr>
      <vt:lpstr>Environmental enrichment</vt:lpstr>
      <vt:lpstr>Environmental enrichment</vt:lpstr>
      <vt:lpstr>Environmental enrichment</vt:lpstr>
      <vt:lpstr>Environmental enrichment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Yasemin Demirbaş</dc:creator>
  <cp:lastModifiedBy>Yasemin Demirbaş</cp:lastModifiedBy>
  <cp:revision>16</cp:revision>
  <dcterms:created xsi:type="dcterms:W3CDTF">2021-05-16T11:37:02Z</dcterms:created>
  <dcterms:modified xsi:type="dcterms:W3CDTF">2022-12-10T15:32:17Z</dcterms:modified>
</cp:coreProperties>
</file>