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266" r:id="rId13"/>
    <p:sldId id="270" r:id="rId14"/>
    <p:sldId id="267" r:id="rId15"/>
    <p:sldId id="268" r:id="rId16"/>
    <p:sldId id="274" r:id="rId17"/>
    <p:sldId id="273" r:id="rId18"/>
    <p:sldId id="269" r:id="rId19"/>
    <p:sldId id="275" r:id="rId20"/>
    <p:sldId id="271" r:id="rId21"/>
    <p:sldId id="272" r:id="rId22"/>
    <p:sldId id="277" r:id="rId23"/>
    <p:sldId id="278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6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10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CEC998E-1550-2849-BF6E-752C2D21E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7825B21-25F0-E74B-9F05-6D98DC6EB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E6ABF8-C6F7-924F-BCEA-8A65873F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4C30E1-F4B0-F04D-9569-3C4B8225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5FB9D29-4288-E840-9996-36404C14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505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24C2410-0B35-7E4A-A931-83F9DAAF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6282540-CFEE-5C42-B1EB-A3C4A2C81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8A34CB1-8068-6649-B9A8-8181D216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BEE4C5A-8681-0845-9026-859ED1BC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D85B14A-CC34-964B-9772-25B168EF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232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84ABD3A-E7D5-E046-A534-0439D4BCE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340B6E7-CC50-9F45-AD53-60DFB3D8F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302052D-9E37-8E42-BAA0-45532640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F4ED027-8398-F84C-A3D8-0AC9F99D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1BDC9F-FF7E-9540-A7E5-64A44E1E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168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9E115FE-335F-1A4A-ADD2-A80A74015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FD1272-3399-DF48-8895-AD52133B1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1946BB-6501-5548-BEED-E1F14A00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B61DB19-5B98-6C48-A43F-720DEECA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EF77C2-317D-EE4C-AF3C-32400E88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233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4D604DB-51A1-6446-B936-360A756B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8ACEA9F-C7E2-5747-B74C-A6FD6F35A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FBC958-8B9E-2A4F-9848-1E9BED506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0A06345-7152-9041-B826-67217C24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BDF11DD-3332-1943-8FE0-0007664F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482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9BD03B5-67EA-3142-A1BF-9E0DB820D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A8F207-C616-794E-BFE9-118C8539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41E1462-F444-484E-B4D7-307E72C97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3310717-19AC-424F-873F-4A225DC14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F2554FB-C2C1-7B4C-B9F3-C535CDBD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37CF47F-C51C-A846-9430-301506801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002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30D7473-427D-5C4D-BCB8-06570298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B1C598E-8157-6A40-A104-BBA4F1557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307292F-FF29-9748-AE48-33A015334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D7BE9D4-3ED3-4047-A9FE-A127A01B20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F6ED57-3B84-6F41-A18B-3D6F77C4D0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FFAEBE6-A1D4-3141-B3D2-D873F3C7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E6C35DD-15CC-344E-BCA0-32901841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8050784-5793-A147-A2CD-8B440257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970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2B089C-7DED-6640-8A77-D82A4F6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97EF217-E206-3A43-857F-CAFAFEAE8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D3C6246-7D20-2B45-9C30-3A5595105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8813971-BA61-5642-9E7A-9C92AA36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58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EDA7714-3D8F-A34B-AD2E-4A4D6794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3566E12-3EA4-714E-8740-913E31F1C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BDA191-5E91-3249-87F0-2162D600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824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4D23A2B-AE99-F249-B285-51464C2D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EB4A960-A27D-F44C-AD1B-8E93B24C2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A88D2AB-3DCA-2148-9F64-EE91932F3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EFF7380-9281-4340-812E-74F504E5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14DE55D-4A9A-D746-8C8A-DFF84B21C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E202A07-8F24-6142-880D-25AF9280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93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AFC8FC5-E500-8C4E-B0EA-450B01516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777AD0B-474D-7A42-BB1C-46F5ABA5F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F22B03-84D9-F445-8310-48AA58954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200026B-76FD-AB43-A60E-BB1B5E2D9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E7ADBAF-24FE-2F44-A9DE-DE26C38B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70F5888-AC28-4340-9DBC-B52724D7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985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D4DFBB4-E90E-6743-A3CB-E25F7F92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DF756C6-09C0-D444-88A2-0B486F69A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82301A2-1290-A447-AE1C-F3518154A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C35B4-4EFF-DE4E-92D5-7CA9344DB196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88E5BD-B996-0648-91B2-DEA0983F8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21CD527-5A2D-EB43-B263-850BC0A23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4B60C-4260-BC4A-8C2C-A43D6B24FC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531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sciencedirect.com/topics/food-science/hemagglutini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A979195-0B23-1240-A28F-4458CF4DC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16000"/>
            <a:ext cx="9144000" cy="1371600"/>
          </a:xfrm>
        </p:spPr>
        <p:txBody>
          <a:bodyPr>
            <a:normAutofit fontScale="90000"/>
          </a:bodyPr>
          <a:lstStyle/>
          <a:p>
            <a:br>
              <a:rPr lang="tr-TR" dirty="0">
                <a:solidFill>
                  <a:srgbClr val="0070C0"/>
                </a:solidFill>
              </a:rPr>
            </a:br>
            <a:br>
              <a:rPr lang="tr-TR" dirty="0">
                <a:solidFill>
                  <a:srgbClr val="0070C0"/>
                </a:solidFill>
              </a:rPr>
            </a:br>
            <a:r>
              <a:rPr lang="tr-TR" dirty="0">
                <a:solidFill>
                  <a:srgbClr val="0070C0"/>
                </a:solidFill>
              </a:rPr>
              <a:t> </a:t>
            </a:r>
            <a:r>
              <a:rPr lang="tr-TR" dirty="0" err="1">
                <a:solidFill>
                  <a:srgbClr val="0070C0"/>
                </a:solidFill>
              </a:rPr>
              <a:t>Hemagglutination</a:t>
            </a:r>
            <a:r>
              <a:rPr lang="tr-TR" dirty="0">
                <a:solidFill>
                  <a:srgbClr val="0070C0"/>
                </a:solidFill>
              </a:rPr>
              <a:t> (HA) 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84CB070-B165-E044-AB50-2D415CEA9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38438"/>
            <a:ext cx="9144000" cy="1655762"/>
          </a:xfrm>
        </p:spPr>
        <p:txBody>
          <a:bodyPr/>
          <a:lstStyle/>
          <a:p>
            <a:r>
              <a:rPr lang="tr-TR" b="1" dirty="0"/>
              <a:t>Definition: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agglutination</a:t>
            </a:r>
            <a:r>
              <a:rPr lang="tr-TR" dirty="0"/>
              <a:t> of </a:t>
            </a:r>
            <a:r>
              <a:rPr lang="tr-TR" dirty="0" err="1"/>
              <a:t>suspended</a:t>
            </a:r>
            <a:r>
              <a:rPr lang="tr-TR" dirty="0"/>
              <a:t> </a:t>
            </a:r>
            <a:r>
              <a:rPr lang="tr-TR" dirty="0" err="1"/>
              <a:t>red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 </a:t>
            </a:r>
            <a:r>
              <a:rPr lang="tr-TR" b="1" dirty="0" err="1"/>
              <a:t>viruses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8451F99-C04A-0B44-A92E-F4EAC83C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3437467"/>
            <a:ext cx="101600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98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7392DE9-E99A-CF43-B3C4-E34BEF35C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806450"/>
            <a:ext cx="90932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7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16D932-52C5-9A40-A428-D622E5BEE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31" y="627446"/>
            <a:ext cx="10515600" cy="4351338"/>
          </a:xfrm>
        </p:spPr>
        <p:txBody>
          <a:bodyPr>
            <a:normAutofit/>
          </a:bodyPr>
          <a:lstStyle/>
          <a:p>
            <a:r>
              <a:rPr lang="tr-TR" sz="3200" dirty="0"/>
              <a:t>Evaluation of HA test;</a:t>
            </a:r>
          </a:p>
          <a:p>
            <a:r>
              <a:rPr lang="tr-TR" sz="3200" dirty="0"/>
              <a:t>GRID-DIFFUSE (</a:t>
            </a:r>
            <a:r>
              <a:rPr lang="tr-TR" sz="3200" dirty="0" err="1"/>
              <a:t>reddish</a:t>
            </a:r>
            <a:r>
              <a:rPr lang="tr-TR" sz="3200" dirty="0"/>
              <a:t>) </a:t>
            </a:r>
            <a:r>
              <a:rPr lang="tr-TR" sz="3200" dirty="0" err="1"/>
              <a:t>style</a:t>
            </a:r>
            <a:r>
              <a:rPr lang="tr-TR" sz="3200" dirty="0"/>
              <a:t> </a:t>
            </a:r>
            <a:r>
              <a:rPr lang="tr-TR" sz="3200" dirty="0" err="1"/>
              <a:t>image</a:t>
            </a:r>
            <a:r>
              <a:rPr lang="tr-TR" sz="3200" dirty="0"/>
              <a:t> HA (+)</a:t>
            </a:r>
          </a:p>
          <a:p>
            <a:r>
              <a:rPr lang="tr-TR" sz="3200" dirty="0"/>
              <a:t>BUTTON (</a:t>
            </a:r>
            <a:r>
              <a:rPr lang="tr-TR" sz="3200" dirty="0" err="1"/>
              <a:t>dot</a:t>
            </a:r>
            <a:r>
              <a:rPr lang="tr-TR" sz="3200" dirty="0"/>
              <a:t>)-</a:t>
            </a:r>
            <a:r>
              <a:rPr lang="tr-TR" sz="3200" dirty="0" err="1"/>
              <a:t>style</a:t>
            </a:r>
            <a:r>
              <a:rPr lang="tr-TR" sz="3200" dirty="0"/>
              <a:t> </a:t>
            </a:r>
            <a:r>
              <a:rPr lang="tr-TR" sz="3200" dirty="0" err="1"/>
              <a:t>display</a:t>
            </a:r>
            <a:r>
              <a:rPr lang="tr-TR" sz="3200" dirty="0"/>
              <a:t> HA (-)</a:t>
            </a:r>
          </a:p>
          <a:p>
            <a:endParaRPr lang="tr-TR" sz="32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94EFF7A-AD5E-194D-8E4B-1AA64CE4A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75" y="3709427"/>
            <a:ext cx="3304497" cy="162516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F4C7B99-C0A0-3D4D-BE29-6F3EA896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87" y="3715339"/>
            <a:ext cx="1776341" cy="161925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ED9EAD7-DDBE-9C40-B41D-C0FC3E4E6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129" y="3715339"/>
            <a:ext cx="1646014" cy="161925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A428512-4D09-0A46-86BC-590CCD3AFB36}"/>
              </a:ext>
            </a:extLst>
          </p:cNvPr>
          <p:cNvSpPr txBox="1"/>
          <p:nvPr/>
        </p:nvSpPr>
        <p:spPr>
          <a:xfrm>
            <a:off x="7077264" y="5492833"/>
            <a:ext cx="293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7030A0"/>
                </a:solidFill>
              </a:rPr>
              <a:t>HA (+)                  HA (-)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00122FB-FE56-404E-8968-10C65B3562FC}"/>
              </a:ext>
            </a:extLst>
          </p:cNvPr>
          <p:cNvSpPr txBox="1"/>
          <p:nvPr/>
        </p:nvSpPr>
        <p:spPr>
          <a:xfrm>
            <a:off x="1582259" y="5486989"/>
            <a:ext cx="293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7030A0"/>
                </a:solidFill>
              </a:rPr>
              <a:t>HA (+)                  HA (-)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CECE2C3-E1AE-984F-95D6-C3EAA9EC4B7B}"/>
              </a:ext>
            </a:extLst>
          </p:cNvPr>
          <p:cNvSpPr txBox="1"/>
          <p:nvPr/>
        </p:nvSpPr>
        <p:spPr>
          <a:xfrm>
            <a:off x="2270235" y="3095362"/>
            <a:ext cx="1797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solidFill>
                  <a:srgbClr val="FF40FF"/>
                </a:solidFill>
              </a:rPr>
              <a:t>In</a:t>
            </a:r>
            <a:r>
              <a:rPr lang="tr-TR" sz="2400" dirty="0">
                <a:solidFill>
                  <a:srgbClr val="FF40FF"/>
                </a:solidFill>
              </a:rPr>
              <a:t> </a:t>
            </a:r>
            <a:r>
              <a:rPr lang="tr-TR" sz="2400" dirty="0" err="1">
                <a:solidFill>
                  <a:srgbClr val="FF40FF"/>
                </a:solidFill>
              </a:rPr>
              <a:t>tubes</a:t>
            </a:r>
            <a:r>
              <a:rPr lang="tr-TR" sz="2400" dirty="0">
                <a:solidFill>
                  <a:srgbClr val="FF40FF"/>
                </a:solidFill>
              </a:rPr>
              <a:t>: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40841A9-2814-4741-A870-B0F334313831}"/>
              </a:ext>
            </a:extLst>
          </p:cNvPr>
          <p:cNvSpPr txBox="1"/>
          <p:nvPr/>
        </p:nvSpPr>
        <p:spPr>
          <a:xfrm>
            <a:off x="6511158" y="3095361"/>
            <a:ext cx="435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solidFill>
                  <a:srgbClr val="FF40FF"/>
                </a:solidFill>
              </a:rPr>
              <a:t>In</a:t>
            </a:r>
            <a:r>
              <a:rPr lang="tr-TR" sz="2400" dirty="0">
                <a:solidFill>
                  <a:srgbClr val="FF40FF"/>
                </a:solidFill>
              </a:rPr>
              <a:t> </a:t>
            </a:r>
            <a:r>
              <a:rPr lang="tr-TR" sz="2400" b="1" dirty="0">
                <a:solidFill>
                  <a:srgbClr val="FF40FF"/>
                </a:solidFill>
              </a:rPr>
              <a:t>V-</a:t>
            </a:r>
            <a:r>
              <a:rPr lang="tr-TR" sz="2400" b="1" dirty="0" err="1">
                <a:solidFill>
                  <a:srgbClr val="FF40FF"/>
                </a:solidFill>
              </a:rPr>
              <a:t>bottom</a:t>
            </a:r>
            <a:r>
              <a:rPr lang="tr-TR" sz="2400" b="1" dirty="0">
                <a:solidFill>
                  <a:srgbClr val="FF40FF"/>
                </a:solidFill>
              </a:rPr>
              <a:t> </a:t>
            </a:r>
            <a:r>
              <a:rPr lang="tr-TR" sz="2400" b="1" dirty="0" err="1">
                <a:solidFill>
                  <a:srgbClr val="FF40FF"/>
                </a:solidFill>
              </a:rPr>
              <a:t>microwell</a:t>
            </a:r>
            <a:r>
              <a:rPr lang="tr-TR" sz="2400" b="1" dirty="0">
                <a:solidFill>
                  <a:srgbClr val="FF40FF"/>
                </a:solidFill>
              </a:rPr>
              <a:t> </a:t>
            </a:r>
            <a:r>
              <a:rPr lang="tr-TR" sz="2400" b="1" dirty="0" err="1">
                <a:solidFill>
                  <a:srgbClr val="FF40FF"/>
                </a:solidFill>
              </a:rPr>
              <a:t>plate</a:t>
            </a:r>
            <a:endParaRPr lang="tr-TR" sz="2400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0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F0CA3C7-A9BF-FD43-8EAB-50961C0A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Determination</a:t>
            </a:r>
            <a:r>
              <a:rPr lang="tr-TR" dirty="0">
                <a:solidFill>
                  <a:srgbClr val="0070C0"/>
                </a:solidFill>
              </a:rPr>
              <a:t> of HA titre (HB)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ED4348-234D-DB4B-AA86-D3E3CF43E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0" y="1349772"/>
            <a:ext cx="5173717" cy="4351338"/>
          </a:xfrm>
        </p:spPr>
        <p:txBody>
          <a:bodyPr/>
          <a:lstStyle/>
          <a:p>
            <a:r>
              <a:rPr lang="tr-TR" b="1" dirty="0"/>
              <a:t>HB: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last</a:t>
            </a:r>
            <a:r>
              <a:rPr lang="tr-TR" dirty="0"/>
              <a:t> </a:t>
            </a:r>
            <a:r>
              <a:rPr lang="tr-TR" dirty="0" err="1"/>
              <a:t>dilution</a:t>
            </a:r>
            <a:r>
              <a:rPr lang="tr-TR" dirty="0"/>
              <a:t> step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agglutinates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same</a:t>
            </a:r>
            <a:r>
              <a:rPr lang="tr-TR" dirty="0"/>
              <a:t> </a:t>
            </a:r>
            <a:r>
              <a:rPr lang="tr-TR" dirty="0" err="1"/>
              <a:t>volume</a:t>
            </a:r>
            <a:r>
              <a:rPr lang="tr-TR" dirty="0"/>
              <a:t> of </a:t>
            </a:r>
            <a:r>
              <a:rPr lang="tr-TR" dirty="0" err="1"/>
              <a:t>erythrocytes</a:t>
            </a:r>
            <a:endParaRPr lang="tr-TR" dirty="0"/>
          </a:p>
          <a:p>
            <a:r>
              <a:rPr lang="tr-TR" dirty="0" err="1"/>
              <a:t>dilution</a:t>
            </a:r>
            <a:r>
              <a:rPr lang="tr-TR" dirty="0"/>
              <a:t>      HA</a:t>
            </a:r>
          </a:p>
          <a:p>
            <a:pPr marL="0" indent="0">
              <a:buNone/>
            </a:pPr>
            <a:r>
              <a:rPr lang="tr-TR" dirty="0"/>
              <a:t>   1/2               +</a:t>
            </a:r>
          </a:p>
          <a:p>
            <a:r>
              <a:rPr lang="tr-TR" dirty="0"/>
              <a:t>1/4               +</a:t>
            </a:r>
          </a:p>
          <a:p>
            <a:r>
              <a:rPr lang="tr-TR" dirty="0"/>
              <a:t>1/8               +</a:t>
            </a:r>
          </a:p>
          <a:p>
            <a:r>
              <a:rPr lang="tr-TR" dirty="0">
                <a:solidFill>
                  <a:srgbClr val="C00000"/>
                </a:solidFill>
              </a:rPr>
              <a:t>1/16             +</a:t>
            </a:r>
          </a:p>
          <a:p>
            <a:r>
              <a:rPr lang="tr-TR" dirty="0"/>
              <a:t>1/32             -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445B188-EED2-8544-8531-08DE35611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6" y="1270794"/>
            <a:ext cx="6515100" cy="5461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4C44E7EC-909C-C249-9DEB-A40BAD1E2FD4}"/>
              </a:ext>
            </a:extLst>
          </p:cNvPr>
          <p:cNvSpPr/>
          <p:nvPr/>
        </p:nvSpPr>
        <p:spPr>
          <a:xfrm>
            <a:off x="4099034" y="1970690"/>
            <a:ext cx="2984282" cy="788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727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132F4DD-187F-6C4D-8C0F-EEF39987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81CDDD-B926-8342-86A0-3EED1CFB4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56E8A68-9B44-AB4F-B966-B5A76159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365125"/>
            <a:ext cx="11776842" cy="6175062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B46A8E49-042D-494A-BC4A-9E0B582FF972}"/>
              </a:ext>
            </a:extLst>
          </p:cNvPr>
          <p:cNvSpPr/>
          <p:nvPr/>
        </p:nvSpPr>
        <p:spPr>
          <a:xfrm>
            <a:off x="1897116" y="767804"/>
            <a:ext cx="909144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2800" dirty="0" err="1">
                <a:solidFill>
                  <a:srgbClr val="002060"/>
                </a:solidFill>
              </a:rPr>
              <a:t>The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 err="1">
                <a:solidFill>
                  <a:srgbClr val="002060"/>
                </a:solidFill>
              </a:rPr>
              <a:t>last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 err="1">
                <a:solidFill>
                  <a:srgbClr val="002060"/>
                </a:solidFill>
              </a:rPr>
              <a:t>dilution</a:t>
            </a:r>
            <a:r>
              <a:rPr lang="tr-TR" sz="2800" dirty="0">
                <a:solidFill>
                  <a:srgbClr val="002060"/>
                </a:solidFill>
              </a:rPr>
              <a:t> step </a:t>
            </a:r>
            <a:r>
              <a:rPr lang="tr-TR" sz="2800" dirty="0" err="1">
                <a:solidFill>
                  <a:srgbClr val="002060"/>
                </a:solidFill>
              </a:rPr>
              <a:t>that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 err="1">
                <a:solidFill>
                  <a:srgbClr val="002060"/>
                </a:solidFill>
              </a:rPr>
              <a:t>agglutinates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 err="1">
                <a:solidFill>
                  <a:srgbClr val="002060"/>
                </a:solidFill>
              </a:rPr>
              <a:t>the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 err="1">
                <a:solidFill>
                  <a:srgbClr val="002060"/>
                </a:solidFill>
              </a:rPr>
              <a:t>same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 err="1">
                <a:solidFill>
                  <a:srgbClr val="002060"/>
                </a:solidFill>
              </a:rPr>
              <a:t>volume</a:t>
            </a:r>
            <a:r>
              <a:rPr lang="tr-TR" sz="2800" dirty="0">
                <a:solidFill>
                  <a:srgbClr val="002060"/>
                </a:solidFill>
              </a:rPr>
              <a:t> of </a:t>
            </a:r>
            <a:r>
              <a:rPr lang="tr-TR" sz="2800" dirty="0" err="1">
                <a:solidFill>
                  <a:srgbClr val="002060"/>
                </a:solidFill>
              </a:rPr>
              <a:t>erythrocytes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9F56BAD-473F-F841-B6EB-6C7AE27EB465}"/>
              </a:ext>
            </a:extLst>
          </p:cNvPr>
          <p:cNvSpPr/>
          <p:nvPr/>
        </p:nvSpPr>
        <p:spPr>
          <a:xfrm>
            <a:off x="838200" y="2608908"/>
            <a:ext cx="359453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3200" dirty="0" err="1">
                <a:solidFill>
                  <a:srgbClr val="002060"/>
                </a:solidFill>
              </a:rPr>
              <a:t>Dilution</a:t>
            </a:r>
            <a:r>
              <a:rPr lang="tr-TR" sz="3200" dirty="0">
                <a:solidFill>
                  <a:srgbClr val="002060"/>
                </a:solidFill>
              </a:rPr>
              <a:t>                 HA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8AE85059-0D10-194C-A477-91425261366A}"/>
              </a:ext>
            </a:extLst>
          </p:cNvPr>
          <p:cNvSpPr/>
          <p:nvPr/>
        </p:nvSpPr>
        <p:spPr>
          <a:xfrm>
            <a:off x="4097438" y="1809642"/>
            <a:ext cx="318972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2800" dirty="0" err="1">
                <a:solidFill>
                  <a:srgbClr val="7030A0"/>
                </a:solidFill>
              </a:rPr>
              <a:t>Use</a:t>
            </a:r>
            <a:r>
              <a:rPr lang="tr-TR" sz="2800" dirty="0">
                <a:solidFill>
                  <a:srgbClr val="7030A0"/>
                </a:solidFill>
              </a:rPr>
              <a:t> </a:t>
            </a:r>
            <a:r>
              <a:rPr lang="tr-TR" sz="2800" dirty="0" err="1">
                <a:solidFill>
                  <a:srgbClr val="7030A0"/>
                </a:solidFill>
              </a:rPr>
              <a:t>for</a:t>
            </a:r>
            <a:r>
              <a:rPr lang="tr-TR" sz="2800" dirty="0">
                <a:solidFill>
                  <a:srgbClr val="7030A0"/>
                </a:solidFill>
              </a:rPr>
              <a:t> </a:t>
            </a:r>
            <a:r>
              <a:rPr lang="tr-TR" sz="2800" dirty="0" err="1">
                <a:solidFill>
                  <a:srgbClr val="7030A0"/>
                </a:solidFill>
              </a:rPr>
              <a:t>the</a:t>
            </a:r>
            <a:r>
              <a:rPr lang="tr-TR" sz="2800" dirty="0">
                <a:solidFill>
                  <a:srgbClr val="7030A0"/>
                </a:solidFill>
              </a:rPr>
              <a:t> HI test</a:t>
            </a:r>
          </a:p>
        </p:txBody>
      </p: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B531DECF-529D-6C48-BF00-1FC744003FE1}"/>
              </a:ext>
            </a:extLst>
          </p:cNvPr>
          <p:cNvCxnSpPr>
            <a:cxnSpLocks/>
          </p:cNvCxnSpPr>
          <p:nvPr/>
        </p:nvCxnSpPr>
        <p:spPr>
          <a:xfrm>
            <a:off x="3183038" y="2129742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915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97CB90D-F6BF-374D-BB73-07F40B1E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</a:rPr>
              <a:t>HAEMAGGLUTINATION INHIBITION ASSAY (HI)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1CA3AC-334F-5147-B3D6-A345A8212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62360"/>
          </a:xfrm>
        </p:spPr>
        <p:txBody>
          <a:bodyPr>
            <a:normAutofit fontScale="92500" lnSpcReduction="10000"/>
          </a:bodyPr>
          <a:lstStyle/>
          <a:p>
            <a:r>
              <a:rPr lang="tr-TR" dirty="0">
                <a:solidFill>
                  <a:srgbClr val="C00000"/>
                </a:solidFill>
              </a:rPr>
              <a:t>HI </a:t>
            </a:r>
            <a:r>
              <a:rPr lang="tr-TR" dirty="0"/>
              <a:t>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inhibition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hemagglutination</a:t>
            </a:r>
            <a:r>
              <a:rPr lang="tr-TR" dirty="0"/>
              <a:t> </a:t>
            </a:r>
            <a:r>
              <a:rPr lang="tr-TR" dirty="0" err="1"/>
              <a:t>ability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a </a:t>
            </a:r>
            <a:r>
              <a:rPr lang="tr-TR" dirty="0" err="1"/>
              <a:t>specific</a:t>
            </a:r>
            <a:r>
              <a:rPr lang="tr-TR" dirty="0"/>
              <a:t> serum.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br>
              <a:rPr lang="tr-TR" dirty="0"/>
            </a:br>
            <a:endParaRPr lang="tr-TR" dirty="0"/>
          </a:p>
          <a:p>
            <a:r>
              <a:rPr lang="tr-TR" dirty="0" err="1"/>
              <a:t>Therefore</a:t>
            </a:r>
            <a:r>
              <a:rPr lang="tr-TR" dirty="0"/>
              <a:t>, HI </a:t>
            </a:r>
            <a:r>
              <a:rPr lang="tr-TR" dirty="0" err="1"/>
              <a:t>assay</a:t>
            </a:r>
            <a:r>
              <a:rPr lang="tr-TR" dirty="0"/>
              <a:t> can be </a:t>
            </a:r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detect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A304DAF-8B07-0749-B8F2-722D40CAA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87006"/>
            <a:ext cx="10160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85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FC7C2A9-D736-534A-94AB-5D3BB625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C00000"/>
                </a:solidFill>
              </a:rPr>
              <a:t>The</a:t>
            </a:r>
            <a:r>
              <a:rPr lang="tr-TR" dirty="0">
                <a:solidFill>
                  <a:srgbClr val="C00000"/>
                </a:solidFill>
              </a:rPr>
              <a:t> HI test is </a:t>
            </a:r>
            <a:r>
              <a:rPr lang="tr-TR" dirty="0" err="1">
                <a:solidFill>
                  <a:srgbClr val="C00000"/>
                </a:solidFill>
              </a:rPr>
              <a:t>applied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for</a:t>
            </a:r>
            <a:r>
              <a:rPr lang="tr-TR" dirty="0">
                <a:solidFill>
                  <a:srgbClr val="C00000"/>
                </a:solidFill>
              </a:rPr>
              <a:t> 2 </a:t>
            </a:r>
            <a:r>
              <a:rPr lang="tr-TR" dirty="0" err="1">
                <a:solidFill>
                  <a:srgbClr val="C00000"/>
                </a:solidFill>
              </a:rPr>
              <a:t>purposes</a:t>
            </a:r>
            <a:r>
              <a:rPr lang="tr-TR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9A8EB8-814A-A343-8EB8-124A514A7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1. </a:t>
            </a:r>
            <a:r>
              <a:rPr lang="tr-TR" sz="3200" dirty="0" err="1"/>
              <a:t>Identification</a:t>
            </a:r>
            <a:r>
              <a:rPr lang="tr-TR" sz="3200" dirty="0"/>
              <a:t> of </a:t>
            </a:r>
            <a:r>
              <a:rPr lang="tr-TR" sz="3200" dirty="0" err="1"/>
              <a:t>antigen</a:t>
            </a:r>
            <a:r>
              <a:rPr lang="tr-TR" sz="3200" dirty="0"/>
              <a:t> (</a:t>
            </a:r>
            <a:r>
              <a:rPr lang="tr-TR" sz="3200" dirty="0" err="1"/>
              <a:t>virus</a:t>
            </a:r>
            <a:r>
              <a:rPr lang="tr-TR" sz="3200" dirty="0"/>
              <a:t> </a:t>
            </a:r>
            <a:r>
              <a:rPr lang="tr-TR" sz="3200" dirty="0" err="1"/>
              <a:t>dilution</a:t>
            </a:r>
            <a:r>
              <a:rPr lang="tr-TR" sz="3200" dirty="0"/>
              <a:t> </a:t>
            </a:r>
            <a:r>
              <a:rPr lang="tr-TR" sz="3200" dirty="0" err="1"/>
              <a:t>method</a:t>
            </a:r>
            <a:r>
              <a:rPr lang="tr-TR" sz="3200" dirty="0"/>
              <a:t>)</a:t>
            </a:r>
          </a:p>
          <a:p>
            <a:r>
              <a:rPr lang="tr-TR" sz="3200" dirty="0"/>
              <a:t>2. </a:t>
            </a:r>
            <a:r>
              <a:rPr lang="tr-TR" sz="3200" dirty="0" err="1"/>
              <a:t>Detection</a:t>
            </a:r>
            <a:r>
              <a:rPr lang="tr-TR" sz="3200" dirty="0"/>
              <a:t> of </a:t>
            </a:r>
            <a:r>
              <a:rPr lang="tr-TR" sz="3200" dirty="0" err="1"/>
              <a:t>antibody</a:t>
            </a:r>
            <a:r>
              <a:rPr lang="tr-TR" sz="3200" dirty="0"/>
              <a:t> in </a:t>
            </a:r>
            <a:r>
              <a:rPr lang="tr-TR" sz="3200" dirty="0" err="1"/>
              <a:t>suspected</a:t>
            </a:r>
            <a:r>
              <a:rPr lang="tr-TR" sz="3200" dirty="0"/>
              <a:t> serum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calculation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Ab titre in serum (serum </a:t>
            </a:r>
            <a:r>
              <a:rPr lang="tr-TR" sz="3200" dirty="0" err="1"/>
              <a:t>dilution</a:t>
            </a:r>
            <a:r>
              <a:rPr lang="tr-TR" sz="3200" dirty="0"/>
              <a:t> </a:t>
            </a:r>
            <a:r>
              <a:rPr lang="tr-TR" sz="3200" dirty="0" err="1"/>
              <a:t>method</a:t>
            </a:r>
            <a:r>
              <a:rPr lang="tr-TR" sz="3200" dirty="0"/>
              <a:t>)</a:t>
            </a:r>
          </a:p>
          <a:p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616938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AAEE8EC-0C0E-DE45-8411-C7D8FDE6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1. </a:t>
            </a:r>
            <a:r>
              <a:rPr lang="tr-TR" dirty="0" err="1">
                <a:solidFill>
                  <a:srgbClr val="0070C0"/>
                </a:solidFill>
              </a:rPr>
              <a:t>Identification</a:t>
            </a:r>
            <a:r>
              <a:rPr lang="tr-TR" dirty="0">
                <a:solidFill>
                  <a:srgbClr val="0070C0"/>
                </a:solidFill>
              </a:rPr>
              <a:t> of </a:t>
            </a:r>
            <a:r>
              <a:rPr lang="tr-TR" dirty="0" err="1">
                <a:solidFill>
                  <a:srgbClr val="0070C0"/>
                </a:solidFill>
              </a:rPr>
              <a:t>antigen</a:t>
            </a:r>
            <a:r>
              <a:rPr lang="tr-TR" dirty="0">
                <a:solidFill>
                  <a:srgbClr val="0070C0"/>
                </a:solidFill>
              </a:rPr>
              <a:t> (</a:t>
            </a:r>
            <a:r>
              <a:rPr lang="tr-TR" dirty="0" err="1">
                <a:solidFill>
                  <a:srgbClr val="0070C0"/>
                </a:solidFill>
              </a:rPr>
              <a:t>virus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dilution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method</a:t>
            </a:r>
            <a:r>
              <a:rPr lang="tr-TR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88AB75-163E-614A-A044-4FFD01890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/>
              <a:t>Suspected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(?) </a:t>
            </a:r>
          </a:p>
          <a:p>
            <a:r>
              <a:rPr lang="tr-TR" dirty="0" err="1"/>
              <a:t>Known</a:t>
            </a:r>
            <a:r>
              <a:rPr lang="tr-TR" dirty="0"/>
              <a:t> serum (Ab)</a:t>
            </a:r>
          </a:p>
          <a:p>
            <a:endParaRPr lang="tr-TR" dirty="0"/>
          </a:p>
          <a:p>
            <a:r>
              <a:rPr lang="tr-TR" dirty="0" err="1"/>
              <a:t>If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suspected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serum </a:t>
            </a:r>
            <a:r>
              <a:rPr lang="tr-TR" dirty="0" err="1"/>
              <a:t>homologues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err="1"/>
              <a:t>antigen-antibody</a:t>
            </a:r>
            <a:r>
              <a:rPr lang="tr-TR" dirty="0"/>
              <a:t> </a:t>
            </a:r>
            <a:r>
              <a:rPr lang="tr-TR" dirty="0" err="1"/>
              <a:t>complexes</a:t>
            </a:r>
            <a:r>
              <a:rPr lang="tr-TR" dirty="0"/>
              <a:t> </a:t>
            </a:r>
            <a:r>
              <a:rPr lang="tr-TR" dirty="0" err="1"/>
              <a:t>will</a:t>
            </a:r>
            <a:r>
              <a:rPr lang="tr-TR" dirty="0"/>
              <a:t> be </a:t>
            </a:r>
            <a:r>
              <a:rPr lang="tr-TR" dirty="0" err="1"/>
              <a:t>formed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u="sng" dirty="0">
                <a:solidFill>
                  <a:srgbClr val="C00000"/>
                </a:solidFill>
              </a:rPr>
              <a:t>HA </a:t>
            </a:r>
            <a:r>
              <a:rPr lang="tr-TR" u="sng" dirty="0" err="1">
                <a:solidFill>
                  <a:srgbClr val="C00000"/>
                </a:solidFill>
              </a:rPr>
              <a:t>does</a:t>
            </a:r>
            <a:r>
              <a:rPr lang="tr-TR" u="sng" dirty="0">
                <a:solidFill>
                  <a:srgbClr val="C00000"/>
                </a:solidFill>
              </a:rPr>
              <a:t> not </a:t>
            </a:r>
            <a:r>
              <a:rPr lang="tr-TR" u="sng" dirty="0" err="1">
                <a:solidFill>
                  <a:srgbClr val="C00000"/>
                </a:solidFill>
              </a:rPr>
              <a:t>occur</a:t>
            </a:r>
            <a:r>
              <a:rPr lang="tr-TR" u="sng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</a:rPr>
              <a:t>				</a:t>
            </a:r>
            <a:r>
              <a:rPr lang="tr-TR" sz="3200" dirty="0" err="1">
                <a:solidFill>
                  <a:srgbClr val="FF0000"/>
                </a:solidFill>
              </a:rPr>
              <a:t>In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this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case</a:t>
            </a:r>
            <a:r>
              <a:rPr lang="tr-TR" sz="3200" dirty="0">
                <a:solidFill>
                  <a:srgbClr val="FF0000"/>
                </a:solidFill>
              </a:rPr>
              <a:t>, HI (+) </a:t>
            </a:r>
          </a:p>
          <a:p>
            <a:r>
              <a:rPr lang="tr-TR" dirty="0" err="1"/>
              <a:t>If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(?) </a:t>
            </a:r>
            <a:r>
              <a:rPr lang="tr-TR" dirty="0" err="1"/>
              <a:t>and</a:t>
            </a:r>
            <a:r>
              <a:rPr lang="tr-TR" dirty="0"/>
              <a:t> serum not </a:t>
            </a:r>
            <a:r>
              <a:rPr lang="tr-TR" dirty="0" err="1"/>
              <a:t>homologues</a:t>
            </a:r>
            <a:r>
              <a:rPr lang="tr-TR" dirty="0"/>
              <a:t> :</a:t>
            </a:r>
          </a:p>
          <a:p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will</a:t>
            </a:r>
            <a:r>
              <a:rPr lang="tr-TR" dirty="0"/>
              <a:t> </a:t>
            </a:r>
            <a:r>
              <a:rPr lang="tr-TR" dirty="0" err="1"/>
              <a:t>attach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eritrocyte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HA </a:t>
            </a:r>
            <a:r>
              <a:rPr lang="tr-TR" dirty="0" err="1"/>
              <a:t>occurs</a:t>
            </a:r>
            <a:endParaRPr lang="tr-TR" dirty="0"/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				</a:t>
            </a:r>
            <a:r>
              <a:rPr lang="tr-TR" sz="3200" dirty="0" err="1">
                <a:solidFill>
                  <a:srgbClr val="7030A0"/>
                </a:solidFill>
              </a:rPr>
              <a:t>In</a:t>
            </a:r>
            <a:r>
              <a:rPr lang="tr-TR" sz="3200" dirty="0">
                <a:solidFill>
                  <a:srgbClr val="7030A0"/>
                </a:solidFill>
              </a:rPr>
              <a:t> </a:t>
            </a:r>
            <a:r>
              <a:rPr lang="tr-TR" sz="3200" dirty="0" err="1">
                <a:solidFill>
                  <a:srgbClr val="7030A0"/>
                </a:solidFill>
              </a:rPr>
              <a:t>this</a:t>
            </a:r>
            <a:r>
              <a:rPr lang="tr-TR" sz="3200" dirty="0">
                <a:solidFill>
                  <a:srgbClr val="7030A0"/>
                </a:solidFill>
              </a:rPr>
              <a:t> </a:t>
            </a:r>
            <a:r>
              <a:rPr lang="tr-TR" sz="3200" dirty="0" err="1">
                <a:solidFill>
                  <a:srgbClr val="7030A0"/>
                </a:solidFill>
              </a:rPr>
              <a:t>case</a:t>
            </a:r>
            <a:r>
              <a:rPr lang="tr-TR" sz="3200" dirty="0">
                <a:solidFill>
                  <a:srgbClr val="7030A0"/>
                </a:solidFill>
              </a:rPr>
              <a:t>, HI (-)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16235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87C43F9-0BA2-B24C-8950-AB77968E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2. </a:t>
            </a:r>
            <a:r>
              <a:rPr lang="tr-TR" dirty="0" err="1">
                <a:solidFill>
                  <a:srgbClr val="0070C0"/>
                </a:solidFill>
              </a:rPr>
              <a:t>Detection</a:t>
            </a:r>
            <a:r>
              <a:rPr lang="tr-TR" dirty="0">
                <a:solidFill>
                  <a:srgbClr val="0070C0"/>
                </a:solidFill>
              </a:rPr>
              <a:t> of </a:t>
            </a:r>
            <a:r>
              <a:rPr lang="tr-TR" dirty="0" err="1">
                <a:solidFill>
                  <a:srgbClr val="0070C0"/>
                </a:solidFill>
              </a:rPr>
              <a:t>antibody</a:t>
            </a:r>
            <a:r>
              <a:rPr lang="tr-TR" dirty="0">
                <a:solidFill>
                  <a:srgbClr val="0070C0"/>
                </a:solidFill>
              </a:rPr>
              <a:t> in </a:t>
            </a:r>
            <a:r>
              <a:rPr lang="tr-TR" dirty="0" err="1">
                <a:solidFill>
                  <a:srgbClr val="0070C0"/>
                </a:solidFill>
              </a:rPr>
              <a:t>suspected</a:t>
            </a:r>
            <a:r>
              <a:rPr lang="tr-TR" dirty="0">
                <a:solidFill>
                  <a:srgbClr val="0070C0"/>
                </a:solidFill>
              </a:rPr>
              <a:t> serum (serum </a:t>
            </a:r>
            <a:r>
              <a:rPr lang="tr-TR" dirty="0" err="1">
                <a:solidFill>
                  <a:srgbClr val="0070C0"/>
                </a:solidFill>
              </a:rPr>
              <a:t>dilution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method</a:t>
            </a:r>
            <a:r>
              <a:rPr lang="tr-TR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C1925E-1CBB-7A40-9056-53972019C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200" dirty="0" err="1"/>
              <a:t>Known</a:t>
            </a:r>
            <a:r>
              <a:rPr lang="tr-TR" sz="3200" dirty="0"/>
              <a:t> </a:t>
            </a:r>
            <a:r>
              <a:rPr lang="tr-TR" sz="3200" dirty="0" err="1"/>
              <a:t>virus</a:t>
            </a:r>
            <a:endParaRPr lang="tr-TR" sz="3200" dirty="0"/>
          </a:p>
          <a:p>
            <a:r>
              <a:rPr lang="tr-TR" sz="3200" dirty="0" err="1"/>
              <a:t>Suspected</a:t>
            </a:r>
            <a:r>
              <a:rPr lang="tr-TR" sz="3200" dirty="0"/>
              <a:t> serum </a:t>
            </a:r>
          </a:p>
          <a:p>
            <a:pPr lvl="1"/>
            <a:r>
              <a:rPr lang="tr-TR" sz="2800" dirty="0" err="1"/>
              <a:t>We</a:t>
            </a:r>
            <a:r>
              <a:rPr lang="tr-TR" sz="2800" dirty="0"/>
              <a:t> </a:t>
            </a:r>
            <a:r>
              <a:rPr lang="tr-TR" sz="2800" dirty="0" err="1"/>
              <a:t>look</a:t>
            </a:r>
            <a:r>
              <a:rPr lang="tr-TR" sz="2800" dirty="0"/>
              <a:t> </a:t>
            </a:r>
            <a:r>
              <a:rPr lang="tr-TR" sz="2800" dirty="0" err="1"/>
              <a:t>for</a:t>
            </a:r>
            <a:r>
              <a:rPr lang="tr-TR" sz="2800" dirty="0"/>
              <a:t> </a:t>
            </a:r>
            <a:r>
              <a:rPr lang="tr-TR" sz="2800" dirty="0" err="1"/>
              <a:t>Antibody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4111830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99A0166-5A94-3449-9B26-8AC655CF6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2545E5-0FB5-F546-8027-80CB36B60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CA5E069-AC31-FF4F-B6E6-98133F01C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686052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F8441BA-6196-4246-9CAB-D0055FC346BC}"/>
              </a:ext>
            </a:extLst>
          </p:cNvPr>
          <p:cNvSpPr txBox="1"/>
          <p:nvPr/>
        </p:nvSpPr>
        <p:spPr>
          <a:xfrm>
            <a:off x="6422274" y="1493862"/>
            <a:ext cx="39987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7030A0"/>
                </a:solidFill>
              </a:rPr>
              <a:t>2 h </a:t>
            </a:r>
            <a:r>
              <a:rPr lang="tr-TR" sz="2400" dirty="0" err="1">
                <a:solidFill>
                  <a:srgbClr val="7030A0"/>
                </a:solidFill>
              </a:rPr>
              <a:t>incubation</a:t>
            </a:r>
            <a:r>
              <a:rPr lang="tr-TR" sz="2400" dirty="0">
                <a:solidFill>
                  <a:srgbClr val="7030A0"/>
                </a:solidFill>
              </a:rPr>
              <a:t> in RT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564AEA2-EB06-1849-B0D7-17CD9F16E098}"/>
              </a:ext>
            </a:extLst>
          </p:cNvPr>
          <p:cNvSpPr txBox="1"/>
          <p:nvPr/>
        </p:nvSpPr>
        <p:spPr>
          <a:xfrm>
            <a:off x="2775184" y="2090464"/>
            <a:ext cx="78034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800" dirty="0" err="1">
                <a:solidFill>
                  <a:srgbClr val="942093"/>
                </a:solidFill>
              </a:rPr>
              <a:t>Virus</a:t>
            </a:r>
            <a:r>
              <a:rPr lang="tr-TR" sz="2800" dirty="0">
                <a:solidFill>
                  <a:srgbClr val="942093"/>
                </a:solidFill>
              </a:rPr>
              <a:t> </a:t>
            </a:r>
            <a:r>
              <a:rPr lang="tr-TR" sz="2800" dirty="0" err="1">
                <a:solidFill>
                  <a:srgbClr val="942093"/>
                </a:solidFill>
              </a:rPr>
              <a:t>diluted</a:t>
            </a:r>
            <a:r>
              <a:rPr lang="tr-TR" sz="2800" dirty="0">
                <a:solidFill>
                  <a:srgbClr val="942093"/>
                </a:solidFill>
              </a:rPr>
              <a:t> </a:t>
            </a:r>
            <a:r>
              <a:rPr lang="tr-TR" sz="2800" dirty="0" err="1">
                <a:solidFill>
                  <a:srgbClr val="942093"/>
                </a:solidFill>
              </a:rPr>
              <a:t>according</a:t>
            </a:r>
            <a:r>
              <a:rPr lang="tr-TR" sz="2800" dirty="0">
                <a:solidFill>
                  <a:srgbClr val="942093"/>
                </a:solidFill>
              </a:rPr>
              <a:t> </a:t>
            </a:r>
            <a:r>
              <a:rPr lang="tr-TR" sz="2800" dirty="0" err="1">
                <a:solidFill>
                  <a:srgbClr val="942093"/>
                </a:solidFill>
              </a:rPr>
              <a:t>to</a:t>
            </a:r>
            <a:r>
              <a:rPr lang="tr-TR" sz="2800" dirty="0">
                <a:solidFill>
                  <a:srgbClr val="942093"/>
                </a:solidFill>
              </a:rPr>
              <a:t> 4 HB (1ml </a:t>
            </a:r>
            <a:r>
              <a:rPr lang="tr-TR" sz="2800" dirty="0" err="1">
                <a:solidFill>
                  <a:srgbClr val="942093"/>
                </a:solidFill>
              </a:rPr>
              <a:t>every</a:t>
            </a:r>
            <a:r>
              <a:rPr lang="tr-TR" sz="2800" dirty="0">
                <a:solidFill>
                  <a:srgbClr val="942093"/>
                </a:solidFill>
              </a:rPr>
              <a:t> </a:t>
            </a:r>
            <a:r>
              <a:rPr lang="tr-TR" sz="2800" dirty="0" err="1">
                <a:solidFill>
                  <a:srgbClr val="942093"/>
                </a:solidFill>
              </a:rPr>
              <a:t>tube</a:t>
            </a:r>
            <a:r>
              <a:rPr lang="tr-TR" sz="2800" dirty="0">
                <a:solidFill>
                  <a:srgbClr val="942093"/>
                </a:solidFill>
              </a:rPr>
              <a:t>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904757D-B49C-8845-805E-74A7756C1289}"/>
              </a:ext>
            </a:extLst>
          </p:cNvPr>
          <p:cNvSpPr txBox="1"/>
          <p:nvPr/>
        </p:nvSpPr>
        <p:spPr>
          <a:xfrm>
            <a:off x="838200" y="4310158"/>
            <a:ext cx="18598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dirty="0" err="1"/>
              <a:t>Suspected</a:t>
            </a:r>
            <a:r>
              <a:rPr lang="tr-TR" dirty="0"/>
              <a:t> </a:t>
            </a:r>
          </a:p>
          <a:p>
            <a:r>
              <a:rPr lang="tr-TR" dirty="0"/>
              <a:t>serum</a:t>
            </a:r>
          </a:p>
        </p:txBody>
      </p:sp>
    </p:spTree>
    <p:extLst>
      <p:ext uri="{BB962C8B-B14F-4D97-AF65-F5344CB8AC3E}">
        <p14:creationId xmlns:p14="http://schemas.microsoft.com/office/powerpoint/2010/main" val="984306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8E56243-4607-7743-AE9F-661FC765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34523F-83FB-6542-A84E-744607E35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If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suspected</a:t>
            </a:r>
            <a:r>
              <a:rPr lang="tr-TR" dirty="0"/>
              <a:t> serum (Ab) </a:t>
            </a:r>
            <a:r>
              <a:rPr lang="tr-TR" dirty="0" err="1"/>
              <a:t>and</a:t>
            </a:r>
            <a:r>
              <a:rPr lang="tr-TR" dirty="0"/>
              <a:t> 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homologues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err="1"/>
              <a:t>antigen-antibody</a:t>
            </a:r>
            <a:r>
              <a:rPr lang="tr-TR" dirty="0"/>
              <a:t> </a:t>
            </a:r>
            <a:r>
              <a:rPr lang="tr-TR" dirty="0" err="1"/>
              <a:t>complexes</a:t>
            </a:r>
            <a:r>
              <a:rPr lang="tr-TR" dirty="0"/>
              <a:t> </a:t>
            </a:r>
            <a:r>
              <a:rPr lang="tr-TR" dirty="0" err="1"/>
              <a:t>will</a:t>
            </a:r>
            <a:r>
              <a:rPr lang="tr-TR" dirty="0"/>
              <a:t> be </a:t>
            </a:r>
            <a:r>
              <a:rPr lang="tr-TR" dirty="0" err="1"/>
              <a:t>formed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u="sng" dirty="0">
                <a:solidFill>
                  <a:srgbClr val="C00000"/>
                </a:solidFill>
              </a:rPr>
              <a:t>HA </a:t>
            </a:r>
            <a:r>
              <a:rPr lang="tr-TR" u="sng" dirty="0" err="1">
                <a:solidFill>
                  <a:srgbClr val="C00000"/>
                </a:solidFill>
              </a:rPr>
              <a:t>does</a:t>
            </a:r>
            <a:r>
              <a:rPr lang="tr-TR" u="sng" dirty="0">
                <a:solidFill>
                  <a:srgbClr val="C00000"/>
                </a:solidFill>
              </a:rPr>
              <a:t> not </a:t>
            </a:r>
            <a:r>
              <a:rPr lang="tr-TR" u="sng" dirty="0" err="1">
                <a:solidFill>
                  <a:srgbClr val="C00000"/>
                </a:solidFill>
              </a:rPr>
              <a:t>occur</a:t>
            </a:r>
            <a:r>
              <a:rPr lang="tr-TR" u="sng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</a:rPr>
              <a:t>				</a:t>
            </a:r>
            <a:r>
              <a:rPr lang="tr-TR" sz="3200" dirty="0" err="1">
                <a:solidFill>
                  <a:srgbClr val="FF0000"/>
                </a:solidFill>
              </a:rPr>
              <a:t>In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this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case</a:t>
            </a:r>
            <a:r>
              <a:rPr lang="tr-TR" sz="3200" dirty="0">
                <a:solidFill>
                  <a:srgbClr val="FF0000"/>
                </a:solidFill>
              </a:rPr>
              <a:t>, HI (+) </a:t>
            </a:r>
          </a:p>
          <a:p>
            <a:r>
              <a:rPr lang="tr-TR" dirty="0" err="1"/>
              <a:t>If</a:t>
            </a:r>
            <a:r>
              <a:rPr lang="tr-TR" dirty="0"/>
              <a:t> Serum (?)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not </a:t>
            </a:r>
            <a:r>
              <a:rPr lang="tr-TR" dirty="0" err="1"/>
              <a:t>homologues</a:t>
            </a:r>
            <a:r>
              <a:rPr lang="tr-TR" dirty="0"/>
              <a:t> :</a:t>
            </a:r>
          </a:p>
          <a:p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will</a:t>
            </a:r>
            <a:r>
              <a:rPr lang="tr-TR" dirty="0"/>
              <a:t> </a:t>
            </a:r>
            <a:r>
              <a:rPr lang="tr-TR" dirty="0" err="1"/>
              <a:t>attach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eritrocyte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HA </a:t>
            </a:r>
            <a:r>
              <a:rPr lang="tr-TR" dirty="0" err="1"/>
              <a:t>occurs</a:t>
            </a:r>
            <a:endParaRPr lang="tr-TR" dirty="0"/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				</a:t>
            </a:r>
            <a:r>
              <a:rPr lang="tr-TR" sz="3200" dirty="0" err="1">
                <a:solidFill>
                  <a:srgbClr val="7030A0"/>
                </a:solidFill>
              </a:rPr>
              <a:t>In</a:t>
            </a:r>
            <a:r>
              <a:rPr lang="tr-TR" sz="3200" dirty="0">
                <a:solidFill>
                  <a:srgbClr val="7030A0"/>
                </a:solidFill>
              </a:rPr>
              <a:t> </a:t>
            </a:r>
            <a:r>
              <a:rPr lang="tr-TR" sz="3200" dirty="0" err="1">
                <a:solidFill>
                  <a:srgbClr val="7030A0"/>
                </a:solidFill>
              </a:rPr>
              <a:t>this</a:t>
            </a:r>
            <a:r>
              <a:rPr lang="tr-TR" sz="3200" dirty="0">
                <a:solidFill>
                  <a:srgbClr val="7030A0"/>
                </a:solidFill>
              </a:rPr>
              <a:t> </a:t>
            </a:r>
            <a:r>
              <a:rPr lang="tr-TR" sz="3200" dirty="0" err="1">
                <a:solidFill>
                  <a:srgbClr val="7030A0"/>
                </a:solidFill>
              </a:rPr>
              <a:t>case</a:t>
            </a:r>
            <a:r>
              <a:rPr lang="tr-TR" sz="3200" dirty="0">
                <a:solidFill>
                  <a:srgbClr val="7030A0"/>
                </a:solidFill>
              </a:rPr>
              <a:t>, HI (-)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860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CCC2C0-1DCC-214A-8939-A4FC433F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6011333"/>
          </a:xfrm>
        </p:spPr>
        <p:txBody>
          <a:bodyPr>
            <a:normAutofit/>
          </a:bodyPr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principle</a:t>
            </a:r>
            <a:r>
              <a:rPr lang="tr-TR" dirty="0"/>
              <a:t> </a:t>
            </a:r>
            <a:r>
              <a:rPr lang="tr-TR" dirty="0" err="1"/>
              <a:t>behind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hemagglutination</a:t>
            </a:r>
            <a:r>
              <a:rPr lang="tr-TR" dirty="0"/>
              <a:t> test is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nucleic</a:t>
            </a:r>
            <a:r>
              <a:rPr lang="tr-TR" dirty="0"/>
              <a:t> </a:t>
            </a:r>
            <a:r>
              <a:rPr lang="tr-TR" dirty="0" err="1"/>
              <a:t>acids</a:t>
            </a:r>
            <a:r>
              <a:rPr lang="tr-TR" dirty="0"/>
              <a:t> of </a:t>
            </a:r>
            <a:r>
              <a:rPr lang="tr-TR" dirty="0" err="1"/>
              <a:t>viruses</a:t>
            </a:r>
            <a:r>
              <a:rPr lang="tr-TR" dirty="0"/>
              <a:t> </a:t>
            </a:r>
            <a:r>
              <a:rPr lang="tr-TR" dirty="0" err="1"/>
              <a:t>encode</a:t>
            </a:r>
            <a:r>
              <a:rPr lang="tr-TR" dirty="0"/>
              <a:t> </a:t>
            </a:r>
            <a:r>
              <a:rPr lang="tr-TR" dirty="0" err="1"/>
              <a:t>proteins</a:t>
            </a:r>
            <a:r>
              <a:rPr lang="tr-TR" dirty="0"/>
              <a:t>, </a:t>
            </a:r>
            <a:r>
              <a:rPr lang="tr-TR" dirty="0" err="1"/>
              <a:t>such</a:t>
            </a:r>
            <a:r>
              <a:rPr lang="tr-TR" dirty="0"/>
              <a:t> as </a:t>
            </a:r>
            <a:r>
              <a:rPr lang="tr-TR" dirty="0">
                <a:hlinkClick r:id="rId2" tooltip="Learn more about Hemagglutinin from ScienceDirect's AI-generated Topic Pages"/>
              </a:rPr>
              <a:t>hemagglutinin</a:t>
            </a:r>
            <a:r>
              <a:rPr lang="tr-TR" dirty="0"/>
              <a:t>,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expressed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surface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.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As </a:t>
            </a:r>
            <a:r>
              <a:rPr lang="tr-TR" dirty="0" err="1"/>
              <a:t>the</a:t>
            </a:r>
            <a:r>
              <a:rPr lang="tr-TR" dirty="0"/>
              <a:t> name </a:t>
            </a:r>
            <a:r>
              <a:rPr lang="tr-TR" dirty="0" err="1"/>
              <a:t>implies</a:t>
            </a:r>
            <a:r>
              <a:rPr lang="tr-TR" dirty="0"/>
              <a:t>, </a:t>
            </a:r>
            <a:r>
              <a:rPr lang="tr-TR" dirty="0" err="1"/>
              <a:t>these</a:t>
            </a:r>
            <a:r>
              <a:rPr lang="tr-TR" dirty="0"/>
              <a:t> </a:t>
            </a:r>
            <a:r>
              <a:rPr lang="tr-TR" dirty="0" err="1"/>
              <a:t>hemagglutinin</a:t>
            </a:r>
            <a:r>
              <a:rPr lang="tr-TR" dirty="0"/>
              <a:t> </a:t>
            </a:r>
            <a:r>
              <a:rPr lang="tr-TR" dirty="0" err="1"/>
              <a:t>proteins</a:t>
            </a:r>
            <a:r>
              <a:rPr lang="tr-TR" dirty="0"/>
              <a:t> </a:t>
            </a:r>
            <a:r>
              <a:rPr lang="tr-TR" dirty="0" err="1"/>
              <a:t>expressed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surface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bind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clump</a:t>
            </a:r>
            <a:r>
              <a:rPr lang="tr-TR" dirty="0"/>
              <a:t> </a:t>
            </a:r>
            <a:r>
              <a:rPr lang="tr-TR" dirty="0" err="1"/>
              <a:t>erythrocytes</a:t>
            </a:r>
            <a:r>
              <a:rPr lang="tr-TR" dirty="0"/>
              <a:t> </a:t>
            </a:r>
            <a:r>
              <a:rPr lang="tr-TR" dirty="0" err="1"/>
              <a:t>creating</a:t>
            </a:r>
            <a:r>
              <a:rPr lang="tr-TR" dirty="0"/>
              <a:t> a </a:t>
            </a:r>
            <a:r>
              <a:rPr lang="tr-TR" dirty="0" err="1"/>
              <a:t>lattice</a:t>
            </a:r>
            <a:r>
              <a:rPr lang="tr-TR" dirty="0"/>
              <a:t>,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settle</a:t>
            </a:r>
            <a:r>
              <a:rPr lang="tr-TR" dirty="0"/>
              <a:t> </a:t>
            </a:r>
            <a:r>
              <a:rPr lang="tr-TR" dirty="0" err="1"/>
              <a:t>irregularly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bottom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test </a:t>
            </a:r>
            <a:r>
              <a:rPr lang="tr-TR" dirty="0" err="1"/>
              <a:t>tube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microtiter</a:t>
            </a:r>
            <a:r>
              <a:rPr lang="tr-TR" dirty="0"/>
              <a:t> </a:t>
            </a:r>
            <a:r>
              <a:rPr lang="tr-TR" dirty="0" err="1"/>
              <a:t>well</a:t>
            </a:r>
            <a:r>
              <a:rPr lang="tr-TR" dirty="0"/>
              <a:t>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4BD52C9-E40E-8C42-B5A0-32BF8C576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014" y="1845732"/>
            <a:ext cx="5389972" cy="30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80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C79EBEA-5E70-C04F-9C19-FB1D8548A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59" y="0"/>
            <a:ext cx="10080780" cy="6858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A1F2B2E9-3CE7-1646-A761-976F6F5C1742}"/>
              </a:ext>
            </a:extLst>
          </p:cNvPr>
          <p:cNvSpPr/>
          <p:nvPr/>
        </p:nvSpPr>
        <p:spPr>
          <a:xfrm>
            <a:off x="1" y="6627168"/>
            <a:ext cx="999533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dirty="0" err="1">
                <a:effectLst/>
                <a:latin typeface="Arial" panose="020B0604020202020204" pitchFamily="34" charset="0"/>
              </a:rPr>
              <a:t>https</a:t>
            </a:r>
            <a:r>
              <a:rPr lang="tr-TR" sz="900" dirty="0">
                <a:effectLst/>
                <a:latin typeface="Arial" panose="020B0604020202020204" pitchFamily="34" charset="0"/>
              </a:rPr>
              <a:t>://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www.quizover.com</a:t>
            </a:r>
            <a:r>
              <a:rPr lang="tr-TR" sz="900" dirty="0">
                <a:effectLst/>
                <a:latin typeface="Arial" panose="020B0604020202020204" pitchFamily="34" charset="0"/>
              </a:rPr>
              <a:t>/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microbiology</a:t>
            </a:r>
            <a:r>
              <a:rPr lang="tr-TR" sz="900" dirty="0">
                <a:effectLst/>
                <a:latin typeface="Arial" panose="020B0604020202020204" pitchFamily="34" charset="0"/>
              </a:rPr>
              <a:t>/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section</a:t>
            </a:r>
            <a:r>
              <a:rPr lang="tr-TR" sz="900" dirty="0">
                <a:effectLst/>
                <a:latin typeface="Arial" panose="020B0604020202020204" pitchFamily="34" charset="0"/>
              </a:rPr>
              <a:t>/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nucleic</a:t>
            </a:r>
            <a:r>
              <a:rPr lang="tr-TR" sz="900" dirty="0">
                <a:effectLst/>
                <a:latin typeface="Arial" panose="020B0604020202020204" pitchFamily="34" charset="0"/>
              </a:rPr>
              <a:t>-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acid</a:t>
            </a:r>
            <a:r>
              <a:rPr lang="tr-TR" sz="900" dirty="0">
                <a:effectLst/>
                <a:latin typeface="Arial" panose="020B0604020202020204" pitchFamily="34" charset="0"/>
              </a:rPr>
              <a:t>-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amplification</a:t>
            </a:r>
            <a:r>
              <a:rPr lang="tr-TR" sz="900" dirty="0">
                <a:effectLst/>
                <a:latin typeface="Arial" panose="020B0604020202020204" pitchFamily="34" charset="0"/>
              </a:rPr>
              <a:t>-test-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by</a:t>
            </a:r>
            <a:r>
              <a:rPr lang="tr-TR" sz="900" dirty="0">
                <a:effectLst/>
                <a:latin typeface="Arial" panose="020B0604020202020204" pitchFamily="34" charset="0"/>
              </a:rPr>
              <a:t>-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openstaxmodification</a:t>
            </a:r>
            <a:r>
              <a:rPr lang="tr-TR" sz="900" dirty="0">
                <a:effectLst/>
                <a:latin typeface="Arial" panose="020B0604020202020204" pitchFamily="34" charset="0"/>
              </a:rPr>
              <a:t> of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work</a:t>
            </a:r>
            <a:r>
              <a:rPr lang="tr-TR" sz="900" dirty="0">
                <a:effectLst/>
                <a:latin typeface="Arial" panose="020B0604020202020204" pitchFamily="34" charset="0"/>
              </a:rPr>
              <a:t>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by</a:t>
            </a:r>
            <a:r>
              <a:rPr lang="tr-TR" sz="900" dirty="0">
                <a:effectLst/>
                <a:latin typeface="Arial" panose="020B0604020202020204" pitchFamily="34" charset="0"/>
              </a:rPr>
              <a:t>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Centers</a:t>
            </a:r>
            <a:r>
              <a:rPr lang="tr-TR" sz="900" dirty="0">
                <a:effectLst/>
                <a:latin typeface="Arial" panose="020B0604020202020204" pitchFamily="34" charset="0"/>
              </a:rPr>
              <a:t>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for</a:t>
            </a:r>
            <a:r>
              <a:rPr lang="tr-TR" sz="900" dirty="0">
                <a:effectLst/>
                <a:latin typeface="Arial" panose="020B0604020202020204" pitchFamily="34" charset="0"/>
              </a:rPr>
              <a:t>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Disease</a:t>
            </a:r>
            <a:r>
              <a:rPr lang="tr-TR" sz="900" dirty="0">
                <a:effectLst/>
                <a:latin typeface="Arial" panose="020B0604020202020204" pitchFamily="34" charset="0"/>
              </a:rPr>
              <a:t> Control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and</a:t>
            </a:r>
            <a:r>
              <a:rPr lang="tr-TR" sz="900" dirty="0">
                <a:effectLst/>
                <a:latin typeface="Arial" panose="020B0604020202020204" pitchFamily="34" charset="0"/>
              </a:rPr>
              <a:t>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Prevention</a:t>
            </a:r>
            <a:endParaRPr lang="tr-TR" sz="9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64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E2CC5A7-4E94-DC4A-B40C-F285D1F21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79" y="209628"/>
            <a:ext cx="6889604" cy="6218159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2F3B504A-BEAC-3641-B4F7-CB87E022D997}"/>
              </a:ext>
            </a:extLst>
          </p:cNvPr>
          <p:cNvSpPr/>
          <p:nvPr/>
        </p:nvSpPr>
        <p:spPr>
          <a:xfrm>
            <a:off x="4440621" y="6427788"/>
            <a:ext cx="7751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dirty="0" err="1">
                <a:effectLst/>
                <a:latin typeface="Arial" panose="020B0604020202020204" pitchFamily="34" charset="0"/>
              </a:rPr>
              <a:t>Perinatalpandemic</a:t>
            </a:r>
            <a:r>
              <a:rPr lang="tr-TR" sz="900" dirty="0">
                <a:effectLst/>
                <a:latin typeface="Arial" panose="020B0604020202020204" pitchFamily="34" charset="0"/>
              </a:rPr>
              <a:t>(H1N1) 2009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infection</a:t>
            </a:r>
            <a:r>
              <a:rPr lang="tr-TR" sz="900" dirty="0">
                <a:effectLst/>
                <a:latin typeface="Arial" panose="020B0604020202020204" pitchFamily="34" charset="0"/>
              </a:rPr>
              <a:t>,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Thailand.DulyachaiW</a:t>
            </a:r>
            <a:r>
              <a:rPr lang="tr-TR" sz="900" dirty="0">
                <a:effectLst/>
                <a:latin typeface="Arial" panose="020B0604020202020204" pitchFamily="34" charset="0"/>
              </a:rPr>
              <a:t>,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MakkochJ</a:t>
            </a:r>
            <a:r>
              <a:rPr lang="tr-TR" sz="900" dirty="0">
                <a:effectLst/>
                <a:latin typeface="Arial" panose="020B0604020202020204" pitchFamily="34" charset="0"/>
              </a:rPr>
              <a:t>,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RianthavornP</a:t>
            </a:r>
            <a:r>
              <a:rPr lang="tr-TR" sz="900" dirty="0">
                <a:effectLst/>
                <a:latin typeface="Arial" panose="020B0604020202020204" pitchFamily="34" charset="0"/>
              </a:rPr>
              <a:t>,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ChangpinyoM</a:t>
            </a:r>
            <a:r>
              <a:rPr lang="tr-TR" sz="900" dirty="0">
                <a:effectLst/>
                <a:latin typeface="Arial" panose="020B0604020202020204" pitchFamily="34" charset="0"/>
              </a:rPr>
              <a:t>,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PrayangprechaS</a:t>
            </a:r>
            <a:r>
              <a:rPr lang="tr-TR" sz="900" dirty="0">
                <a:effectLst/>
                <a:latin typeface="Arial" panose="020B0604020202020204" pitchFamily="34" charset="0"/>
              </a:rPr>
              <a:t>,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PayungpornS</a:t>
            </a:r>
            <a:r>
              <a:rPr lang="tr-TR" sz="900" dirty="0">
                <a:effectLst/>
                <a:latin typeface="Arial" panose="020B0604020202020204" pitchFamily="34" charset="0"/>
              </a:rPr>
              <a:t>,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TantilertcharoenR</a:t>
            </a:r>
            <a:r>
              <a:rPr lang="tr-TR" sz="900" dirty="0">
                <a:effectLst/>
                <a:latin typeface="Arial" panose="020B0604020202020204" pitchFamily="34" charset="0"/>
              </a:rPr>
              <a:t>,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KitikoonP</a:t>
            </a:r>
            <a:r>
              <a:rPr lang="tr-TR" sz="900" dirty="0">
                <a:effectLst/>
                <a:latin typeface="Arial" panose="020B0604020202020204" pitchFamily="34" charset="0"/>
              </a:rPr>
              <a:t>,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PoovorawanY</a:t>
            </a:r>
            <a:r>
              <a:rPr lang="tr-TR" sz="900" dirty="0">
                <a:effectLst/>
                <a:latin typeface="Arial" panose="020B0604020202020204" pitchFamily="34" charset="0"/>
              </a:rPr>
              <a:t> -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EmergingInfect</a:t>
            </a:r>
            <a:r>
              <a:rPr lang="tr-TR" sz="900" dirty="0">
                <a:effectLst/>
                <a:latin typeface="Arial" panose="020B0604020202020204" pitchFamily="34" charset="0"/>
              </a:rPr>
              <a:t>. </a:t>
            </a:r>
            <a:r>
              <a:rPr lang="tr-TR" sz="900" dirty="0" err="1">
                <a:effectLst/>
                <a:latin typeface="Arial" panose="020B0604020202020204" pitchFamily="34" charset="0"/>
              </a:rPr>
              <a:t>Dis</a:t>
            </a:r>
            <a:r>
              <a:rPr lang="tr-TR" sz="900" dirty="0">
                <a:effectLst/>
                <a:latin typeface="Arial" panose="020B0604020202020204" pitchFamily="34" charset="0"/>
              </a:rPr>
              <a:t>. (2010)</a:t>
            </a:r>
          </a:p>
        </p:txBody>
      </p:sp>
    </p:spTree>
    <p:extLst>
      <p:ext uri="{BB962C8B-B14F-4D97-AF65-F5344CB8AC3E}">
        <p14:creationId xmlns:p14="http://schemas.microsoft.com/office/powerpoint/2010/main" val="1630022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05F2DAA-6E55-5F4D-870A-6B68BD5E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6C8808-1CEB-F240-835A-87B380DE7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ADED2A3-88A0-2C48-AAAC-95A86F436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336550"/>
            <a:ext cx="7112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04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D782FE6-5C51-EF42-ACA2-8269B4688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23" y="804041"/>
            <a:ext cx="10335827" cy="5675148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26851294-1B5D-984E-9D2C-276B6BBA1394}"/>
              </a:ext>
            </a:extLst>
          </p:cNvPr>
          <p:cNvSpPr/>
          <p:nvPr/>
        </p:nvSpPr>
        <p:spPr>
          <a:xfrm>
            <a:off x="5518260" y="2071955"/>
            <a:ext cx="6096000" cy="156966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tr-TR" sz="3200" dirty="0">
                <a:solidFill>
                  <a:srgbClr val="942093"/>
                </a:solidFill>
              </a:rPr>
              <a:t>Serum HI </a:t>
            </a:r>
            <a:r>
              <a:rPr lang="tr-TR" sz="3200" dirty="0" err="1">
                <a:solidFill>
                  <a:srgbClr val="942093"/>
                </a:solidFill>
              </a:rPr>
              <a:t>Titer</a:t>
            </a:r>
            <a:r>
              <a:rPr lang="tr-TR" sz="3200" dirty="0">
                <a:solidFill>
                  <a:srgbClr val="942093"/>
                </a:solidFill>
              </a:rPr>
              <a:t>:</a:t>
            </a:r>
          </a:p>
          <a:p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last</a:t>
            </a:r>
            <a:r>
              <a:rPr lang="tr-TR" sz="3200" dirty="0"/>
              <a:t> serum </a:t>
            </a:r>
            <a:r>
              <a:rPr lang="tr-TR" sz="3200" dirty="0" err="1"/>
              <a:t>dilution</a:t>
            </a:r>
            <a:r>
              <a:rPr lang="tr-TR" sz="3200" dirty="0"/>
              <a:t> </a:t>
            </a:r>
            <a:r>
              <a:rPr lang="tr-TR" sz="3200" dirty="0" err="1"/>
              <a:t>where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inhibition</a:t>
            </a:r>
            <a:r>
              <a:rPr lang="tr-TR" sz="3200" dirty="0"/>
              <a:t> is </a:t>
            </a:r>
            <a:r>
              <a:rPr lang="tr-TR" sz="3200" dirty="0" err="1"/>
              <a:t>seen</a:t>
            </a:r>
            <a:r>
              <a:rPr lang="tr-TR" sz="3200" dirty="0"/>
              <a:t>  </a:t>
            </a:r>
            <a:r>
              <a:rPr lang="tr-TR" sz="3200" dirty="0" err="1">
                <a:solidFill>
                  <a:srgbClr val="7030A0"/>
                </a:solidFill>
              </a:rPr>
              <a:t>times</a:t>
            </a:r>
            <a:r>
              <a:rPr lang="tr-TR" sz="3200" dirty="0">
                <a:solidFill>
                  <a:srgbClr val="7030A0"/>
                </a:solidFill>
              </a:rPr>
              <a:t> 4.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8AB19C1-9AC1-FA41-A779-9A6BE7AE5CC1}"/>
              </a:ext>
            </a:extLst>
          </p:cNvPr>
          <p:cNvSpPr txBox="1"/>
          <p:nvPr/>
        </p:nvSpPr>
        <p:spPr>
          <a:xfrm>
            <a:off x="2939969" y="192435"/>
            <a:ext cx="6296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>
                <a:solidFill>
                  <a:srgbClr val="0070C0"/>
                </a:solidFill>
              </a:rPr>
              <a:t>Determination</a:t>
            </a:r>
            <a:r>
              <a:rPr lang="tr-TR" sz="4000" dirty="0">
                <a:solidFill>
                  <a:srgbClr val="0070C0"/>
                </a:solidFill>
              </a:rPr>
              <a:t> serum HI </a:t>
            </a:r>
            <a:r>
              <a:rPr lang="tr-TR" sz="4000" dirty="0" err="1">
                <a:solidFill>
                  <a:srgbClr val="0070C0"/>
                </a:solidFill>
              </a:rPr>
              <a:t>Titer</a:t>
            </a:r>
            <a:endParaRPr lang="tr-TR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9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FC49C0B-BC15-E34A-A009-6C3E72DE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17AC1F-39D6-8046-BA64-01E5A57D3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Mostly</a:t>
            </a:r>
            <a:r>
              <a:rPr lang="tr-TR" dirty="0"/>
              <a:t> </a:t>
            </a:r>
            <a:r>
              <a:rPr lang="tr-TR" dirty="0" err="1"/>
              <a:t>enveloped</a:t>
            </a:r>
            <a:r>
              <a:rPr lang="tr-TR" dirty="0"/>
              <a:t> </a:t>
            </a:r>
            <a:r>
              <a:rPr lang="tr-TR" dirty="0" err="1"/>
              <a:t>viruses</a:t>
            </a:r>
            <a:r>
              <a:rPr lang="tr-TR" dirty="0"/>
              <a:t> (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orthomyxo</a:t>
            </a:r>
            <a:r>
              <a:rPr lang="tr-TR" dirty="0"/>
              <a:t>, </a:t>
            </a:r>
            <a:r>
              <a:rPr lang="tr-TR" dirty="0" err="1"/>
              <a:t>pox</a:t>
            </a:r>
            <a:r>
              <a:rPr lang="tr-TR" dirty="0"/>
              <a:t>, </a:t>
            </a:r>
            <a:r>
              <a:rPr lang="tr-TR" dirty="0" err="1"/>
              <a:t>influenza</a:t>
            </a:r>
            <a:r>
              <a:rPr lang="tr-TR" dirty="0"/>
              <a:t>, </a:t>
            </a:r>
            <a:r>
              <a:rPr lang="tr-TR" dirty="0" err="1"/>
              <a:t>paramyxo</a:t>
            </a:r>
            <a:r>
              <a:rPr lang="tr-TR" dirty="0"/>
              <a:t>)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feature</a:t>
            </a:r>
            <a:r>
              <a:rPr lang="tr-TR" dirty="0"/>
              <a:t>.</a:t>
            </a:r>
          </a:p>
          <a:p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non-envelope</a:t>
            </a:r>
            <a:r>
              <a:rPr lang="tr-TR" dirty="0"/>
              <a:t> </a:t>
            </a:r>
            <a:r>
              <a:rPr lang="tr-TR" dirty="0" err="1"/>
              <a:t>viruses</a:t>
            </a:r>
            <a:r>
              <a:rPr lang="tr-TR" dirty="0"/>
              <a:t> (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parvovirus</a:t>
            </a:r>
            <a:r>
              <a:rPr lang="tr-TR" dirty="0"/>
              <a:t>, </a:t>
            </a:r>
            <a:r>
              <a:rPr lang="tr-TR" dirty="0" err="1"/>
              <a:t>adenovirus</a:t>
            </a:r>
            <a:r>
              <a:rPr lang="tr-TR" dirty="0"/>
              <a:t>)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hemagglutination</a:t>
            </a:r>
            <a:r>
              <a:rPr lang="tr-TR" dirty="0"/>
              <a:t> </a:t>
            </a:r>
            <a:r>
              <a:rPr lang="tr-TR" dirty="0" err="1"/>
              <a:t>properties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296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6B920D5-EAD3-D847-A1DC-63D6EE9C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0070C0"/>
                </a:solidFill>
              </a:rPr>
              <a:t>HA-</a:t>
            </a:r>
            <a:r>
              <a:rPr lang="tr-TR" dirty="0" err="1">
                <a:solidFill>
                  <a:srgbClr val="0070C0"/>
                </a:solidFill>
              </a:rPr>
              <a:t>red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blood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cell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relationship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33ABF3-1152-424D-91A3-E6FB95A5A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ability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hemagglutinate</a:t>
            </a:r>
            <a:r>
              <a:rPr lang="tr-TR" dirty="0"/>
              <a:t> is </a:t>
            </a:r>
            <a:r>
              <a:rPr lang="tr-TR" dirty="0" err="1"/>
              <a:t>limited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erythrocytes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obtained</a:t>
            </a:r>
            <a:r>
              <a:rPr lang="tr-TR" dirty="0"/>
              <a:t>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example</a:t>
            </a:r>
            <a:r>
              <a:rPr lang="tr-TR" dirty="0"/>
              <a:t>,</a:t>
            </a:r>
          </a:p>
          <a:p>
            <a:r>
              <a:rPr lang="tr-TR" dirty="0" err="1"/>
              <a:t>Adenovirus</a:t>
            </a:r>
            <a:r>
              <a:rPr lang="tr-TR" dirty="0"/>
              <a:t> + </a:t>
            </a:r>
            <a:r>
              <a:rPr lang="tr-TR" dirty="0" err="1"/>
              <a:t>human</a:t>
            </a:r>
            <a:r>
              <a:rPr lang="tr-TR" dirty="0"/>
              <a:t> 0 </a:t>
            </a:r>
            <a:r>
              <a:rPr lang="tr-TR" dirty="0" err="1"/>
              <a:t>group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rat</a:t>
            </a:r>
            <a:r>
              <a:rPr lang="tr-TR" dirty="0"/>
              <a:t> </a:t>
            </a:r>
            <a:r>
              <a:rPr lang="tr-TR" dirty="0" err="1"/>
              <a:t>erythrocyte</a:t>
            </a:r>
            <a:r>
              <a:rPr lang="tr-TR" dirty="0"/>
              <a:t> </a:t>
            </a:r>
          </a:p>
          <a:p>
            <a:r>
              <a:rPr lang="tr-TR" dirty="0" err="1"/>
              <a:t>Newcastle</a:t>
            </a:r>
            <a:r>
              <a:rPr lang="tr-TR" dirty="0"/>
              <a:t> V + </a:t>
            </a:r>
            <a:r>
              <a:rPr lang="tr-TR" dirty="0" err="1"/>
              <a:t>Chicken</a:t>
            </a:r>
            <a:r>
              <a:rPr lang="tr-TR" dirty="0"/>
              <a:t> </a:t>
            </a:r>
            <a:r>
              <a:rPr lang="tr-TR" dirty="0" err="1"/>
              <a:t>erythrocyte</a:t>
            </a:r>
            <a:endParaRPr lang="tr-TR" dirty="0"/>
          </a:p>
        </p:txBody>
      </p:sp>
      <p:sp>
        <p:nvSpPr>
          <p:cNvPr id="4" name="Sağ Ok 3">
            <a:extLst>
              <a:ext uri="{FF2B5EF4-FFF2-40B4-BE49-F238E27FC236}">
                <a16:creationId xmlns:a16="http://schemas.microsoft.com/office/drawing/2014/main" id="{1267D79B-40DC-D842-9C0C-97A03F7A61DF}"/>
              </a:ext>
            </a:extLst>
          </p:cNvPr>
          <p:cNvSpPr/>
          <p:nvPr/>
        </p:nvSpPr>
        <p:spPr>
          <a:xfrm>
            <a:off x="8432799" y="4013199"/>
            <a:ext cx="588941" cy="315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A7F2A433-574F-C546-B66A-05C3A173F45E}"/>
              </a:ext>
            </a:extLst>
          </p:cNvPr>
          <p:cNvSpPr/>
          <p:nvPr/>
        </p:nvSpPr>
        <p:spPr>
          <a:xfrm>
            <a:off x="9167007" y="3816905"/>
            <a:ext cx="1314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HA</a:t>
            </a:r>
          </a:p>
        </p:txBody>
      </p:sp>
    </p:spTree>
    <p:extLst>
      <p:ext uri="{BB962C8B-B14F-4D97-AF65-F5344CB8AC3E}">
        <p14:creationId xmlns:p14="http://schemas.microsoft.com/office/powerpoint/2010/main" val="388898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9782BD6-1381-F74C-98D0-E3C6D003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550"/>
            <a:ext cx="10515600" cy="1325563"/>
          </a:xfrm>
        </p:spPr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Preparation</a:t>
            </a:r>
            <a:r>
              <a:rPr lang="tr-TR" dirty="0">
                <a:solidFill>
                  <a:srgbClr val="0070C0"/>
                </a:solidFill>
              </a:rPr>
              <a:t> of </a:t>
            </a:r>
            <a:r>
              <a:rPr lang="tr-TR" dirty="0" err="1">
                <a:solidFill>
                  <a:srgbClr val="0070C0"/>
                </a:solidFill>
              </a:rPr>
              <a:t>erythrocyte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suspension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E941D5-A725-DC48-863F-2C1AF0472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Anticoagulated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centrifuged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5-10 </a:t>
            </a:r>
            <a:r>
              <a:rPr lang="tr-TR" dirty="0" err="1"/>
              <a:t>minutes</a:t>
            </a:r>
            <a:r>
              <a:rPr lang="tr-TR" dirty="0"/>
              <a:t> at 2000 </a:t>
            </a:r>
            <a:r>
              <a:rPr lang="tr-TR" dirty="0" err="1"/>
              <a:t>rpm</a:t>
            </a:r>
            <a:r>
              <a:rPr lang="tr-TR" dirty="0"/>
              <a:t>.</a:t>
            </a:r>
          </a:p>
          <a:p>
            <a:r>
              <a:rPr lang="tr-TR" dirty="0"/>
              <a:t>-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centrifugation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plasma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leukocyte</a:t>
            </a:r>
            <a:r>
              <a:rPr lang="tr-TR" dirty="0"/>
              <a:t> </a:t>
            </a:r>
            <a:r>
              <a:rPr lang="tr-TR" dirty="0" err="1"/>
              <a:t>layer</a:t>
            </a:r>
            <a:r>
              <a:rPr lang="tr-TR" dirty="0"/>
              <a:t> is </a:t>
            </a:r>
            <a:r>
              <a:rPr lang="tr-TR" dirty="0" err="1"/>
              <a:t>discarded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>
                <a:solidFill>
                  <a:srgbClr val="FF0000"/>
                </a:solidFill>
              </a:rPr>
              <a:t>erythrocytes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/>
              <a:t>remaining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bottom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tube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washed</a:t>
            </a:r>
            <a:r>
              <a:rPr lang="tr-TR" dirty="0"/>
              <a:t> 3 </a:t>
            </a:r>
            <a:r>
              <a:rPr lang="tr-TR" dirty="0" err="1"/>
              <a:t>times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0.85% PBS </a:t>
            </a:r>
            <a:r>
              <a:rPr lang="tr-TR" dirty="0" err="1"/>
              <a:t>solution</a:t>
            </a:r>
            <a:r>
              <a:rPr lang="tr-TR" dirty="0"/>
              <a:t>.</a:t>
            </a:r>
          </a:p>
          <a:p>
            <a:r>
              <a:rPr lang="tr-TR" dirty="0"/>
              <a:t>-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last</a:t>
            </a:r>
            <a:r>
              <a:rPr lang="tr-TR" dirty="0"/>
              <a:t> </a:t>
            </a:r>
            <a:r>
              <a:rPr lang="tr-TR" dirty="0" err="1"/>
              <a:t>wash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erythrocytes</a:t>
            </a:r>
            <a:r>
              <a:rPr lang="tr-TR" dirty="0"/>
              <a:t> inside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tube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accepted</a:t>
            </a:r>
            <a:r>
              <a:rPr lang="tr-TR" dirty="0"/>
              <a:t> as 100%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diluted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0.5-1% </a:t>
            </a:r>
            <a:r>
              <a:rPr lang="tr-TR" dirty="0" err="1"/>
              <a:t>according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purpose</a:t>
            </a:r>
            <a:r>
              <a:rPr lang="tr-TR" dirty="0"/>
              <a:t>.</a:t>
            </a:r>
          </a:p>
          <a:p>
            <a:r>
              <a:rPr lang="tr-TR" dirty="0"/>
              <a:t>-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erythrocyte</a:t>
            </a:r>
            <a:r>
              <a:rPr lang="tr-TR" dirty="0"/>
              <a:t> </a:t>
            </a:r>
            <a:r>
              <a:rPr lang="tr-TR" dirty="0" err="1"/>
              <a:t>suspension</a:t>
            </a:r>
            <a:r>
              <a:rPr lang="tr-TR" dirty="0"/>
              <a:t> can be </a:t>
            </a:r>
            <a:r>
              <a:rPr lang="tr-TR" dirty="0" err="1"/>
              <a:t>stored</a:t>
            </a:r>
            <a:r>
              <a:rPr lang="tr-TR" dirty="0"/>
              <a:t> at + 4 °C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1 </a:t>
            </a:r>
            <a:r>
              <a:rPr lang="tr-TR" dirty="0" err="1"/>
              <a:t>month</a:t>
            </a:r>
            <a:r>
              <a:rPr lang="tr-TR" dirty="0"/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94455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14F765E-EAB5-694C-841D-1C1D619E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solidFill>
                  <a:srgbClr val="0070C0"/>
                </a:solidFill>
              </a:rPr>
              <a:t>Hemagglutination</a:t>
            </a:r>
            <a:r>
              <a:rPr lang="tr-TR" dirty="0">
                <a:solidFill>
                  <a:srgbClr val="0070C0"/>
                </a:solidFill>
              </a:rPr>
              <a:t> can be </a:t>
            </a:r>
            <a:r>
              <a:rPr lang="tr-TR" dirty="0" err="1">
                <a:solidFill>
                  <a:srgbClr val="0070C0"/>
                </a:solidFill>
              </a:rPr>
              <a:t>performed</a:t>
            </a:r>
            <a:r>
              <a:rPr lang="tr-TR" dirty="0">
                <a:solidFill>
                  <a:srgbClr val="0070C0"/>
                </a:solidFill>
              </a:rPr>
              <a:t> in </a:t>
            </a:r>
            <a:r>
              <a:rPr lang="tr-TR" dirty="0" err="1">
                <a:solidFill>
                  <a:srgbClr val="0070C0"/>
                </a:solidFill>
              </a:rPr>
              <a:t>two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ways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according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to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purpose</a:t>
            </a:r>
            <a:r>
              <a:rPr lang="tr-TR" dirty="0">
                <a:solidFill>
                  <a:srgbClr val="0070C0"/>
                </a:solidFill>
              </a:rPr>
              <a:t> 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155654C-087D-3D46-B4F7-6961A3789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C00000"/>
                </a:solidFill>
              </a:rPr>
              <a:t>1. </a:t>
            </a:r>
            <a:r>
              <a:rPr lang="tr-TR" b="1" dirty="0" err="1">
                <a:solidFill>
                  <a:srgbClr val="C00000"/>
                </a:solidFill>
              </a:rPr>
              <a:t>Rapid</a:t>
            </a:r>
            <a:r>
              <a:rPr lang="tr-TR" b="1" dirty="0">
                <a:solidFill>
                  <a:srgbClr val="C00000"/>
                </a:solidFill>
              </a:rPr>
              <a:t> HA (on </a:t>
            </a:r>
            <a:r>
              <a:rPr lang="tr-TR" b="1" dirty="0" err="1">
                <a:solidFill>
                  <a:srgbClr val="C00000"/>
                </a:solidFill>
              </a:rPr>
              <a:t>the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slide</a:t>
            </a:r>
            <a:r>
              <a:rPr lang="tr-TR" b="1" dirty="0">
                <a:solidFill>
                  <a:srgbClr val="C00000"/>
                </a:solidFill>
              </a:rPr>
              <a:t>):</a:t>
            </a:r>
          </a:p>
          <a:p>
            <a:r>
              <a:rPr lang="tr-TR" dirty="0" err="1"/>
              <a:t>Qualitative</a:t>
            </a:r>
            <a:r>
              <a:rPr lang="tr-TR" dirty="0"/>
              <a:t> </a:t>
            </a:r>
            <a:r>
              <a:rPr lang="tr-TR" dirty="0" err="1"/>
              <a:t>evaluation</a:t>
            </a:r>
            <a:r>
              <a:rPr lang="tr-TR" dirty="0"/>
              <a:t> can be done. (</a:t>
            </a:r>
            <a:r>
              <a:rPr lang="tr-TR" dirty="0" err="1"/>
              <a:t>positive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negative</a:t>
            </a:r>
            <a:r>
              <a:rPr lang="tr-TR" dirty="0"/>
              <a:t>)</a:t>
            </a:r>
          </a:p>
          <a:p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understandable</a:t>
            </a:r>
            <a:r>
              <a:rPr lang="tr-TR" dirty="0"/>
              <a:t> </a:t>
            </a:r>
            <a:r>
              <a:rPr lang="tr-TR" dirty="0" err="1"/>
              <a:t>whether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not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has HA </a:t>
            </a:r>
            <a:r>
              <a:rPr lang="tr-TR" dirty="0" err="1"/>
              <a:t>ability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erythrocytes</a:t>
            </a:r>
            <a:r>
              <a:rPr lang="tr-TR" dirty="0"/>
              <a:t> HA.</a:t>
            </a:r>
          </a:p>
          <a:p>
            <a:r>
              <a:rPr lang="tr-TR" dirty="0"/>
              <a:t>HA </a:t>
            </a:r>
            <a:r>
              <a:rPr lang="tr-TR" dirty="0" err="1"/>
              <a:t>titer</a:t>
            </a:r>
            <a:r>
              <a:rPr lang="tr-TR" dirty="0"/>
              <a:t> can not be </a:t>
            </a:r>
            <a:r>
              <a:rPr lang="tr-TR" dirty="0" err="1"/>
              <a:t>determined</a:t>
            </a:r>
            <a:r>
              <a:rPr lang="tr-TR" dirty="0"/>
              <a:t>.</a:t>
            </a:r>
          </a:p>
          <a:p>
            <a:pPr marL="0" indent="0">
              <a:buNone/>
            </a:pPr>
            <a:r>
              <a:rPr lang="tr-TR" b="1" dirty="0">
                <a:solidFill>
                  <a:srgbClr val="C00000"/>
                </a:solidFill>
              </a:rPr>
              <a:t>2. </a:t>
            </a:r>
            <a:r>
              <a:rPr lang="tr-TR" b="1" dirty="0" err="1">
                <a:solidFill>
                  <a:srgbClr val="C00000"/>
                </a:solidFill>
              </a:rPr>
              <a:t>Slow</a:t>
            </a:r>
            <a:r>
              <a:rPr lang="tr-TR" b="1" dirty="0">
                <a:solidFill>
                  <a:srgbClr val="C00000"/>
                </a:solidFill>
              </a:rPr>
              <a:t> HA (in </a:t>
            </a:r>
            <a:r>
              <a:rPr lang="tr-TR" b="1" dirty="0" err="1">
                <a:solidFill>
                  <a:srgbClr val="C00000"/>
                </a:solidFill>
              </a:rPr>
              <a:t>tubes</a:t>
            </a:r>
            <a:r>
              <a:rPr lang="tr-TR" b="1" dirty="0">
                <a:solidFill>
                  <a:srgbClr val="C00000"/>
                </a:solidFill>
              </a:rPr>
              <a:t>) :</a:t>
            </a:r>
          </a:p>
          <a:p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suitable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quantitative</a:t>
            </a:r>
            <a:r>
              <a:rPr lang="tr-TR" dirty="0"/>
              <a:t> </a:t>
            </a:r>
            <a:r>
              <a:rPr lang="tr-TR" dirty="0" err="1"/>
              <a:t>evaluation</a:t>
            </a:r>
            <a:r>
              <a:rPr lang="tr-TR" dirty="0"/>
              <a:t>. </a:t>
            </a:r>
          </a:p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titer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is </a:t>
            </a:r>
            <a:r>
              <a:rPr lang="tr-TR" dirty="0" err="1"/>
              <a:t>determined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1247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68D62CC-0C23-BB44-8336-ADD55C88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1. </a:t>
            </a:r>
            <a:r>
              <a:rPr lang="tr-TR" b="1" dirty="0" err="1">
                <a:solidFill>
                  <a:srgbClr val="C00000"/>
                </a:solidFill>
              </a:rPr>
              <a:t>Rapid</a:t>
            </a:r>
            <a:r>
              <a:rPr lang="tr-TR" b="1" dirty="0">
                <a:solidFill>
                  <a:srgbClr val="C00000"/>
                </a:solidFill>
              </a:rPr>
              <a:t> HA (on </a:t>
            </a:r>
            <a:r>
              <a:rPr lang="tr-TR" b="1" dirty="0" err="1">
                <a:solidFill>
                  <a:srgbClr val="C00000"/>
                </a:solidFill>
              </a:rPr>
              <a:t>the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slide</a:t>
            </a:r>
            <a:r>
              <a:rPr lang="tr-TR" b="1" dirty="0">
                <a:solidFill>
                  <a:srgbClr val="C00000"/>
                </a:solidFill>
              </a:rPr>
              <a:t>):</a:t>
            </a: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611FC1E-FEF9-174D-AEAA-21CC3EEA1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07"/>
          <a:stretch/>
        </p:blipFill>
        <p:spPr>
          <a:xfrm>
            <a:off x="0" y="1150869"/>
            <a:ext cx="8788400" cy="4682359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053B106D-05FA-BA45-8409-E1855307508D}"/>
              </a:ext>
            </a:extLst>
          </p:cNvPr>
          <p:cNvSpPr/>
          <p:nvPr/>
        </p:nvSpPr>
        <p:spPr>
          <a:xfrm>
            <a:off x="3048000" y="1860345"/>
            <a:ext cx="179201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dirty="0"/>
              <a:t>A </a:t>
            </a:r>
            <a:r>
              <a:rPr lang="tr-TR" dirty="0" err="1"/>
              <a:t>drop</a:t>
            </a:r>
            <a:r>
              <a:rPr lang="tr-TR" dirty="0"/>
              <a:t> of </a:t>
            </a:r>
            <a:r>
              <a:rPr lang="tr-TR" dirty="0" err="1"/>
              <a:t>antigen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a </a:t>
            </a:r>
            <a:r>
              <a:rPr lang="tr-TR" dirty="0" err="1"/>
              <a:t>drop</a:t>
            </a:r>
            <a:r>
              <a:rPr lang="tr-TR" dirty="0"/>
              <a:t> of </a:t>
            </a:r>
            <a:r>
              <a:rPr lang="tr-TR" dirty="0" err="1"/>
              <a:t>erythrocyte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put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slide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mixed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help</a:t>
            </a:r>
            <a:r>
              <a:rPr lang="tr-TR" dirty="0"/>
              <a:t> of </a:t>
            </a:r>
            <a:r>
              <a:rPr lang="tr-TR" dirty="0" err="1"/>
              <a:t>baguette</a:t>
            </a:r>
            <a:r>
              <a:rPr lang="tr-TR" dirty="0"/>
              <a:t>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1386C4AB-53DB-F94F-9DD3-59053CEE4667}"/>
              </a:ext>
            </a:extLst>
          </p:cNvPr>
          <p:cNvSpPr/>
          <p:nvPr/>
        </p:nvSpPr>
        <p:spPr>
          <a:xfrm>
            <a:off x="6542689" y="4830157"/>
            <a:ext cx="17920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dirty="0" err="1"/>
              <a:t>positive</a:t>
            </a:r>
            <a:endParaRPr lang="tr-TR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5DE6BDC4-630D-5147-A4D6-574F3115D20F}"/>
              </a:ext>
            </a:extLst>
          </p:cNvPr>
          <p:cNvSpPr/>
          <p:nvPr/>
        </p:nvSpPr>
        <p:spPr>
          <a:xfrm>
            <a:off x="6498896" y="2471752"/>
            <a:ext cx="17920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dirty="0" err="1"/>
              <a:t>negative</a:t>
            </a:r>
            <a:endParaRPr lang="tr-TR" dirty="0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62C98955-AD52-134A-A081-2835A6363E57}"/>
              </a:ext>
            </a:extLst>
          </p:cNvPr>
          <p:cNvSpPr/>
          <p:nvPr/>
        </p:nvSpPr>
        <p:spPr>
          <a:xfrm>
            <a:off x="8623738" y="1846901"/>
            <a:ext cx="30585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>
                <a:solidFill>
                  <a:srgbClr val="000000"/>
                </a:solidFill>
                <a:latin typeface="Arial" panose="020B0604020202020204" pitchFamily="34" charset="0"/>
              </a:rPr>
              <a:t>RESULTS</a:t>
            </a:r>
            <a:r>
              <a:rPr lang="tr-TR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tr-TR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tr-TR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Agglutinated red blood cells in suspension have a </a:t>
            </a:r>
            <a:r>
              <a:rPr lang="tr-TR" sz="2400" b="0" i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clumped appearance </a:t>
            </a:r>
            <a:r>
              <a:rPr lang="tr-TR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distinct from non-agglutinated red blood cells.</a:t>
            </a:r>
            <a:endParaRPr lang="tr-TR" sz="2400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21299C49-BD80-C841-AF73-0CEDDFE024BE}"/>
              </a:ext>
            </a:extLst>
          </p:cNvPr>
          <p:cNvSpPr/>
          <p:nvPr/>
        </p:nvSpPr>
        <p:spPr>
          <a:xfrm>
            <a:off x="1891022" y="5657671"/>
            <a:ext cx="6732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err="1">
                <a:solidFill>
                  <a:srgbClr val="7030A0"/>
                </a:solidFill>
                <a:latin typeface="Arial" panose="020B0604020202020204" pitchFamily="34" charset="0"/>
              </a:rPr>
              <a:t>clumped</a:t>
            </a: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tr-TR" sz="2400" b="1" dirty="0" err="1">
                <a:solidFill>
                  <a:srgbClr val="7030A0"/>
                </a:solidFill>
                <a:latin typeface="Arial" panose="020B0604020202020204" pitchFamily="34" charset="0"/>
              </a:rPr>
              <a:t>appearance</a:t>
            </a: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</a:rPr>
              <a:t>                  HA</a:t>
            </a:r>
          </a:p>
          <a:p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</a:rPr>
              <a:t>              (+)                                    (+)</a:t>
            </a:r>
          </a:p>
          <a:p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</a:rPr>
              <a:t>               (-)                                    (-) 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81D78626-54AD-2C40-A6C6-531C439E3C0B}"/>
              </a:ext>
            </a:extLst>
          </p:cNvPr>
          <p:cNvSpPr/>
          <p:nvPr/>
        </p:nvSpPr>
        <p:spPr>
          <a:xfrm>
            <a:off x="9112468" y="6442502"/>
            <a:ext cx="34368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50" dirty="0" err="1">
                <a:effectLst/>
                <a:latin typeface="Arial" panose="020B0604020202020204" pitchFamily="34" charset="0"/>
              </a:rPr>
              <a:t>C.Staak</a:t>
            </a:r>
            <a:r>
              <a:rPr lang="tr-TR" sz="1050" dirty="0">
                <a:effectLst/>
                <a:latin typeface="Arial" panose="020B0604020202020204" pitchFamily="34" charset="0"/>
              </a:rPr>
              <a:t>, 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F.Salchow</a:t>
            </a:r>
            <a:r>
              <a:rPr lang="tr-TR" sz="1050" dirty="0">
                <a:effectLst/>
                <a:latin typeface="Arial" panose="020B0604020202020204" pitchFamily="34" charset="0"/>
              </a:rPr>
              <a:t>, 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N.Denzin</a:t>
            </a:r>
            <a:r>
              <a:rPr lang="tr-TR" sz="1050" dirty="0">
                <a:effectLst/>
                <a:latin typeface="Arial" panose="020B0604020202020204" pitchFamily="34" charset="0"/>
              </a:rPr>
              <a:t> : 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Practical</a:t>
            </a:r>
            <a:r>
              <a:rPr lang="tr-TR" sz="1050" dirty="0">
                <a:effectLst/>
                <a:latin typeface="Arial" panose="020B0604020202020204" pitchFamily="34" charset="0"/>
              </a:rPr>
              <a:t> 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Serology</a:t>
            </a:r>
            <a:r>
              <a:rPr lang="tr-TR" sz="1050" dirty="0">
                <a:effectLst/>
                <a:latin typeface="Arial" panose="020B0604020202020204" pitchFamily="34" charset="0"/>
              </a:rPr>
              <a:t> 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from</a:t>
            </a:r>
            <a:r>
              <a:rPr lang="tr-TR" sz="1050" dirty="0">
                <a:effectLst/>
                <a:latin typeface="Arial" panose="020B0604020202020204" pitchFamily="34" charset="0"/>
              </a:rPr>
              <a:t> 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the</a:t>
            </a:r>
            <a:r>
              <a:rPr lang="tr-TR" sz="1050" dirty="0">
                <a:effectLst/>
                <a:latin typeface="Arial" panose="020B0604020202020204" pitchFamily="34" charset="0"/>
              </a:rPr>
              <a:t> Basics 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to</a:t>
            </a:r>
            <a:r>
              <a:rPr lang="tr-TR" sz="1050" dirty="0">
                <a:effectLst/>
                <a:latin typeface="Arial" panose="020B0604020202020204" pitchFamily="34" charset="0"/>
              </a:rPr>
              <a:t> 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the</a:t>
            </a:r>
            <a:r>
              <a:rPr lang="tr-TR" sz="1050" dirty="0">
                <a:effectLst/>
                <a:latin typeface="Arial" panose="020B0604020202020204" pitchFamily="34" charset="0"/>
              </a:rPr>
              <a:t> 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testing</a:t>
            </a:r>
            <a:r>
              <a:rPr lang="tr-TR" sz="1050" dirty="0">
                <a:effectLst/>
                <a:latin typeface="Arial" panose="020B0604020202020204" pitchFamily="34" charset="0"/>
              </a:rPr>
              <a:t>, 2001. </a:t>
            </a:r>
          </a:p>
        </p:txBody>
      </p:sp>
    </p:spTree>
    <p:extLst>
      <p:ext uri="{BB962C8B-B14F-4D97-AF65-F5344CB8AC3E}">
        <p14:creationId xmlns:p14="http://schemas.microsoft.com/office/powerpoint/2010/main" val="295601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E45DC23-6F21-5545-92B6-EF1F96AF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</a:rPr>
              <a:t>2. </a:t>
            </a:r>
            <a:r>
              <a:rPr lang="tr-TR" dirty="0" err="1">
                <a:solidFill>
                  <a:srgbClr val="0070C0"/>
                </a:solidFill>
              </a:rPr>
              <a:t>Slow</a:t>
            </a:r>
            <a:r>
              <a:rPr lang="tr-TR" dirty="0">
                <a:solidFill>
                  <a:srgbClr val="0070C0"/>
                </a:solidFill>
              </a:rPr>
              <a:t> HA </a:t>
            </a:r>
            <a:r>
              <a:rPr lang="tr-TR" dirty="0" err="1">
                <a:solidFill>
                  <a:srgbClr val="0070C0"/>
                </a:solidFill>
              </a:rPr>
              <a:t>Assay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51A998B-390E-C74C-9670-580B68A2B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dirty="0"/>
              <a:t>HA </a:t>
            </a:r>
            <a:r>
              <a:rPr lang="tr-TR" dirty="0" err="1"/>
              <a:t>feature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can be </a:t>
            </a:r>
            <a:r>
              <a:rPr lang="tr-TR" dirty="0" err="1"/>
              <a:t>detected</a:t>
            </a:r>
            <a:r>
              <a:rPr lang="tr-TR" dirty="0"/>
              <a:t>,</a:t>
            </a:r>
          </a:p>
          <a:p>
            <a:pPr>
              <a:buFont typeface="Wingdings" pitchFamily="2" charset="2"/>
              <a:buChar char="Ø"/>
            </a:pPr>
            <a:r>
              <a:rPr lang="tr-TR" dirty="0"/>
              <a:t>HA </a:t>
            </a:r>
            <a:r>
              <a:rPr lang="tr-TR" dirty="0" err="1"/>
              <a:t>titer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can be </a:t>
            </a:r>
            <a:r>
              <a:rPr lang="tr-TR" dirty="0" err="1"/>
              <a:t>calculated</a:t>
            </a:r>
            <a:r>
              <a:rPr lang="tr-TR" dirty="0"/>
              <a:t>,</a:t>
            </a:r>
          </a:p>
          <a:p>
            <a:pPr>
              <a:buFont typeface="Wingdings" pitchFamily="2" charset="2"/>
              <a:buChar char="Ø"/>
            </a:pPr>
            <a:r>
              <a:rPr lang="tr-TR" dirty="0" err="1"/>
              <a:t>Identification</a:t>
            </a:r>
            <a:r>
              <a:rPr lang="tr-TR" dirty="0"/>
              <a:t> of an </a:t>
            </a:r>
            <a:r>
              <a:rPr lang="tr-TR" dirty="0" err="1"/>
              <a:t>isolated</a:t>
            </a:r>
            <a:r>
              <a:rPr lang="tr-TR" dirty="0"/>
              <a:t> </a:t>
            </a:r>
            <a:r>
              <a:rPr lang="tr-TR" dirty="0" err="1"/>
              <a:t>virus</a:t>
            </a:r>
            <a:endParaRPr lang="tr-TR" dirty="0"/>
          </a:p>
          <a:p>
            <a:pPr>
              <a:buFont typeface="Wingdings" pitchFamily="2" charset="2"/>
              <a:buChar char="Ø"/>
            </a:pPr>
            <a:r>
              <a:rPr lang="tr-TR" dirty="0" err="1"/>
              <a:t>Standardization</a:t>
            </a:r>
            <a:r>
              <a:rPr lang="tr-TR" dirty="0"/>
              <a:t> of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be </a:t>
            </a:r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HI test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9682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EEC103D-A7F8-774D-9F26-43182CDAF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tr-TR" dirty="0" err="1">
                <a:solidFill>
                  <a:srgbClr val="7030A0"/>
                </a:solidFill>
              </a:rPr>
              <a:t>Principle</a:t>
            </a:r>
            <a:r>
              <a:rPr lang="tr-TR" dirty="0"/>
              <a:t>;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097728E-1B97-5744-90EE-898F91432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9" y="1150883"/>
            <a:ext cx="6641939" cy="5026080"/>
          </a:xfrm>
        </p:spPr>
        <p:txBody>
          <a:bodyPr>
            <a:normAutofit/>
          </a:bodyPr>
          <a:lstStyle/>
          <a:p>
            <a:r>
              <a:rPr lang="tr-TR" dirty="0"/>
              <a:t>A </a:t>
            </a:r>
            <a:r>
              <a:rPr lang="tr-TR" dirty="0" err="1"/>
              <a:t>serial</a:t>
            </a:r>
            <a:r>
              <a:rPr lang="tr-TR" dirty="0"/>
              <a:t> </a:t>
            </a:r>
            <a:r>
              <a:rPr lang="tr-TR" dirty="0" err="1"/>
              <a:t>dilution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is </a:t>
            </a:r>
            <a:r>
              <a:rPr lang="tr-TR" dirty="0" err="1"/>
              <a:t>performed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tube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b="1" dirty="0">
                <a:solidFill>
                  <a:srgbClr val="C00000"/>
                </a:solidFill>
              </a:rPr>
              <a:t>V-</a:t>
            </a:r>
            <a:r>
              <a:rPr lang="tr-TR" b="1" dirty="0" err="1">
                <a:solidFill>
                  <a:srgbClr val="C00000"/>
                </a:solidFill>
              </a:rPr>
              <a:t>bottom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microwell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plate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dirty="0"/>
              <a:t>(96 </a:t>
            </a:r>
            <a:r>
              <a:rPr lang="tr-TR" dirty="0" err="1"/>
              <a:t>wells</a:t>
            </a:r>
            <a:r>
              <a:rPr lang="tr-TR" dirty="0"/>
              <a:t>) </a:t>
            </a:r>
            <a:r>
              <a:rPr lang="tr-TR" dirty="0" err="1"/>
              <a:t>according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Log</a:t>
            </a:r>
            <a:r>
              <a:rPr lang="tr-TR" baseline="-25000" dirty="0"/>
              <a:t>2.</a:t>
            </a:r>
            <a:endParaRPr lang="tr-TR" dirty="0"/>
          </a:p>
          <a:p>
            <a:r>
              <a:rPr lang="tr-TR" dirty="0"/>
              <a:t>0.5 % </a:t>
            </a:r>
            <a:r>
              <a:rPr lang="tr-TR" dirty="0" err="1"/>
              <a:t>erythrocyte</a:t>
            </a:r>
            <a:r>
              <a:rPr lang="tr-TR" dirty="0"/>
              <a:t> </a:t>
            </a:r>
            <a:r>
              <a:rPr lang="tr-TR" dirty="0" err="1"/>
              <a:t>suspension</a:t>
            </a:r>
            <a:r>
              <a:rPr lang="tr-TR" dirty="0"/>
              <a:t> (</a:t>
            </a:r>
            <a:r>
              <a:rPr lang="tr-TR" dirty="0" err="1"/>
              <a:t>equal</a:t>
            </a:r>
            <a:r>
              <a:rPr lang="tr-TR" dirty="0"/>
              <a:t> </a:t>
            </a:r>
            <a:r>
              <a:rPr lang="tr-TR" dirty="0" err="1"/>
              <a:t>amount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dilition</a:t>
            </a:r>
            <a:r>
              <a:rPr lang="tr-TR" dirty="0"/>
              <a:t>) is </a:t>
            </a:r>
            <a:r>
              <a:rPr lang="tr-TR" dirty="0" err="1"/>
              <a:t>added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all</a:t>
            </a:r>
            <a:r>
              <a:rPr lang="tr-TR" dirty="0"/>
              <a:t> </a:t>
            </a:r>
            <a:r>
              <a:rPr lang="tr-TR" dirty="0" err="1"/>
              <a:t>tubes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wells</a:t>
            </a:r>
            <a:r>
              <a:rPr lang="tr-TR" dirty="0"/>
              <a:t>,</a:t>
            </a:r>
          </a:p>
          <a:p>
            <a:r>
              <a:rPr lang="tr-TR" dirty="0"/>
              <a:t>2 </a:t>
            </a:r>
            <a:r>
              <a:rPr lang="tr-TR" dirty="0" err="1"/>
              <a:t>hours</a:t>
            </a:r>
            <a:r>
              <a:rPr lang="tr-TR" dirty="0"/>
              <a:t> </a:t>
            </a:r>
            <a:r>
              <a:rPr lang="tr-TR" dirty="0" err="1"/>
              <a:t>incubation</a:t>
            </a:r>
            <a:r>
              <a:rPr lang="tr-TR" dirty="0"/>
              <a:t> </a:t>
            </a:r>
            <a:r>
              <a:rPr lang="tr-TR" dirty="0" err="1"/>
              <a:t>period</a:t>
            </a:r>
            <a:r>
              <a:rPr lang="tr-TR" dirty="0"/>
              <a:t> in </a:t>
            </a:r>
            <a:r>
              <a:rPr lang="tr-TR" dirty="0" err="1"/>
              <a:t>room</a:t>
            </a:r>
            <a:r>
              <a:rPr lang="tr-TR" dirty="0"/>
              <a:t> </a:t>
            </a:r>
            <a:r>
              <a:rPr lang="tr-TR" dirty="0" err="1"/>
              <a:t>temperature</a:t>
            </a:r>
            <a:r>
              <a:rPr lang="tr-TR" dirty="0"/>
              <a:t>.</a:t>
            </a:r>
          </a:p>
          <a:p>
            <a:r>
              <a:rPr lang="tr-TR" dirty="0"/>
              <a:t> </a:t>
            </a:r>
            <a:r>
              <a:rPr lang="tr-TR" dirty="0" err="1"/>
              <a:t>Finally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result</a:t>
            </a:r>
            <a:r>
              <a:rPr lang="tr-TR" dirty="0"/>
              <a:t> is </a:t>
            </a:r>
            <a:r>
              <a:rPr lang="tr-TR" dirty="0" err="1"/>
              <a:t>evaluated</a:t>
            </a:r>
            <a:r>
              <a:rPr lang="tr-TR" dirty="0"/>
              <a:t> </a:t>
            </a:r>
            <a:r>
              <a:rPr lang="tr-TR" dirty="0" err="1"/>
              <a:t>based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image</a:t>
            </a:r>
            <a:r>
              <a:rPr lang="tr-TR" dirty="0"/>
              <a:t> at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bottom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tubes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wells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AC635A2-67DC-4041-9440-ADDD18827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858" y="846821"/>
            <a:ext cx="5330142" cy="533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12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927</Words>
  <Application>Microsoft Office PowerPoint</Application>
  <PresentationFormat>Geniş ekran</PresentationFormat>
  <Paragraphs>115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Teması</vt:lpstr>
      <vt:lpstr>   Hemagglutination (HA) </vt:lpstr>
      <vt:lpstr>PowerPoint Sunusu</vt:lpstr>
      <vt:lpstr>PowerPoint Sunusu</vt:lpstr>
      <vt:lpstr>HA-red blood cell relationship</vt:lpstr>
      <vt:lpstr>Preparation of erythrocyte suspension</vt:lpstr>
      <vt:lpstr>Hemagglutination can be performed in two ways according to purpose </vt:lpstr>
      <vt:lpstr>1. Rapid HA (on the slide):</vt:lpstr>
      <vt:lpstr>2. Slow HA Assay</vt:lpstr>
      <vt:lpstr>Principle;</vt:lpstr>
      <vt:lpstr>PowerPoint Sunusu</vt:lpstr>
      <vt:lpstr>PowerPoint Sunusu</vt:lpstr>
      <vt:lpstr>Determination of HA titre (HB)</vt:lpstr>
      <vt:lpstr>PowerPoint Sunusu</vt:lpstr>
      <vt:lpstr>HAEMAGGLUTINATION INHIBITION ASSAY (HI)</vt:lpstr>
      <vt:lpstr>The HI test is applied for 2 purposes.</vt:lpstr>
      <vt:lpstr>1. Identification of antigen (virus dilution method)</vt:lpstr>
      <vt:lpstr>2. Detection of antibody in suspected serum (serum dilution method)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Hemagglutination (HA)</dc:title>
  <dc:creator>Microsoft Office Kullanıcısı</dc:creator>
  <cp:lastModifiedBy>Z</cp:lastModifiedBy>
  <cp:revision>43</cp:revision>
  <dcterms:created xsi:type="dcterms:W3CDTF">2020-03-30T13:00:22Z</dcterms:created>
  <dcterms:modified xsi:type="dcterms:W3CDTF">2020-06-02T07:17:45Z</dcterms:modified>
</cp:coreProperties>
</file>